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71" r:id="rId11"/>
    <p:sldId id="264" r:id="rId12"/>
    <p:sldId id="272" r:id="rId13"/>
    <p:sldId id="273" r:id="rId14"/>
    <p:sldId id="274" r:id="rId15"/>
    <p:sldId id="266" r:id="rId16"/>
    <p:sldId id="275" r:id="rId17"/>
    <p:sldId id="276" r:id="rId18"/>
    <p:sldId id="265" r:id="rId19"/>
    <p:sldId id="277" r:id="rId20"/>
    <p:sldId id="267" r:id="rId21"/>
    <p:sldId id="278" r:id="rId22"/>
    <p:sldId id="279" r:id="rId23"/>
    <p:sldId id="268" r:id="rId24"/>
    <p:sldId id="280" r:id="rId25"/>
    <p:sldId id="269" r:id="rId2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00"/>
    <a:srgbClr val="00FFFF"/>
    <a:srgbClr val="9A57CD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2026. 05. 04.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2026. 05. 04.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8DCDE75-89FD-47D4-96B5-7D53BD2E92D4}" type="datetimeFigureOut">
              <a:rPr lang="hu-HU" smtClean="0"/>
              <a:pPr/>
              <a:t>2026. 05. 04.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2026. 05. 04.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7" name="Téglalap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2026. 05. 04.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8DCDE75-89FD-47D4-96B5-7D53BD2E92D4}" type="datetimeFigureOut">
              <a:rPr lang="hu-HU" smtClean="0"/>
              <a:pPr/>
              <a:t>2026. 05. 04.</a:t>
            </a:fld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2" name="Élőláb hely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8DCDE75-89FD-47D4-96B5-7D53BD2E92D4}" type="datetimeFigureOut">
              <a:rPr lang="hu-HU" smtClean="0"/>
              <a:pPr/>
              <a:t>2026. 05. 04.</a:t>
            </a:fld>
            <a:endParaRPr lang="hu-HU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2026. 05. 04.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2026. 05. 04.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2026. 05. 04.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8" name="Téglalap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1" name="Téglalap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8DCDE75-89FD-47D4-96B5-7D53BD2E92D4}" type="datetimeFigureOut">
              <a:rPr lang="hu-HU" smtClean="0"/>
              <a:pPr/>
              <a:t>2026. 05. 04.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/>
              <a:t>Kép beszúrásához kattintson az ikonra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2026. 05. 04.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file:///C:\Users\Gyuri\Desktop\k&#233;pek\kocka.gif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file:///C:\Users\Gyuri\Desktop\val&#243;sz&#237;n&#369;s&#233;g\rptrz-ps-transparent-800x400.gif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Gyuri\Desktop\val&#243;sz&#237;n&#369;s&#233;g\coinflip_01.gi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Gyuri\Desktop\k&#233;pek\kocka.gi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okosdoboz.hu/feladatsor?id=214&amp;select_osztaly_search=osszes-osztaly&amp;select_tantargy_search=matematika&amp;select_temakor_search=osszes-temako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hyperlink" Target="http://www.okosdoboz.hu/feladatsor?id=216&amp;select_osztaly_search=osszes-osztaly&amp;select_tantargy_search=matematika&amp;select_temakor_search=osszes-temakor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 rot="20825234">
            <a:off x="330004" y="2334360"/>
            <a:ext cx="8361689" cy="1004201"/>
          </a:xfrm>
          <a:ln w="28575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6600" b="1" cap="none" spc="50" dirty="0">
                <a:ln w="11430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Valószínűségszámítás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Mgr. Miklós György</a:t>
            </a:r>
          </a:p>
        </p:txBody>
      </p:sp>
      <p:pic>
        <p:nvPicPr>
          <p:cNvPr id="4" name="kocka.gif" descr="C:\Users\Gyuri\Desktop\képek\kocka.gif"/>
          <p:cNvPicPr>
            <a:picLocks noChangeAspect="1"/>
          </p:cNvPicPr>
          <p:nvPr/>
        </p:nvPicPr>
        <p:blipFill>
          <a:blip r:embed="rId2" r:link="rId3" cstate="print"/>
          <a:stretch>
            <a:fillRect/>
          </a:stretch>
        </p:blipFill>
        <p:spPr>
          <a:xfrm>
            <a:off x="5796136" y="3429000"/>
            <a:ext cx="2124236" cy="2124236"/>
          </a:xfrm>
          <a:prstGeom prst="rect">
            <a:avLst/>
          </a:prstGeom>
        </p:spPr>
      </p:pic>
      <p:pic>
        <p:nvPicPr>
          <p:cNvPr id="9" name="Kép 8" descr="roy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341019">
            <a:off x="707948" y="455542"/>
            <a:ext cx="2433400" cy="1799852"/>
          </a:xfrm>
          <a:prstGeom prst="rect">
            <a:avLst/>
          </a:prstGeom>
        </p:spPr>
      </p:pic>
      <p:pic>
        <p:nvPicPr>
          <p:cNvPr id="10" name="Kép 9" descr="ke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51820" y="4869160"/>
            <a:ext cx="785714" cy="792000"/>
          </a:xfrm>
          <a:prstGeom prst="rect">
            <a:avLst/>
          </a:prstGeom>
        </p:spPr>
      </p:pic>
      <p:pic>
        <p:nvPicPr>
          <p:cNvPr id="11" name="Kép 10" descr="piro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87724" y="4113076"/>
            <a:ext cx="790785" cy="792000"/>
          </a:xfrm>
          <a:prstGeom prst="rect">
            <a:avLst/>
          </a:prstGeom>
        </p:spPr>
      </p:pic>
      <p:pic>
        <p:nvPicPr>
          <p:cNvPr id="12" name="Kép 11" descr="zöl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19672" y="5013176"/>
            <a:ext cx="790883" cy="792000"/>
          </a:xfrm>
          <a:prstGeom prst="rect">
            <a:avLst/>
          </a:prstGeom>
        </p:spPr>
      </p:pic>
      <p:pic>
        <p:nvPicPr>
          <p:cNvPr id="14" name="rptrz-ps-transparent-800x400.gif" descr="C:\Users\Gyuri\Desktop\valószínűség\rptrz-ps-transparent-800x400.gif"/>
          <p:cNvPicPr>
            <a:picLocks noChangeAspect="1"/>
          </p:cNvPicPr>
          <p:nvPr/>
        </p:nvPicPr>
        <p:blipFill>
          <a:blip r:embed="rId8" r:link="rId9" cstate="print"/>
          <a:stretch>
            <a:fillRect/>
          </a:stretch>
        </p:blipFill>
        <p:spPr>
          <a:xfrm>
            <a:off x="4572000" y="260648"/>
            <a:ext cx="2556284" cy="12781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Feladatok: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Autofit/>
          </a:bodyPr>
          <a:lstStyle/>
          <a:p>
            <a:pPr marL="514350" lvl="0" indent="-514350">
              <a:spcBef>
                <a:spcPts val="0"/>
              </a:spcBef>
              <a:buClr>
                <a:schemeClr val="tx2"/>
              </a:buClr>
              <a:buSzPct val="100000"/>
              <a:buFont typeface="+mj-lt"/>
              <a:buAutoNum type="arabicPeriod" startAt="7"/>
            </a:pPr>
            <a:r>
              <a:rPr lang="hu-HU" sz="1800" dirty="0"/>
              <a:t>A magyar kártyapakli összesen 32 db kártyalapból áll. 4-féle szín van benne (piros, zöld, makk, tök), mindegyik színben 8-8 db kártya. Mi a valószínűsége (mindhárom formában add meg):</a:t>
            </a:r>
          </a:p>
          <a:p>
            <a:pPr marL="879475" lvl="1" indent="-252413">
              <a:spcBef>
                <a:spcPts val="0"/>
              </a:spcBef>
              <a:buClr>
                <a:schemeClr val="tx2"/>
              </a:buClr>
              <a:buSzPct val="100000"/>
              <a:buFont typeface="+mj-lt"/>
              <a:buAutoNum type="alphaLcParenR"/>
            </a:pPr>
            <a:r>
              <a:rPr lang="hu-HU" sz="1800" dirty="0"/>
              <a:t>Hogy elsőre pirosat húzok?</a:t>
            </a:r>
          </a:p>
          <a:p>
            <a:pPr marL="879475" lvl="1" indent="-252413">
              <a:buClr>
                <a:schemeClr val="tx2"/>
              </a:buClr>
              <a:buSzPct val="100000"/>
              <a:buFont typeface="+mj-lt"/>
              <a:buAutoNum type="alphaLcParenR"/>
            </a:pPr>
            <a:r>
              <a:rPr lang="hu-HU" sz="1800" dirty="0"/>
              <a:t>Hogy elsőre ászt húzok?</a:t>
            </a:r>
          </a:p>
          <a:p>
            <a:pPr marL="879475" lvl="1" indent="-252413">
              <a:buClr>
                <a:schemeClr val="tx2"/>
              </a:buClr>
              <a:buSzPct val="100000"/>
              <a:buFont typeface="+mj-lt"/>
              <a:buAutoNum type="alphaLcParenR"/>
            </a:pPr>
            <a:r>
              <a:rPr lang="hu-HU" sz="1800" dirty="0"/>
              <a:t>Hogy elsőre kihúzom a piros ászt?</a:t>
            </a:r>
          </a:p>
          <a:p>
            <a:pPr marL="514350" lvl="0" indent="-514350">
              <a:buClr>
                <a:schemeClr val="tx2"/>
              </a:buClr>
              <a:buSzPct val="100000"/>
              <a:buFont typeface="+mj-lt"/>
              <a:buAutoNum type="arabicPeriod" startAt="7"/>
            </a:pPr>
            <a:r>
              <a:rPr lang="hu-HU" sz="1800" dirty="0"/>
              <a:t>Automatikus hangoláskor a tv-készülék 25 csatornát talált, ezekből 4 volt a zenei csatorna. A csatornákat a tv-készülék véletlenszerű sorrendben menti el. Fejezd ki százalékban annak az eseménynek a valószínűségét, hogy a tv-készülék elsőként zenei csatornát ment el!</a:t>
            </a:r>
          </a:p>
          <a:p>
            <a:pPr marL="514350" lvl="0" indent="-514350">
              <a:buClr>
                <a:schemeClr val="tx2"/>
              </a:buClr>
              <a:buSzPct val="100000"/>
              <a:buFont typeface="+mj-lt"/>
              <a:buAutoNum type="arabicPeriod" startAt="7"/>
            </a:pPr>
            <a:r>
              <a:rPr lang="hu-HU" sz="1800" dirty="0"/>
              <a:t>A polcon 27 atlasz, 29 szótár, 8 tankönyv és 16 enciklopédia van elhelyezve. Mekkora a valószínűsége annak, hogy egy véletlenszerűen kiválasztott könyv a polcról enciklopédia lesz? Az eredményt százalékban fejezd ki! </a:t>
            </a:r>
          </a:p>
          <a:p>
            <a:pPr marL="514350" indent="-514350">
              <a:buClr>
                <a:schemeClr val="tx2"/>
              </a:buClr>
              <a:buSzPct val="100000"/>
              <a:buFont typeface="+mj-lt"/>
              <a:buAutoNum type="arabicPeriod" startAt="7"/>
            </a:pPr>
            <a:r>
              <a:rPr lang="hu-HU" sz="1800" dirty="0"/>
              <a:t>Egy nem átlátszó tarisznyában különböző színű egyforma nagyságú kockák vannak. Fehér kockából 10, kékből 10 és pirosból is 10 kocka van. Egymás után kivettünk 5 fehér kockát, 3 kéket és 2 pirosat. Mekkora a valószínűsége annak, hogy a fennmaradt kockákból véletlen húzásnál fehér kockát húzunk ki?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Két esemény egymás után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611560" y="1583504"/>
            <a:ext cx="6570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Olyan is van, amikor egymás után történő 2 eseményt kell megjósolni.</a:t>
            </a:r>
          </a:p>
        </p:txBody>
      </p:sp>
      <p:pic>
        <p:nvPicPr>
          <p:cNvPr id="5" name="Kép 4" descr="tábl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9067" y="1989360"/>
            <a:ext cx="6465309" cy="4752000"/>
          </a:xfrm>
          <a:prstGeom prst="rect">
            <a:avLst/>
          </a:prstGeom>
        </p:spPr>
      </p:pic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2159732" y="2157250"/>
            <a:ext cx="5076564" cy="2892450"/>
          </a:xfrm>
        </p:spPr>
        <p:txBody>
          <a:bodyPr>
            <a:normAutofit/>
          </a:bodyPr>
          <a:lstStyle/>
          <a:p>
            <a:pPr marL="355600" indent="-355600">
              <a:spcBef>
                <a:spcPts val="0"/>
              </a:spcBef>
              <a:spcAft>
                <a:spcPts val="1500"/>
              </a:spcAft>
              <a:buClr>
                <a:schemeClr val="bg1"/>
              </a:buClr>
              <a:buSzPct val="100000"/>
              <a:buFont typeface="+mj-lt"/>
              <a:buAutoNum type="arabicParenR"/>
            </a:pPr>
            <a:r>
              <a:rPr lang="hu-HU" sz="2200" dirty="0">
                <a:solidFill>
                  <a:schemeClr val="bg1"/>
                </a:solidFill>
              </a:rPr>
              <a:t>külön ki kell számítani az egyik esemény valószínűségét, </a:t>
            </a:r>
          </a:p>
          <a:p>
            <a:pPr marL="355600" indent="-355600">
              <a:spcBef>
                <a:spcPts val="0"/>
              </a:spcBef>
              <a:spcAft>
                <a:spcPts val="1500"/>
              </a:spcAft>
              <a:buClr>
                <a:schemeClr val="bg1"/>
              </a:buClr>
              <a:buSzPct val="100000"/>
              <a:buFont typeface="+mj-lt"/>
              <a:buAutoNum type="arabicParenR"/>
            </a:pPr>
            <a:r>
              <a:rPr lang="hu-HU" sz="2200" dirty="0">
                <a:solidFill>
                  <a:schemeClr val="bg1"/>
                </a:solidFill>
              </a:rPr>
              <a:t>külön a másik esemény valószínűségét,</a:t>
            </a:r>
          </a:p>
          <a:p>
            <a:pPr marL="355600" indent="-355600"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AutoNum type="arabicParenR"/>
            </a:pPr>
            <a:r>
              <a:rPr lang="hu-HU" sz="2200" dirty="0">
                <a:solidFill>
                  <a:schemeClr val="bg1"/>
                </a:solidFill>
              </a:rPr>
              <a:t>majd ezt a két kapott értéket</a:t>
            </a:r>
          </a:p>
          <a:p>
            <a:pPr marL="355600" indent="-355600">
              <a:spcBef>
                <a:spcPts val="0"/>
              </a:spcBef>
              <a:buClr>
                <a:schemeClr val="bg1"/>
              </a:buClr>
              <a:buSzPct val="100000"/>
              <a:buNone/>
            </a:pPr>
            <a:r>
              <a:rPr lang="hu-HU" sz="2200" b="1" dirty="0">
                <a:solidFill>
                  <a:schemeClr val="bg1"/>
                </a:solidFill>
              </a:rPr>
              <a:t>ÖSSZE KELL SZOROZNI EGYMÁSSAL!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03240" y="6059033"/>
            <a:ext cx="659796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hu-HU" b="1" u="sng" dirty="0"/>
              <a:t>DE NAGYON VIGYÁZZ!!! </a:t>
            </a:r>
          </a:p>
          <a:p>
            <a:r>
              <a:rPr lang="hu-HU" dirty="0"/>
              <a:t>Néha az első esemény hatással van a második eseményre, néha nem.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églalap 38"/>
          <p:cNvSpPr/>
          <p:nvPr/>
        </p:nvSpPr>
        <p:spPr>
          <a:xfrm>
            <a:off x="6876256" y="728732"/>
            <a:ext cx="828000" cy="2880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4" name="Téglalap 63"/>
          <p:cNvSpPr/>
          <p:nvPr/>
        </p:nvSpPr>
        <p:spPr>
          <a:xfrm>
            <a:off x="4067944" y="728700"/>
            <a:ext cx="3636404" cy="2880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2807804" y="304056"/>
            <a:ext cx="5994248" cy="96470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dirty="0"/>
              <a:t>Hány % a valószínűsége, hogy egy darab kockával </a:t>
            </a:r>
            <a:r>
              <a:rPr lang="hu-HU" b="1" u="sng" dirty="0"/>
              <a:t>kétszer egymás után</a:t>
            </a:r>
            <a:r>
              <a:rPr lang="hu-HU" dirty="0"/>
              <a:t> hatost dobok?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2087144" cy="990600"/>
          </a:xfrm>
        </p:spPr>
        <p:txBody>
          <a:bodyPr/>
          <a:lstStyle/>
          <a:p>
            <a:r>
              <a:rPr lang="hu-HU" b="1" dirty="0"/>
              <a:t>Példa 1:</a:t>
            </a:r>
          </a:p>
        </p:txBody>
      </p:sp>
      <p:pic>
        <p:nvPicPr>
          <p:cNvPr id="4" name="Kép 3" descr="kock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6076" y="2024844"/>
            <a:ext cx="474240" cy="46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Kép 4" descr="kocka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2140" y="2024844"/>
            <a:ext cx="468000" cy="46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Kép 5" descr="kocka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8204" y="2024844"/>
            <a:ext cx="474240" cy="46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Kép 6" descr="kocka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84268" y="2024844"/>
            <a:ext cx="474240" cy="46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Kép 7" descr="kocka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60332" y="2024844"/>
            <a:ext cx="468000" cy="46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Kép 8" descr="kocka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30208" y="2024844"/>
            <a:ext cx="474240" cy="46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Szövegdoboz 9"/>
          <p:cNvSpPr txBox="1"/>
          <p:nvPr/>
        </p:nvSpPr>
        <p:spPr>
          <a:xfrm>
            <a:off x="2303748" y="2060848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Jó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2419694" y="2456892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1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2699932" y="2060848"/>
            <a:ext cx="1260000" cy="46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: Összes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2723110" y="2456892"/>
            <a:ext cx="660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:  6</a:t>
            </a:r>
          </a:p>
        </p:txBody>
      </p:sp>
      <p:sp>
        <p:nvSpPr>
          <p:cNvPr id="44" name="Körbe nyíl 43"/>
          <p:cNvSpPr/>
          <p:nvPr/>
        </p:nvSpPr>
        <p:spPr>
          <a:xfrm flipV="1">
            <a:off x="4860032" y="5989350"/>
            <a:ext cx="216000" cy="3240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5" name="Körbe nyíl 44"/>
          <p:cNvSpPr/>
          <p:nvPr/>
        </p:nvSpPr>
        <p:spPr>
          <a:xfrm flipV="1">
            <a:off x="5076080" y="5989350"/>
            <a:ext cx="216000" cy="3240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Szövegdoboz 39"/>
          <p:cNvSpPr txBox="1"/>
          <p:nvPr/>
        </p:nvSpPr>
        <p:spPr>
          <a:xfrm>
            <a:off x="539552" y="2024844"/>
            <a:ext cx="125547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2000" b="1" dirty="0"/>
              <a:t>1. gurítás:</a:t>
            </a:r>
          </a:p>
        </p:txBody>
      </p:sp>
      <p:sp>
        <p:nvSpPr>
          <p:cNvPr id="41" name="Szövegdoboz 40"/>
          <p:cNvSpPr txBox="1"/>
          <p:nvPr/>
        </p:nvSpPr>
        <p:spPr>
          <a:xfrm>
            <a:off x="3347864" y="2456892"/>
            <a:ext cx="159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= 0,1666</a:t>
            </a:r>
          </a:p>
        </p:txBody>
      </p:sp>
      <p:cxnSp>
        <p:nvCxnSpPr>
          <p:cNvPr id="50" name="Egyenes összekötő 49"/>
          <p:cNvCxnSpPr/>
          <p:nvPr/>
        </p:nvCxnSpPr>
        <p:spPr>
          <a:xfrm>
            <a:off x="4247964" y="2528900"/>
            <a:ext cx="57606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" name="Kép 50" descr="kock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6076" y="3337828"/>
            <a:ext cx="474240" cy="46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2" name="Kép 51" descr="kocka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2140" y="3337828"/>
            <a:ext cx="468000" cy="46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3" name="Kép 52" descr="kocka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8204" y="3337828"/>
            <a:ext cx="474240" cy="46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4" name="Kép 53" descr="kocka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84268" y="3337828"/>
            <a:ext cx="474240" cy="46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5" name="Kép 54" descr="kocka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60332" y="3337828"/>
            <a:ext cx="468000" cy="46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6" name="Kép 55" descr="kocka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30208" y="3337828"/>
            <a:ext cx="474240" cy="46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7" name="Szövegdoboz 56"/>
          <p:cNvSpPr txBox="1"/>
          <p:nvPr/>
        </p:nvSpPr>
        <p:spPr>
          <a:xfrm>
            <a:off x="2303748" y="3373832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Jó</a:t>
            </a:r>
          </a:p>
        </p:txBody>
      </p:sp>
      <p:sp>
        <p:nvSpPr>
          <p:cNvPr id="58" name="Szövegdoboz 57"/>
          <p:cNvSpPr txBox="1"/>
          <p:nvPr/>
        </p:nvSpPr>
        <p:spPr>
          <a:xfrm>
            <a:off x="2419694" y="3769876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1</a:t>
            </a:r>
          </a:p>
        </p:txBody>
      </p:sp>
      <p:sp>
        <p:nvSpPr>
          <p:cNvPr id="59" name="Szövegdoboz 58"/>
          <p:cNvSpPr txBox="1"/>
          <p:nvPr/>
        </p:nvSpPr>
        <p:spPr>
          <a:xfrm>
            <a:off x="2699932" y="3373832"/>
            <a:ext cx="1260000" cy="46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: Összes</a:t>
            </a:r>
          </a:p>
        </p:txBody>
      </p:sp>
      <p:sp>
        <p:nvSpPr>
          <p:cNvPr id="60" name="Szövegdoboz 59"/>
          <p:cNvSpPr txBox="1"/>
          <p:nvPr/>
        </p:nvSpPr>
        <p:spPr>
          <a:xfrm>
            <a:off x="2723110" y="3769876"/>
            <a:ext cx="660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:  6</a:t>
            </a:r>
          </a:p>
        </p:txBody>
      </p:sp>
      <p:sp>
        <p:nvSpPr>
          <p:cNvPr id="61" name="Szövegdoboz 60"/>
          <p:cNvSpPr txBox="1"/>
          <p:nvPr/>
        </p:nvSpPr>
        <p:spPr>
          <a:xfrm>
            <a:off x="539552" y="3337828"/>
            <a:ext cx="125547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2000" b="1" dirty="0"/>
              <a:t>2. gurítás:</a:t>
            </a:r>
          </a:p>
        </p:txBody>
      </p:sp>
      <p:sp>
        <p:nvSpPr>
          <p:cNvPr id="62" name="Szövegdoboz 61"/>
          <p:cNvSpPr txBox="1"/>
          <p:nvPr/>
        </p:nvSpPr>
        <p:spPr>
          <a:xfrm>
            <a:off x="3347864" y="3769876"/>
            <a:ext cx="159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= 0,1666</a:t>
            </a:r>
          </a:p>
        </p:txBody>
      </p:sp>
      <p:cxnSp>
        <p:nvCxnSpPr>
          <p:cNvPr id="63" name="Egyenes összekötő 62"/>
          <p:cNvCxnSpPr/>
          <p:nvPr/>
        </p:nvCxnSpPr>
        <p:spPr>
          <a:xfrm>
            <a:off x="4247964" y="3841884"/>
            <a:ext cx="57606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Szövegdoboz 64"/>
          <p:cNvSpPr txBox="1"/>
          <p:nvPr/>
        </p:nvSpPr>
        <p:spPr>
          <a:xfrm>
            <a:off x="539552" y="4977172"/>
            <a:ext cx="268817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2000" b="1" dirty="0"/>
              <a:t>Ezeket összeszorozzuk:</a:t>
            </a:r>
          </a:p>
        </p:txBody>
      </p:sp>
      <p:sp>
        <p:nvSpPr>
          <p:cNvPr id="66" name="Szövegdoboz 65"/>
          <p:cNvSpPr txBox="1"/>
          <p:nvPr/>
        </p:nvSpPr>
        <p:spPr>
          <a:xfrm>
            <a:off x="1756397" y="5701318"/>
            <a:ext cx="1231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0,1666</a:t>
            </a:r>
          </a:p>
        </p:txBody>
      </p:sp>
      <p:cxnSp>
        <p:nvCxnSpPr>
          <p:cNvPr id="67" name="Egyenes összekötő 66"/>
          <p:cNvCxnSpPr/>
          <p:nvPr/>
        </p:nvCxnSpPr>
        <p:spPr>
          <a:xfrm>
            <a:off x="2303748" y="5773326"/>
            <a:ext cx="57606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Szövegdoboz 67"/>
          <p:cNvSpPr txBox="1"/>
          <p:nvPr/>
        </p:nvSpPr>
        <p:spPr>
          <a:xfrm>
            <a:off x="2879812" y="5701318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. 0,1666</a:t>
            </a:r>
          </a:p>
        </p:txBody>
      </p:sp>
      <p:cxnSp>
        <p:nvCxnSpPr>
          <p:cNvPr id="69" name="Egyenes összekötő 68"/>
          <p:cNvCxnSpPr/>
          <p:nvPr/>
        </p:nvCxnSpPr>
        <p:spPr>
          <a:xfrm>
            <a:off x="3599892" y="5773326"/>
            <a:ext cx="57606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Szövegdoboz 69"/>
          <p:cNvSpPr txBox="1"/>
          <p:nvPr/>
        </p:nvSpPr>
        <p:spPr>
          <a:xfrm>
            <a:off x="4211960" y="5701318"/>
            <a:ext cx="1757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= 0,02777</a:t>
            </a:r>
          </a:p>
        </p:txBody>
      </p:sp>
      <p:cxnSp>
        <p:nvCxnSpPr>
          <p:cNvPr id="71" name="Egyenes összekötő 70"/>
          <p:cNvCxnSpPr/>
          <p:nvPr/>
        </p:nvCxnSpPr>
        <p:spPr>
          <a:xfrm>
            <a:off x="5292080" y="5773326"/>
            <a:ext cx="57606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4" name="Kép 73"/>
          <p:cNvPicPr>
            <a:picLocks noChangeAspect="1"/>
          </p:cNvPicPr>
          <p:nvPr/>
        </p:nvPicPr>
        <p:blipFill>
          <a:blip r:embed="rId8" cstate="print">
            <a:grayscl/>
          </a:blip>
          <a:srcRect/>
          <a:stretch>
            <a:fillRect/>
          </a:stretch>
        </p:blipFill>
        <p:spPr bwMode="auto">
          <a:xfrm>
            <a:off x="5891833" y="5845334"/>
            <a:ext cx="2856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Szövegdoboz 74"/>
          <p:cNvSpPr txBox="1"/>
          <p:nvPr/>
        </p:nvSpPr>
        <p:spPr>
          <a:xfrm>
            <a:off x="6136315" y="5701318"/>
            <a:ext cx="1099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2,8 %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500"/>
                            </p:stCondLst>
                            <p:childTnLst>
                              <p:par>
                                <p:cTn id="20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500"/>
                            </p:stCondLst>
                            <p:childTnLst>
                              <p:par>
                                <p:cTn id="20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8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500"/>
                            </p:stCondLst>
                            <p:childTnLst>
                              <p:par>
                                <p:cTn id="2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4000"/>
                            </p:stCondLst>
                            <p:childTnLst>
                              <p:par>
                                <p:cTn id="24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0"/>
                            </p:stCondLst>
                            <p:childTnLst>
                              <p:par>
                                <p:cTn id="2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000"/>
                            </p:stCondLst>
                            <p:childTnLst>
                              <p:par>
                                <p:cTn id="2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000"/>
                            </p:stCondLst>
                            <p:childTnLst>
                              <p:par>
                                <p:cTn id="2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500"/>
                            </p:stCondLst>
                            <p:childTnLst>
                              <p:par>
                                <p:cTn id="2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500"/>
                            </p:stCondLst>
                            <p:childTnLst>
                              <p:par>
                                <p:cTn id="2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000"/>
                            </p:stCondLst>
                            <p:childTnLst>
                              <p:par>
                                <p:cTn id="2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500"/>
                            </p:stCondLst>
                            <p:childTnLst>
                              <p:par>
                                <p:cTn id="3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500"/>
                            </p:stCondLst>
                            <p:childTnLst>
                              <p:par>
                                <p:cTn id="3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4" grpId="0" animBg="1"/>
      <p:bldP spid="3" grpId="0" build="p"/>
      <p:bldP spid="10" grpId="0"/>
      <p:bldP spid="12" grpId="0"/>
      <p:bldP spid="13" grpId="0"/>
      <p:bldP spid="14" grpId="0"/>
      <p:bldP spid="44" grpId="0" animBg="1"/>
      <p:bldP spid="45" grpId="0" animBg="1"/>
      <p:bldP spid="40" grpId="0" animBg="1"/>
      <p:bldP spid="41" grpId="0"/>
      <p:bldP spid="57" grpId="0"/>
      <p:bldP spid="58" grpId="0"/>
      <p:bldP spid="59" grpId="0"/>
      <p:bldP spid="60" grpId="0"/>
      <p:bldP spid="61" grpId="0" animBg="1"/>
      <p:bldP spid="62" grpId="0"/>
      <p:bldP spid="65" grpId="0" animBg="1"/>
      <p:bldP spid="66" grpId="0"/>
      <p:bldP spid="68" grpId="0"/>
      <p:bldP spid="70" grpId="0"/>
      <p:bldP spid="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églalap 38"/>
          <p:cNvSpPr/>
          <p:nvPr/>
        </p:nvSpPr>
        <p:spPr>
          <a:xfrm>
            <a:off x="7380312" y="620688"/>
            <a:ext cx="864000" cy="28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4" name="Téglalap 63"/>
          <p:cNvSpPr/>
          <p:nvPr/>
        </p:nvSpPr>
        <p:spPr>
          <a:xfrm>
            <a:off x="5148064" y="620688"/>
            <a:ext cx="3060000" cy="28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2807804" y="304056"/>
            <a:ext cx="5994248" cy="9647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/>
              <a:t>A fiókban 5 piros és 5 zöld golyó van. Hány % a valószínűsége, hogy 2-szer egymás után pirosat fogok húzni?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2087144" cy="990600"/>
          </a:xfrm>
        </p:spPr>
        <p:txBody>
          <a:bodyPr/>
          <a:lstStyle/>
          <a:p>
            <a:r>
              <a:rPr lang="hu-HU" b="1" dirty="0"/>
              <a:t>Példa 2: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2303748" y="2060848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Jó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2375756" y="2456892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5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2699932" y="2060848"/>
            <a:ext cx="1260000" cy="46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: Összes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2723110" y="2456892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:  10</a:t>
            </a:r>
          </a:p>
        </p:txBody>
      </p:sp>
      <p:sp>
        <p:nvSpPr>
          <p:cNvPr id="44" name="Körbe nyíl 43"/>
          <p:cNvSpPr/>
          <p:nvPr/>
        </p:nvSpPr>
        <p:spPr>
          <a:xfrm flipV="1">
            <a:off x="4788024" y="5989350"/>
            <a:ext cx="216000" cy="3240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5" name="Körbe nyíl 44"/>
          <p:cNvSpPr/>
          <p:nvPr/>
        </p:nvSpPr>
        <p:spPr>
          <a:xfrm flipV="1">
            <a:off x="5004072" y="5989350"/>
            <a:ext cx="216000" cy="3240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Szövegdoboz 39"/>
          <p:cNvSpPr txBox="1"/>
          <p:nvPr/>
        </p:nvSpPr>
        <p:spPr>
          <a:xfrm>
            <a:off x="539552" y="2024844"/>
            <a:ext cx="1164101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2000" b="1" dirty="0"/>
              <a:t>1. húzás:</a:t>
            </a:r>
          </a:p>
        </p:txBody>
      </p:sp>
      <p:sp>
        <p:nvSpPr>
          <p:cNvPr id="41" name="Szövegdoboz 40"/>
          <p:cNvSpPr txBox="1"/>
          <p:nvPr/>
        </p:nvSpPr>
        <p:spPr>
          <a:xfrm>
            <a:off x="3588759" y="2456892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= 0,5</a:t>
            </a:r>
          </a:p>
        </p:txBody>
      </p:sp>
      <p:sp>
        <p:nvSpPr>
          <p:cNvPr id="57" name="Szövegdoboz 56"/>
          <p:cNvSpPr txBox="1"/>
          <p:nvPr/>
        </p:nvSpPr>
        <p:spPr>
          <a:xfrm>
            <a:off x="2303748" y="3373832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Jó</a:t>
            </a:r>
          </a:p>
        </p:txBody>
      </p:sp>
      <p:sp>
        <p:nvSpPr>
          <p:cNvPr id="58" name="Szövegdoboz 57"/>
          <p:cNvSpPr txBox="1"/>
          <p:nvPr/>
        </p:nvSpPr>
        <p:spPr>
          <a:xfrm>
            <a:off x="2375756" y="3769876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4</a:t>
            </a:r>
          </a:p>
        </p:txBody>
      </p:sp>
      <p:sp>
        <p:nvSpPr>
          <p:cNvPr id="59" name="Szövegdoboz 58"/>
          <p:cNvSpPr txBox="1"/>
          <p:nvPr/>
        </p:nvSpPr>
        <p:spPr>
          <a:xfrm>
            <a:off x="2699932" y="3373832"/>
            <a:ext cx="1260000" cy="46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: Összes</a:t>
            </a:r>
          </a:p>
        </p:txBody>
      </p:sp>
      <p:sp>
        <p:nvSpPr>
          <p:cNvPr id="60" name="Szövegdoboz 59"/>
          <p:cNvSpPr txBox="1"/>
          <p:nvPr/>
        </p:nvSpPr>
        <p:spPr>
          <a:xfrm>
            <a:off x="2723110" y="3769876"/>
            <a:ext cx="660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:  9</a:t>
            </a:r>
          </a:p>
        </p:txBody>
      </p:sp>
      <p:sp>
        <p:nvSpPr>
          <p:cNvPr id="61" name="Szövegdoboz 60"/>
          <p:cNvSpPr txBox="1"/>
          <p:nvPr/>
        </p:nvSpPr>
        <p:spPr>
          <a:xfrm>
            <a:off x="539552" y="3337828"/>
            <a:ext cx="1164101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2000" b="1" dirty="0"/>
              <a:t>2. húzás:</a:t>
            </a:r>
          </a:p>
        </p:txBody>
      </p:sp>
      <p:sp>
        <p:nvSpPr>
          <p:cNvPr id="62" name="Szövegdoboz 61"/>
          <p:cNvSpPr txBox="1"/>
          <p:nvPr/>
        </p:nvSpPr>
        <p:spPr>
          <a:xfrm>
            <a:off x="3347864" y="3769876"/>
            <a:ext cx="1375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= 0,444</a:t>
            </a:r>
          </a:p>
        </p:txBody>
      </p:sp>
      <p:cxnSp>
        <p:nvCxnSpPr>
          <p:cNvPr id="63" name="Egyenes összekötő 62"/>
          <p:cNvCxnSpPr/>
          <p:nvPr/>
        </p:nvCxnSpPr>
        <p:spPr>
          <a:xfrm>
            <a:off x="4031940" y="3841884"/>
            <a:ext cx="57606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Szövegdoboz 64"/>
          <p:cNvSpPr txBox="1"/>
          <p:nvPr/>
        </p:nvSpPr>
        <p:spPr>
          <a:xfrm>
            <a:off x="539552" y="4977172"/>
            <a:ext cx="268817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2000" b="1" dirty="0"/>
              <a:t>Ezeket összeszorozzuk:</a:t>
            </a:r>
          </a:p>
        </p:txBody>
      </p:sp>
      <p:sp>
        <p:nvSpPr>
          <p:cNvPr id="66" name="Szövegdoboz 65"/>
          <p:cNvSpPr txBox="1"/>
          <p:nvPr/>
        </p:nvSpPr>
        <p:spPr>
          <a:xfrm>
            <a:off x="2292665" y="5701318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0,5</a:t>
            </a:r>
          </a:p>
        </p:txBody>
      </p:sp>
      <p:sp>
        <p:nvSpPr>
          <p:cNvPr id="68" name="Szövegdoboz 67"/>
          <p:cNvSpPr txBox="1"/>
          <p:nvPr/>
        </p:nvSpPr>
        <p:spPr>
          <a:xfrm>
            <a:off x="2879812" y="5701318"/>
            <a:ext cx="1229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. 0,444</a:t>
            </a:r>
          </a:p>
        </p:txBody>
      </p:sp>
      <p:cxnSp>
        <p:nvCxnSpPr>
          <p:cNvPr id="69" name="Egyenes összekötő 68"/>
          <p:cNvCxnSpPr/>
          <p:nvPr/>
        </p:nvCxnSpPr>
        <p:spPr>
          <a:xfrm>
            <a:off x="3419872" y="5773326"/>
            <a:ext cx="57606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Szövegdoboz 69"/>
          <p:cNvSpPr txBox="1"/>
          <p:nvPr/>
        </p:nvSpPr>
        <p:spPr>
          <a:xfrm>
            <a:off x="4103948" y="5701318"/>
            <a:ext cx="1375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= 0,222</a:t>
            </a:r>
          </a:p>
        </p:txBody>
      </p:sp>
      <p:cxnSp>
        <p:nvCxnSpPr>
          <p:cNvPr id="71" name="Egyenes összekötő 70"/>
          <p:cNvCxnSpPr/>
          <p:nvPr/>
        </p:nvCxnSpPr>
        <p:spPr>
          <a:xfrm>
            <a:off x="4788024" y="5773326"/>
            <a:ext cx="57606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4" name="Kép 73"/>
          <p:cNvPicPr>
            <a:picLocks noChangeAspect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5436096" y="5845334"/>
            <a:ext cx="2856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Szövegdoboz 74"/>
          <p:cNvSpPr txBox="1"/>
          <p:nvPr/>
        </p:nvSpPr>
        <p:spPr>
          <a:xfrm>
            <a:off x="5680578" y="5701318"/>
            <a:ext cx="1290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22,2 %</a:t>
            </a:r>
          </a:p>
        </p:txBody>
      </p:sp>
      <p:pic>
        <p:nvPicPr>
          <p:cNvPr id="43" name="Kép 42" descr="Red-Ball-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2382" y="1700809"/>
            <a:ext cx="431385" cy="432048"/>
          </a:xfrm>
          <a:prstGeom prst="rect">
            <a:avLst/>
          </a:prstGeom>
        </p:spPr>
      </p:pic>
      <p:pic>
        <p:nvPicPr>
          <p:cNvPr id="46" name="Kép 45" descr="Red-Ball-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2441" y="1700808"/>
            <a:ext cx="431385" cy="432048"/>
          </a:xfrm>
          <a:prstGeom prst="rect">
            <a:avLst/>
          </a:prstGeom>
        </p:spPr>
      </p:pic>
      <p:pic>
        <p:nvPicPr>
          <p:cNvPr id="47" name="Kép 46" descr="Red-Ball-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0733" y="1700809"/>
            <a:ext cx="431385" cy="432048"/>
          </a:xfrm>
          <a:prstGeom prst="rect">
            <a:avLst/>
          </a:prstGeom>
        </p:spPr>
      </p:pic>
      <p:pic>
        <p:nvPicPr>
          <p:cNvPr id="48" name="Kép 47" descr="Red-Ball-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6557" y="1700808"/>
            <a:ext cx="431385" cy="432048"/>
          </a:xfrm>
          <a:prstGeom prst="rect">
            <a:avLst/>
          </a:prstGeom>
        </p:spPr>
      </p:pic>
      <p:pic>
        <p:nvPicPr>
          <p:cNvPr id="49" name="Kép 48" descr="Red-Ball-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6617" y="1700808"/>
            <a:ext cx="431385" cy="432048"/>
          </a:xfrm>
          <a:prstGeom prst="rect">
            <a:avLst/>
          </a:prstGeom>
        </p:spPr>
      </p:pic>
      <p:pic>
        <p:nvPicPr>
          <p:cNvPr id="72" name="Kép 71" descr="Red-Ball-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6591" y="2240868"/>
            <a:ext cx="431438" cy="432048"/>
          </a:xfrm>
          <a:prstGeom prst="rect">
            <a:avLst/>
          </a:prstGeom>
        </p:spPr>
      </p:pic>
      <p:pic>
        <p:nvPicPr>
          <p:cNvPr id="73" name="Kép 72" descr="Red-Ball-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6650" y="2240867"/>
            <a:ext cx="431438" cy="432048"/>
          </a:xfrm>
          <a:prstGeom prst="rect">
            <a:avLst/>
          </a:prstGeom>
        </p:spPr>
      </p:pic>
      <p:pic>
        <p:nvPicPr>
          <p:cNvPr id="76" name="Kép 75" descr="Red-Ball-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34942" y="2240868"/>
            <a:ext cx="431438" cy="432048"/>
          </a:xfrm>
          <a:prstGeom prst="rect">
            <a:avLst/>
          </a:prstGeom>
        </p:spPr>
      </p:pic>
      <p:pic>
        <p:nvPicPr>
          <p:cNvPr id="77" name="Kép 76" descr="Red-Ball-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70766" y="2240867"/>
            <a:ext cx="431438" cy="432048"/>
          </a:xfrm>
          <a:prstGeom prst="rect">
            <a:avLst/>
          </a:prstGeom>
        </p:spPr>
      </p:pic>
      <p:pic>
        <p:nvPicPr>
          <p:cNvPr id="78" name="Kép 77" descr="Red-Ball-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0826" y="2240867"/>
            <a:ext cx="431438" cy="432048"/>
          </a:xfrm>
          <a:prstGeom prst="rect">
            <a:avLst/>
          </a:prstGeom>
        </p:spPr>
      </p:pic>
      <p:pic>
        <p:nvPicPr>
          <p:cNvPr id="80" name="Kép 79" descr="Red-Ball-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4227" y="3284984"/>
            <a:ext cx="431385" cy="432048"/>
          </a:xfrm>
          <a:prstGeom prst="rect">
            <a:avLst/>
          </a:prstGeom>
        </p:spPr>
      </p:pic>
      <p:pic>
        <p:nvPicPr>
          <p:cNvPr id="81" name="Kép 80" descr="Red-Ball-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2519" y="3284985"/>
            <a:ext cx="431385" cy="432048"/>
          </a:xfrm>
          <a:prstGeom prst="rect">
            <a:avLst/>
          </a:prstGeom>
        </p:spPr>
      </p:pic>
      <p:pic>
        <p:nvPicPr>
          <p:cNvPr id="82" name="Kép 81" descr="Red-Ball-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3" y="3284984"/>
            <a:ext cx="431385" cy="432048"/>
          </a:xfrm>
          <a:prstGeom prst="rect">
            <a:avLst/>
          </a:prstGeom>
        </p:spPr>
      </p:pic>
      <p:pic>
        <p:nvPicPr>
          <p:cNvPr id="83" name="Kép 82" descr="Red-Ball-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8403" y="3284984"/>
            <a:ext cx="431385" cy="432048"/>
          </a:xfrm>
          <a:prstGeom prst="rect">
            <a:avLst/>
          </a:prstGeom>
        </p:spPr>
      </p:pic>
      <p:pic>
        <p:nvPicPr>
          <p:cNvPr id="84" name="Kép 83" descr="Red-Ball-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8377" y="3825044"/>
            <a:ext cx="431438" cy="432048"/>
          </a:xfrm>
          <a:prstGeom prst="rect">
            <a:avLst/>
          </a:prstGeom>
        </p:spPr>
      </p:pic>
      <p:pic>
        <p:nvPicPr>
          <p:cNvPr id="85" name="Kép 84" descr="Red-Ball-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8436" y="3825043"/>
            <a:ext cx="431438" cy="432048"/>
          </a:xfrm>
          <a:prstGeom prst="rect">
            <a:avLst/>
          </a:prstGeom>
        </p:spPr>
      </p:pic>
      <p:pic>
        <p:nvPicPr>
          <p:cNvPr id="86" name="Kép 85" descr="Red-Ball-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36728" y="3825044"/>
            <a:ext cx="431438" cy="432048"/>
          </a:xfrm>
          <a:prstGeom prst="rect">
            <a:avLst/>
          </a:prstGeom>
        </p:spPr>
      </p:pic>
      <p:pic>
        <p:nvPicPr>
          <p:cNvPr id="87" name="Kép 86" descr="Red-Ball-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72552" y="3825043"/>
            <a:ext cx="431438" cy="432048"/>
          </a:xfrm>
          <a:prstGeom prst="rect">
            <a:avLst/>
          </a:prstGeom>
        </p:spPr>
      </p:pic>
      <p:pic>
        <p:nvPicPr>
          <p:cNvPr id="88" name="Kép 87" descr="Red-Ball-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2612" y="3825043"/>
            <a:ext cx="431438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500"/>
                            </p:stCondLst>
                            <p:childTnLst>
                              <p:par>
                                <p:cTn id="1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0"/>
                            </p:stCondLst>
                            <p:childTnLst>
                              <p:par>
                                <p:cTn id="1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500"/>
                            </p:stCondLst>
                            <p:childTnLst>
                              <p:par>
                                <p:cTn id="20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000"/>
                            </p:stCondLst>
                            <p:childTnLst>
                              <p:par>
                                <p:cTn id="2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500"/>
                            </p:stCondLst>
                            <p:childTnLst>
                              <p:par>
                                <p:cTn id="21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2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9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4000"/>
                            </p:stCondLst>
                            <p:childTnLst>
                              <p:par>
                                <p:cTn id="24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4500"/>
                            </p:stCondLst>
                            <p:childTnLst>
                              <p:par>
                                <p:cTn id="24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000"/>
                            </p:stCondLst>
                            <p:childTnLst>
                              <p:par>
                                <p:cTn id="2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7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00"/>
                            </p:stCondLst>
                            <p:childTnLst>
                              <p:par>
                                <p:cTn id="27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500"/>
                            </p:stCondLst>
                            <p:childTnLst>
                              <p:par>
                                <p:cTn id="28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8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500"/>
                            </p:stCondLst>
                            <p:childTnLst>
                              <p:par>
                                <p:cTn id="29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30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2000"/>
                            </p:stCondLst>
                            <p:childTnLst>
                              <p:par>
                                <p:cTn id="30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3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4000"/>
                            </p:stCondLst>
                            <p:childTnLst>
                              <p:par>
                                <p:cTn id="32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3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00"/>
                            </p:stCondLst>
                            <p:childTnLst>
                              <p:par>
                                <p:cTn id="3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2000"/>
                            </p:stCondLst>
                            <p:childTnLst>
                              <p:par>
                                <p:cTn id="3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000"/>
                            </p:stCondLst>
                            <p:childTnLst>
                              <p:par>
                                <p:cTn id="3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500"/>
                            </p:stCondLst>
                            <p:childTnLst>
                              <p:par>
                                <p:cTn id="3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500"/>
                            </p:stCondLst>
                            <p:childTnLst>
                              <p:par>
                                <p:cTn id="3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4" grpId="0" animBg="1"/>
      <p:bldP spid="3" grpId="0" build="p"/>
      <p:bldP spid="10" grpId="0"/>
      <p:bldP spid="12" grpId="0"/>
      <p:bldP spid="13" grpId="0"/>
      <p:bldP spid="14" grpId="0"/>
      <p:bldP spid="44" grpId="0" animBg="1"/>
      <p:bldP spid="45" grpId="0" animBg="1"/>
      <p:bldP spid="40" grpId="0" animBg="1"/>
      <p:bldP spid="41" grpId="0"/>
      <p:bldP spid="57" grpId="0"/>
      <p:bldP spid="58" grpId="0"/>
      <p:bldP spid="59" grpId="0"/>
      <p:bldP spid="60" grpId="0"/>
      <p:bldP spid="61" grpId="0" animBg="1"/>
      <p:bldP spid="62" grpId="0"/>
      <p:bldP spid="65" grpId="0" animBg="1"/>
      <p:bldP spid="66" grpId="0"/>
      <p:bldP spid="68" grpId="0"/>
      <p:bldP spid="70" grpId="0"/>
      <p:bldP spid="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Feladatok: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612648" y="1672208"/>
            <a:ext cx="8153400" cy="5033156"/>
          </a:xfrm>
        </p:spPr>
        <p:txBody>
          <a:bodyPr>
            <a:normAutofit/>
          </a:bodyPr>
          <a:lstStyle/>
          <a:p>
            <a:pPr marL="514350" lvl="0" indent="-514350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hu-HU" dirty="0"/>
              <a:t>Hány % a valószínűsége, hogy egy pénzérmével kétszer egymás után írást fogok dobni?</a:t>
            </a:r>
          </a:p>
          <a:p>
            <a:pPr marL="514350" lvl="0" indent="-514350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hu-HU" dirty="0"/>
              <a:t>A dobozban van 6 db zöld, 8 db sárga és 4 db fehér labda. Hány % a valószínűsége, hogy elsőre is és másodikra is fehéret fogok kihúzni?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hu-HU" dirty="0"/>
              <a:t>A dobozban van 6 db zöld, 8 db sárga és 4 db fehér labda. Hány % a valószínűsége, hogy elsőre zöldet a másodikra pedig sárgát fogok kihúzni?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/>
          <p:cNvSpPr/>
          <p:nvPr/>
        </p:nvSpPr>
        <p:spPr>
          <a:xfrm>
            <a:off x="935596" y="3176972"/>
            <a:ext cx="7200800" cy="122413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935596" y="5445224"/>
            <a:ext cx="7200800" cy="1044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Gyakoriság, relatív gyakoriság</a:t>
            </a:r>
          </a:p>
        </p:txBody>
      </p:sp>
      <p:sp>
        <p:nvSpPr>
          <p:cNvPr id="4" name="Téglalap 3"/>
          <p:cNvSpPr/>
          <p:nvPr/>
        </p:nvSpPr>
        <p:spPr>
          <a:xfrm>
            <a:off x="485546" y="1772816"/>
            <a:ext cx="8172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/>
              <a:t>Amíg a </a:t>
            </a:r>
            <a:r>
              <a:rPr lang="hu-HU" dirty="0" err="1"/>
              <a:t>valószínűségszámítás</a:t>
            </a:r>
            <a:r>
              <a:rPr lang="hu-HU" dirty="0"/>
              <a:t> „csak elméleti jóslás”, addig a </a:t>
            </a:r>
            <a:r>
              <a:rPr lang="hu-HU" b="1" dirty="0"/>
              <a:t>relatív gyakoriság</a:t>
            </a:r>
            <a:r>
              <a:rPr lang="hu-HU" dirty="0"/>
              <a:t> egy valóban elvégzett kísérlet között állapít meg összefüggést.</a:t>
            </a:r>
          </a:p>
        </p:txBody>
      </p:sp>
      <p:sp>
        <p:nvSpPr>
          <p:cNvPr id="5" name="Téglalap 4"/>
          <p:cNvSpPr/>
          <p:nvPr/>
        </p:nvSpPr>
        <p:spPr>
          <a:xfrm>
            <a:off x="935596" y="3176972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/>
              <a:t>Az az érték, ami megmondja, hogy egy elem hányszor szerepel a többi elem között.</a:t>
            </a:r>
          </a:p>
        </p:txBody>
      </p:sp>
      <p:sp>
        <p:nvSpPr>
          <p:cNvPr id="6" name="Téglalap 5"/>
          <p:cNvSpPr/>
          <p:nvPr/>
        </p:nvSpPr>
        <p:spPr>
          <a:xfrm>
            <a:off x="899592" y="3861048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i="1" dirty="0"/>
              <a:t>(tehát egyszerűen csak megszámoljuk hányszor szerepel az az elem)</a:t>
            </a:r>
          </a:p>
        </p:txBody>
      </p:sp>
      <p:sp>
        <p:nvSpPr>
          <p:cNvPr id="7" name="Téglalap 6"/>
          <p:cNvSpPr/>
          <p:nvPr/>
        </p:nvSpPr>
        <p:spPr>
          <a:xfrm>
            <a:off x="935596" y="5481228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/>
              <a:t>Úgy számítjuk ki, hogy </a:t>
            </a:r>
            <a:r>
              <a:rPr lang="hu-HU" sz="2400" b="1" dirty="0"/>
              <a:t>gyakoriság : összes</a:t>
            </a:r>
            <a:endParaRPr lang="hu-HU" sz="2000" b="1" dirty="0"/>
          </a:p>
        </p:txBody>
      </p:sp>
      <p:sp>
        <p:nvSpPr>
          <p:cNvPr id="8" name="Téglalap 7"/>
          <p:cNvSpPr/>
          <p:nvPr/>
        </p:nvSpPr>
        <p:spPr>
          <a:xfrm>
            <a:off x="935596" y="6017222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i="1" dirty="0"/>
              <a:t>(tulajdonképpen olyan, mint a jó:összes, csak itt gyakoriság:összes)</a:t>
            </a:r>
          </a:p>
        </p:txBody>
      </p:sp>
      <p:sp>
        <p:nvSpPr>
          <p:cNvPr id="9" name="Téglalap 8"/>
          <p:cNvSpPr/>
          <p:nvPr/>
        </p:nvSpPr>
        <p:spPr>
          <a:xfrm>
            <a:off x="935596" y="2708920"/>
            <a:ext cx="1662828" cy="461665"/>
          </a:xfrm>
          <a:prstGeom prst="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hu-HU" sz="2400" b="1" u="sng" dirty="0"/>
              <a:t>Gyakoriság</a:t>
            </a:r>
            <a:endParaRPr lang="hu-HU" sz="2400" dirty="0"/>
          </a:p>
        </p:txBody>
      </p:sp>
      <p:sp>
        <p:nvSpPr>
          <p:cNvPr id="10" name="Téglalap 9"/>
          <p:cNvSpPr/>
          <p:nvPr/>
        </p:nvSpPr>
        <p:spPr>
          <a:xfrm>
            <a:off x="935596" y="4977172"/>
            <a:ext cx="2671309" cy="461665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hu-HU" sz="2400" b="1" u="sng" dirty="0"/>
              <a:t>Relatív gyakoriság</a:t>
            </a:r>
            <a:r>
              <a:rPr lang="hu-HU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4" grpId="0"/>
      <p:bldP spid="5" grpId="0"/>
      <p:bldP spid="6" grpId="0"/>
      <p:bldP spid="7" grpId="0"/>
      <p:bldP spid="8" grpId="0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/>
          <p:cNvSpPr/>
          <p:nvPr/>
        </p:nvSpPr>
        <p:spPr>
          <a:xfrm>
            <a:off x="5724128" y="2096852"/>
            <a:ext cx="540060" cy="3600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5112060" y="2096852"/>
            <a:ext cx="540060" cy="3600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3959932" y="2096852"/>
            <a:ext cx="540060" cy="3600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2267744" y="2096852"/>
            <a:ext cx="540060" cy="3600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6876256" y="2096852"/>
            <a:ext cx="432048" cy="360040"/>
          </a:xfrm>
          <a:prstGeom prst="rect">
            <a:avLst/>
          </a:prstGeom>
          <a:solidFill>
            <a:srgbClr val="9A5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6336196" y="2096852"/>
            <a:ext cx="432048" cy="360040"/>
          </a:xfrm>
          <a:prstGeom prst="rect">
            <a:avLst/>
          </a:prstGeom>
          <a:solidFill>
            <a:srgbClr val="9A5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4572000" y="2096852"/>
            <a:ext cx="432048" cy="360040"/>
          </a:xfrm>
          <a:prstGeom prst="rect">
            <a:avLst/>
          </a:prstGeom>
          <a:solidFill>
            <a:srgbClr val="9A5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3419872" y="2096852"/>
            <a:ext cx="432048" cy="360040"/>
          </a:xfrm>
          <a:prstGeom prst="rect">
            <a:avLst/>
          </a:prstGeom>
          <a:solidFill>
            <a:srgbClr val="9A5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2879812" y="2096852"/>
            <a:ext cx="432048" cy="360040"/>
          </a:xfrm>
          <a:prstGeom prst="rect">
            <a:avLst/>
          </a:prstGeom>
          <a:solidFill>
            <a:srgbClr val="9A5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1763688" y="2096852"/>
            <a:ext cx="432048" cy="360040"/>
          </a:xfrm>
          <a:prstGeom prst="rect">
            <a:avLst/>
          </a:prstGeom>
          <a:solidFill>
            <a:srgbClr val="9A5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2088000" cy="990600"/>
          </a:xfrm>
        </p:spPr>
        <p:txBody>
          <a:bodyPr>
            <a:normAutofit/>
          </a:bodyPr>
          <a:lstStyle/>
          <a:p>
            <a:r>
              <a:rPr lang="hu-HU" b="1" dirty="0"/>
              <a:t>Példa 1: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1025607" y="3176972"/>
          <a:ext cx="7092787" cy="20162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5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3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3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2075"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Gyakoriság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Relatív gyakoriság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FEJ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ÍRÁS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Szövegdoboz 12"/>
          <p:cNvSpPr txBox="1"/>
          <p:nvPr/>
        </p:nvSpPr>
        <p:spPr>
          <a:xfrm>
            <a:off x="3205970" y="3861048"/>
            <a:ext cx="429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6</a:t>
            </a:r>
            <a:endParaRPr lang="hu-HU" sz="3200" b="1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3203848" y="4546865"/>
            <a:ext cx="429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4</a:t>
            </a:r>
            <a:endParaRPr lang="hu-HU" sz="3200" b="1" dirty="0"/>
          </a:p>
        </p:txBody>
      </p:sp>
      <p:pic>
        <p:nvPicPr>
          <p:cNvPr id="19" name="Picture 6" descr="http://icons.iconarchive.com/icons/google/noto-emoji-smileys/256/10091-nerd-fac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692" y="5409220"/>
            <a:ext cx="1332148" cy="1332148"/>
          </a:xfrm>
          <a:prstGeom prst="rect">
            <a:avLst/>
          </a:prstGeom>
          <a:noFill/>
        </p:spPr>
      </p:pic>
      <p:sp>
        <p:nvSpPr>
          <p:cNvPr id="20" name="Ellipszis feliratnak 19"/>
          <p:cNvSpPr/>
          <p:nvPr/>
        </p:nvSpPr>
        <p:spPr>
          <a:xfrm>
            <a:off x="3491880" y="5769260"/>
            <a:ext cx="5004556" cy="864096"/>
          </a:xfrm>
          <a:prstGeom prst="wedgeEllipseCallout">
            <a:avLst>
              <a:gd name="adj1" fmla="val -59068"/>
              <a:gd name="adj2" fmla="val 5868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0070C0"/>
                </a:solidFill>
              </a:rPr>
              <a:t>Relatív gyakoriság = </a:t>
            </a:r>
          </a:p>
          <a:p>
            <a:pPr algn="ctr"/>
            <a:r>
              <a:rPr lang="hu-HU" b="1" dirty="0">
                <a:solidFill>
                  <a:srgbClr val="0070C0"/>
                </a:solidFill>
              </a:rPr>
              <a:t>Gyakoriság : Összes</a:t>
            </a:r>
            <a:endParaRPr lang="hu-HU" sz="1200" b="1" dirty="0">
              <a:solidFill>
                <a:srgbClr val="0070C0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5364088" y="3861048"/>
            <a:ext cx="2452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6 : 10 = 0,6</a:t>
            </a:r>
            <a:endParaRPr lang="hu-HU" sz="3200" b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5364088" y="4546865"/>
            <a:ext cx="2452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4 : 10 = 0,4</a:t>
            </a:r>
            <a:endParaRPr lang="hu-HU" sz="3200" b="1" dirty="0"/>
          </a:p>
        </p:txBody>
      </p:sp>
      <p:pic>
        <p:nvPicPr>
          <p:cNvPr id="24" name="coinflip_01.gif" descr="C:\Users\Gyuri\Desktop\képek\coinflip_01.gif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6732240" y="0"/>
            <a:ext cx="1953344" cy="1953344"/>
          </a:xfrm>
          <a:prstGeom prst="rect">
            <a:avLst/>
          </a:prstGeom>
        </p:spPr>
      </p:pic>
      <p:sp>
        <p:nvSpPr>
          <p:cNvPr id="4" name="Tartalom helye 2"/>
          <p:cNvSpPr txBox="1">
            <a:spLocks/>
          </p:cNvSpPr>
          <p:nvPr/>
        </p:nvSpPr>
        <p:spPr>
          <a:xfrm>
            <a:off x="215516" y="1736812"/>
            <a:ext cx="8640960" cy="1116124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lvl="0" algn="just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hu-HU" sz="2800" dirty="0"/>
              <a:t>Feldobunk egy pénzérmét 10-szer: </a:t>
            </a:r>
          </a:p>
          <a:p>
            <a:pPr lvl="0"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hu-HU" sz="3100" b="1" dirty="0"/>
              <a:t>Fej, Írás, Fej, </a:t>
            </a:r>
            <a:r>
              <a:rPr lang="hu-HU" sz="3100" b="1" dirty="0" err="1"/>
              <a:t>Fej</a:t>
            </a:r>
            <a:r>
              <a:rPr lang="hu-HU" sz="3100" b="1" dirty="0"/>
              <a:t>, Írás, Fej, Írás, </a:t>
            </a:r>
            <a:r>
              <a:rPr lang="hu-HU" sz="3100" b="1" dirty="0" err="1"/>
              <a:t>Írás</a:t>
            </a:r>
            <a:r>
              <a:rPr lang="hu-HU" sz="3100" b="1" dirty="0"/>
              <a:t>, Fej, </a:t>
            </a:r>
            <a:r>
              <a:rPr lang="hu-HU" sz="3100" b="1" dirty="0" err="1"/>
              <a:t>Fej</a:t>
            </a:r>
            <a:r>
              <a:rPr lang="hu-HU" sz="3100" b="1" dirty="0"/>
              <a:t> </a:t>
            </a:r>
          </a:p>
          <a:p>
            <a:pPr lvl="0" algn="just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hu-HU" sz="2800" dirty="0"/>
              <a:t>Állapítsuk meg a Fej és az Írás gyakoriságát és relatív gyakoriságát!</a:t>
            </a:r>
            <a:endParaRPr kumimoji="0" lang="hu-HU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4896036" y="5229200"/>
            <a:ext cx="338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/>
              <a:t>(A relatív gyakoriságok összege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5" grpId="0" animBg="1"/>
      <p:bldP spid="14" grpId="0" animBg="1"/>
      <p:bldP spid="12" grpId="0" animBg="1"/>
      <p:bldP spid="11" grpId="0" animBg="1"/>
      <p:bldP spid="10" grpId="0" animBg="1"/>
      <p:bldP spid="9" grpId="0" animBg="1"/>
      <p:bldP spid="8" grpId="0" animBg="1"/>
      <p:bldP spid="7" grpId="0" animBg="1"/>
      <p:bldP spid="13" grpId="0"/>
      <p:bldP spid="18" grpId="0"/>
      <p:bldP spid="20" grpId="0" animBg="1"/>
      <p:bldP spid="21" grpId="0"/>
      <p:bldP spid="22" grpId="0"/>
      <p:bldP spid="4" grpId="0" uiExpand="1" build="p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/>
          <p:cNvSpPr/>
          <p:nvPr/>
        </p:nvSpPr>
        <p:spPr>
          <a:xfrm>
            <a:off x="8460432" y="2096852"/>
            <a:ext cx="180020" cy="288032"/>
          </a:xfrm>
          <a:prstGeom prst="rect">
            <a:avLst/>
          </a:prstGeom>
          <a:solidFill>
            <a:srgbClr val="9A5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Téglalap 26"/>
          <p:cNvSpPr/>
          <p:nvPr/>
        </p:nvSpPr>
        <p:spPr>
          <a:xfrm>
            <a:off x="6768244" y="2096852"/>
            <a:ext cx="180020" cy="288032"/>
          </a:xfrm>
          <a:prstGeom prst="rect">
            <a:avLst/>
          </a:prstGeom>
          <a:solidFill>
            <a:srgbClr val="9A5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Téglalap 25"/>
          <p:cNvSpPr/>
          <p:nvPr/>
        </p:nvSpPr>
        <p:spPr>
          <a:xfrm>
            <a:off x="1691680" y="2096852"/>
            <a:ext cx="180020" cy="288032"/>
          </a:xfrm>
          <a:prstGeom prst="rect">
            <a:avLst/>
          </a:prstGeom>
          <a:solidFill>
            <a:srgbClr val="9A5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1" name="Téglalap 60"/>
          <p:cNvSpPr/>
          <p:nvPr/>
        </p:nvSpPr>
        <p:spPr>
          <a:xfrm>
            <a:off x="7344332" y="2096852"/>
            <a:ext cx="216000" cy="2880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Téglalap 59"/>
          <p:cNvSpPr/>
          <p:nvPr/>
        </p:nvSpPr>
        <p:spPr>
          <a:xfrm>
            <a:off x="7056300" y="2096852"/>
            <a:ext cx="216000" cy="2880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Téglalap 58"/>
          <p:cNvSpPr/>
          <p:nvPr/>
        </p:nvSpPr>
        <p:spPr>
          <a:xfrm>
            <a:off x="4211984" y="2096852"/>
            <a:ext cx="216000" cy="2880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Téglalap 57"/>
          <p:cNvSpPr/>
          <p:nvPr/>
        </p:nvSpPr>
        <p:spPr>
          <a:xfrm>
            <a:off x="3095860" y="2096852"/>
            <a:ext cx="216000" cy="2880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Téglalap 56"/>
          <p:cNvSpPr/>
          <p:nvPr/>
        </p:nvSpPr>
        <p:spPr>
          <a:xfrm>
            <a:off x="2519772" y="2096852"/>
            <a:ext cx="216000" cy="2880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Téglalap 55"/>
          <p:cNvSpPr/>
          <p:nvPr/>
        </p:nvSpPr>
        <p:spPr>
          <a:xfrm>
            <a:off x="1115640" y="2096852"/>
            <a:ext cx="216000" cy="2880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Téglalap 54"/>
          <p:cNvSpPr/>
          <p:nvPr/>
        </p:nvSpPr>
        <p:spPr>
          <a:xfrm>
            <a:off x="539552" y="2096852"/>
            <a:ext cx="216000" cy="2880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Téglalap 52"/>
          <p:cNvSpPr/>
          <p:nvPr/>
        </p:nvSpPr>
        <p:spPr>
          <a:xfrm>
            <a:off x="7884368" y="2096852"/>
            <a:ext cx="216000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2" name="Téglalap 51"/>
          <p:cNvSpPr/>
          <p:nvPr/>
        </p:nvSpPr>
        <p:spPr>
          <a:xfrm>
            <a:off x="5616116" y="2096852"/>
            <a:ext cx="216000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Téglalap 50"/>
          <p:cNvSpPr/>
          <p:nvPr/>
        </p:nvSpPr>
        <p:spPr>
          <a:xfrm>
            <a:off x="2231740" y="2096852"/>
            <a:ext cx="216000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Téglalap 49"/>
          <p:cNvSpPr/>
          <p:nvPr/>
        </p:nvSpPr>
        <p:spPr>
          <a:xfrm>
            <a:off x="827584" y="2096852"/>
            <a:ext cx="216000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Téglalap 47"/>
          <p:cNvSpPr/>
          <p:nvPr/>
        </p:nvSpPr>
        <p:spPr>
          <a:xfrm>
            <a:off x="6480236" y="2096852"/>
            <a:ext cx="216000" cy="2880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Téglalap 46"/>
          <p:cNvSpPr/>
          <p:nvPr/>
        </p:nvSpPr>
        <p:spPr>
          <a:xfrm>
            <a:off x="6192204" y="2096852"/>
            <a:ext cx="216000" cy="2880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Téglalap 45"/>
          <p:cNvSpPr/>
          <p:nvPr/>
        </p:nvSpPr>
        <p:spPr>
          <a:xfrm>
            <a:off x="3635896" y="2096852"/>
            <a:ext cx="216000" cy="2880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Téglalap 44"/>
          <p:cNvSpPr/>
          <p:nvPr/>
        </p:nvSpPr>
        <p:spPr>
          <a:xfrm>
            <a:off x="2807828" y="2096852"/>
            <a:ext cx="216000" cy="2880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Téglalap 43"/>
          <p:cNvSpPr/>
          <p:nvPr/>
        </p:nvSpPr>
        <p:spPr>
          <a:xfrm>
            <a:off x="287524" y="2096852"/>
            <a:ext cx="216000" cy="2880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Téglalap 41"/>
          <p:cNvSpPr/>
          <p:nvPr/>
        </p:nvSpPr>
        <p:spPr>
          <a:xfrm>
            <a:off x="8172424" y="2096852"/>
            <a:ext cx="216000" cy="2880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Téglalap 40"/>
          <p:cNvSpPr/>
          <p:nvPr/>
        </p:nvSpPr>
        <p:spPr>
          <a:xfrm>
            <a:off x="7596336" y="2096852"/>
            <a:ext cx="216000" cy="2880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Téglalap 39"/>
          <p:cNvSpPr/>
          <p:nvPr/>
        </p:nvSpPr>
        <p:spPr>
          <a:xfrm>
            <a:off x="5904148" y="2096852"/>
            <a:ext cx="216000" cy="2880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Téglalap 38"/>
          <p:cNvSpPr/>
          <p:nvPr/>
        </p:nvSpPr>
        <p:spPr>
          <a:xfrm>
            <a:off x="3923928" y="2096852"/>
            <a:ext cx="216000" cy="2880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Téglalap 37"/>
          <p:cNvSpPr/>
          <p:nvPr/>
        </p:nvSpPr>
        <p:spPr>
          <a:xfrm>
            <a:off x="3383892" y="2096852"/>
            <a:ext cx="216000" cy="2880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Téglalap 36"/>
          <p:cNvSpPr/>
          <p:nvPr/>
        </p:nvSpPr>
        <p:spPr>
          <a:xfrm>
            <a:off x="1943708" y="2096852"/>
            <a:ext cx="216000" cy="2880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Téglalap 33"/>
          <p:cNvSpPr/>
          <p:nvPr/>
        </p:nvSpPr>
        <p:spPr>
          <a:xfrm>
            <a:off x="5364112" y="2096852"/>
            <a:ext cx="216000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Téglalap 32"/>
          <p:cNvSpPr/>
          <p:nvPr/>
        </p:nvSpPr>
        <p:spPr>
          <a:xfrm>
            <a:off x="5076080" y="2096852"/>
            <a:ext cx="216000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Téglalap 31"/>
          <p:cNvSpPr/>
          <p:nvPr/>
        </p:nvSpPr>
        <p:spPr>
          <a:xfrm>
            <a:off x="4788048" y="2096852"/>
            <a:ext cx="216000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Téglalap 30"/>
          <p:cNvSpPr/>
          <p:nvPr/>
        </p:nvSpPr>
        <p:spPr>
          <a:xfrm>
            <a:off x="4499992" y="2096852"/>
            <a:ext cx="216000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Téglalap 29"/>
          <p:cNvSpPr/>
          <p:nvPr/>
        </p:nvSpPr>
        <p:spPr>
          <a:xfrm>
            <a:off x="1403648" y="2096852"/>
            <a:ext cx="216000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215516" y="1736812"/>
            <a:ext cx="8640960" cy="1116124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lvl="0" algn="just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hu-HU" sz="2800" dirty="0"/>
              <a:t>Egy dobókockával egymás után 30-szor dobunk: 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hu-HU" sz="2700" b="1" dirty="0"/>
              <a:t>4, 6, 5, 6, 2, 1, 3, 5, 6, 4, 6, 3, 4, 3, 6, 2, </a:t>
            </a:r>
            <a:r>
              <a:rPr lang="hu-HU" sz="2700" b="1" dirty="0" err="1"/>
              <a:t>2</a:t>
            </a:r>
            <a:r>
              <a:rPr lang="hu-HU" sz="2700" b="1" dirty="0"/>
              <a:t>, </a:t>
            </a:r>
            <a:r>
              <a:rPr lang="hu-HU" sz="2700" b="1" dirty="0" err="1"/>
              <a:t>2</a:t>
            </a:r>
            <a:r>
              <a:rPr lang="hu-HU" sz="2700" b="1" dirty="0"/>
              <a:t>, </a:t>
            </a:r>
            <a:r>
              <a:rPr lang="hu-HU" sz="2700" b="1" dirty="0" err="1"/>
              <a:t>2</a:t>
            </a:r>
            <a:r>
              <a:rPr lang="hu-HU" sz="2700" b="1" dirty="0"/>
              <a:t>, 5, 3, 4, </a:t>
            </a:r>
            <a:r>
              <a:rPr lang="hu-HU" sz="2700" b="1" dirty="0" err="1"/>
              <a:t>4</a:t>
            </a:r>
            <a:r>
              <a:rPr lang="hu-HU" sz="2700" b="1" dirty="0"/>
              <a:t>, 1, 6, </a:t>
            </a:r>
            <a:r>
              <a:rPr lang="hu-HU" sz="2700" b="1" dirty="0" err="1"/>
              <a:t>6</a:t>
            </a:r>
            <a:r>
              <a:rPr lang="hu-HU" sz="2700" b="1" dirty="0"/>
              <a:t>, 3, 5, 3, 1 </a:t>
            </a:r>
          </a:p>
          <a:p>
            <a:pPr lvl="0" algn="just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hu-HU" sz="2800" dirty="0"/>
              <a:t>Állapítsuk meg az egyes értékek gyakoriságát és relatív gyakoriságát!</a:t>
            </a:r>
            <a:endParaRPr kumimoji="0" lang="hu-HU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2088000" cy="990600"/>
          </a:xfrm>
        </p:spPr>
        <p:txBody>
          <a:bodyPr>
            <a:normAutofit/>
          </a:bodyPr>
          <a:lstStyle/>
          <a:p>
            <a:r>
              <a:rPr lang="hu-HU" b="1" dirty="0"/>
              <a:t>Példa 2:</a:t>
            </a:r>
          </a:p>
        </p:txBody>
      </p:sp>
      <p:pic>
        <p:nvPicPr>
          <p:cNvPr id="19" name="Picture 6" descr="http://icons.iconarchive.com/icons/google/noto-emoji-smileys/256/10091-nerd-fac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149080"/>
            <a:ext cx="1728192" cy="1728192"/>
          </a:xfrm>
          <a:prstGeom prst="rect">
            <a:avLst/>
          </a:prstGeom>
          <a:noFill/>
        </p:spPr>
      </p:pic>
      <p:sp>
        <p:nvSpPr>
          <p:cNvPr id="20" name="Ellipszis feliratnak 19"/>
          <p:cNvSpPr/>
          <p:nvPr/>
        </p:nvSpPr>
        <p:spPr>
          <a:xfrm>
            <a:off x="5004048" y="2997036"/>
            <a:ext cx="4104456" cy="756000"/>
          </a:xfrm>
          <a:prstGeom prst="wedgeEllipseCallout">
            <a:avLst>
              <a:gd name="adj1" fmla="val 14252"/>
              <a:gd name="adj2" fmla="val 97247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0070C0"/>
                </a:solidFill>
              </a:rPr>
              <a:t>Relatív gyakoriság = </a:t>
            </a:r>
          </a:p>
          <a:p>
            <a:pPr algn="ctr"/>
            <a:r>
              <a:rPr lang="hu-HU" b="1" dirty="0">
                <a:solidFill>
                  <a:srgbClr val="0070C0"/>
                </a:solidFill>
              </a:rPr>
              <a:t>Gyakoriság : Összes</a:t>
            </a:r>
            <a:endParaRPr lang="hu-HU" sz="1200" b="1" dirty="0">
              <a:solidFill>
                <a:srgbClr val="0070C0"/>
              </a:solidFill>
            </a:endParaRPr>
          </a:p>
        </p:txBody>
      </p:sp>
      <p:pic>
        <p:nvPicPr>
          <p:cNvPr id="23" name="kocka.gif" descr="C:\Users\Gyuri\Desktop\képek\kocka.gif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6624228" y="80628"/>
            <a:ext cx="1980220" cy="1980220"/>
          </a:xfrm>
          <a:prstGeom prst="rect">
            <a:avLst/>
          </a:prstGeom>
        </p:spPr>
      </p:pic>
      <p:graphicFrame>
        <p:nvGraphicFramePr>
          <p:cNvPr id="25" name="Táblázat 24"/>
          <p:cNvGraphicFramePr>
            <a:graphicFrameLocks noGrp="1"/>
          </p:cNvGraphicFramePr>
          <p:nvPr/>
        </p:nvGraphicFramePr>
        <p:xfrm>
          <a:off x="323528" y="3861048"/>
          <a:ext cx="6048672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2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/>
                        <a:t>Érték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/>
                        <a:t>Gyakoriság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/>
                        <a:t>Relatív gyakoriság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/>
                        <a:t>1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/>
                        <a:t>2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/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/>
                        <a:t>4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/>
                        <a:t>5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/>
                        <a:t>6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" name="Szövegdoboz 28"/>
          <p:cNvSpPr txBox="1"/>
          <p:nvPr/>
        </p:nvSpPr>
        <p:spPr>
          <a:xfrm>
            <a:off x="2064452" y="425709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3</a:t>
            </a:r>
          </a:p>
        </p:txBody>
      </p:sp>
      <p:sp>
        <p:nvSpPr>
          <p:cNvPr id="36" name="Szövegdoboz 35"/>
          <p:cNvSpPr txBox="1"/>
          <p:nvPr/>
        </p:nvSpPr>
        <p:spPr>
          <a:xfrm>
            <a:off x="2051720" y="460784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5</a:t>
            </a:r>
          </a:p>
        </p:txBody>
      </p:sp>
      <p:sp>
        <p:nvSpPr>
          <p:cNvPr id="43" name="Szövegdoboz 42"/>
          <p:cNvSpPr txBox="1"/>
          <p:nvPr/>
        </p:nvSpPr>
        <p:spPr>
          <a:xfrm>
            <a:off x="2051720" y="497717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6</a:t>
            </a:r>
          </a:p>
        </p:txBody>
      </p:sp>
      <p:sp>
        <p:nvSpPr>
          <p:cNvPr id="49" name="Szövegdoboz 48"/>
          <p:cNvSpPr txBox="1"/>
          <p:nvPr/>
        </p:nvSpPr>
        <p:spPr>
          <a:xfrm>
            <a:off x="2051720" y="536392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5</a:t>
            </a:r>
          </a:p>
        </p:txBody>
      </p:sp>
      <p:sp>
        <p:nvSpPr>
          <p:cNvPr id="54" name="Szövegdoboz 53"/>
          <p:cNvSpPr txBox="1"/>
          <p:nvPr/>
        </p:nvSpPr>
        <p:spPr>
          <a:xfrm>
            <a:off x="2051720" y="5723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4</a:t>
            </a:r>
          </a:p>
        </p:txBody>
      </p:sp>
      <p:sp>
        <p:nvSpPr>
          <p:cNvPr id="62" name="Szövegdoboz 61"/>
          <p:cNvSpPr txBox="1"/>
          <p:nvPr/>
        </p:nvSpPr>
        <p:spPr>
          <a:xfrm>
            <a:off x="2051720" y="608400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7</a:t>
            </a:r>
          </a:p>
        </p:txBody>
      </p:sp>
      <p:sp>
        <p:nvSpPr>
          <p:cNvPr id="63" name="Téglalap 62"/>
          <p:cNvSpPr/>
          <p:nvPr/>
        </p:nvSpPr>
        <p:spPr>
          <a:xfrm>
            <a:off x="4247964" y="4247800"/>
            <a:ext cx="1330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3 : 30 = 0,1</a:t>
            </a:r>
          </a:p>
        </p:txBody>
      </p:sp>
      <p:sp>
        <p:nvSpPr>
          <p:cNvPr id="64" name="Téglalap 63"/>
          <p:cNvSpPr/>
          <p:nvPr/>
        </p:nvSpPr>
        <p:spPr>
          <a:xfrm>
            <a:off x="4247964" y="4607840"/>
            <a:ext cx="1675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5 : 30 = 0,1666</a:t>
            </a:r>
          </a:p>
        </p:txBody>
      </p:sp>
      <p:cxnSp>
        <p:nvCxnSpPr>
          <p:cNvPr id="66" name="Egyenes összekötő 65"/>
          <p:cNvCxnSpPr/>
          <p:nvPr/>
        </p:nvCxnSpPr>
        <p:spPr>
          <a:xfrm>
            <a:off x="5472100" y="4653136"/>
            <a:ext cx="324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églalap 66"/>
          <p:cNvSpPr/>
          <p:nvPr/>
        </p:nvSpPr>
        <p:spPr>
          <a:xfrm>
            <a:off x="4247964" y="4977172"/>
            <a:ext cx="1309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6 : 30 = 0,2</a:t>
            </a:r>
          </a:p>
        </p:txBody>
      </p:sp>
      <p:sp>
        <p:nvSpPr>
          <p:cNvPr id="68" name="Téglalap 67"/>
          <p:cNvSpPr/>
          <p:nvPr/>
        </p:nvSpPr>
        <p:spPr>
          <a:xfrm>
            <a:off x="4247964" y="5363924"/>
            <a:ext cx="1675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5 : 30 = 0,1666</a:t>
            </a:r>
          </a:p>
        </p:txBody>
      </p:sp>
      <p:cxnSp>
        <p:nvCxnSpPr>
          <p:cNvPr id="69" name="Egyenes összekötő 68"/>
          <p:cNvCxnSpPr/>
          <p:nvPr/>
        </p:nvCxnSpPr>
        <p:spPr>
          <a:xfrm>
            <a:off x="5472100" y="5409220"/>
            <a:ext cx="324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églalap 69"/>
          <p:cNvSpPr/>
          <p:nvPr/>
        </p:nvSpPr>
        <p:spPr>
          <a:xfrm>
            <a:off x="4247964" y="5723964"/>
            <a:ext cx="1675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4 : 30 = 0,1333</a:t>
            </a:r>
          </a:p>
        </p:txBody>
      </p:sp>
      <p:cxnSp>
        <p:nvCxnSpPr>
          <p:cNvPr id="71" name="Egyenes összekötő 70"/>
          <p:cNvCxnSpPr/>
          <p:nvPr/>
        </p:nvCxnSpPr>
        <p:spPr>
          <a:xfrm>
            <a:off x="5472100" y="5769260"/>
            <a:ext cx="324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églalap 71"/>
          <p:cNvSpPr/>
          <p:nvPr/>
        </p:nvSpPr>
        <p:spPr>
          <a:xfrm>
            <a:off x="4247964" y="6093296"/>
            <a:ext cx="1675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7 : 30 = 0,2333</a:t>
            </a:r>
          </a:p>
        </p:txBody>
      </p:sp>
      <p:cxnSp>
        <p:nvCxnSpPr>
          <p:cNvPr id="73" name="Egyenes összekötő 72"/>
          <p:cNvCxnSpPr/>
          <p:nvPr/>
        </p:nvCxnSpPr>
        <p:spPr>
          <a:xfrm>
            <a:off x="5472100" y="6138592"/>
            <a:ext cx="324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Szövegdoboz 64"/>
          <p:cNvSpPr txBox="1"/>
          <p:nvPr/>
        </p:nvSpPr>
        <p:spPr>
          <a:xfrm>
            <a:off x="3203848" y="6453336"/>
            <a:ext cx="338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/>
              <a:t>(A relatív gyakoriságok összege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500"/>
                            </p:stCondLst>
                            <p:childTnLst>
                              <p:par>
                                <p:cTn id="1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500"/>
                            </p:stCondLst>
                            <p:childTnLst>
                              <p:par>
                                <p:cTn id="1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000"/>
                            </p:stCondLst>
                            <p:childTnLst>
                              <p:par>
                                <p:cTn id="1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500"/>
                            </p:stCondLst>
                            <p:childTnLst>
                              <p:par>
                                <p:cTn id="19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000"/>
                            </p:stCondLst>
                            <p:childTnLst>
                              <p:par>
                                <p:cTn id="2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000"/>
                            </p:stCondLst>
                            <p:childTnLst>
                              <p:par>
                                <p:cTn id="2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26" grpId="0" animBg="1"/>
      <p:bldP spid="61" grpId="0" animBg="1"/>
      <p:bldP spid="60" grpId="0" animBg="1"/>
      <p:bldP spid="59" grpId="0" animBg="1"/>
      <p:bldP spid="58" grpId="0" animBg="1"/>
      <p:bldP spid="57" grpId="0" animBg="1"/>
      <p:bldP spid="56" grpId="0" animBg="1"/>
      <p:bldP spid="55" grpId="0" animBg="1"/>
      <p:bldP spid="53" grpId="0" animBg="1"/>
      <p:bldP spid="52" grpId="0" animBg="1"/>
      <p:bldP spid="51" grpId="0" animBg="1"/>
      <p:bldP spid="50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2" grpId="0" animBg="1"/>
      <p:bldP spid="41" grpId="0" animBg="1"/>
      <p:bldP spid="40" grpId="0" animBg="1"/>
      <p:bldP spid="39" grpId="0" animBg="1"/>
      <p:bldP spid="38" grpId="0" animBg="1"/>
      <p:bldP spid="37" grpId="0" animBg="1"/>
      <p:bldP spid="34" grpId="0" animBg="1"/>
      <p:bldP spid="33" grpId="0" animBg="1"/>
      <p:bldP spid="32" grpId="0" animBg="1"/>
      <p:bldP spid="31" grpId="0" animBg="1"/>
      <p:bldP spid="30" grpId="0" animBg="1"/>
      <p:bldP spid="4" grpId="0" build="p"/>
      <p:bldP spid="20" grpId="0" animBg="1"/>
      <p:bldP spid="29" grpId="0"/>
      <p:bldP spid="36" grpId="0"/>
      <p:bldP spid="43" grpId="0"/>
      <p:bldP spid="49" grpId="0"/>
      <p:bldP spid="54" grpId="0"/>
      <p:bldP spid="62" grpId="0"/>
      <p:bldP spid="63" grpId="0"/>
      <p:bldP spid="64" grpId="0"/>
      <p:bldP spid="67" grpId="0"/>
      <p:bldP spid="68" grpId="0"/>
      <p:bldP spid="70" grpId="0"/>
      <p:bldP spid="72" grpId="0"/>
      <p:bldP spid="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kerekített téglalap feliratnak 10"/>
          <p:cNvSpPr/>
          <p:nvPr/>
        </p:nvSpPr>
        <p:spPr>
          <a:xfrm>
            <a:off x="4716016" y="2708920"/>
            <a:ext cx="4140460" cy="2016224"/>
          </a:xfrm>
          <a:prstGeom prst="wedgeRoundRectCallout">
            <a:avLst>
              <a:gd name="adj1" fmla="val 3559"/>
              <a:gd name="adj2" fmla="val -68141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Lekerekített téglalap feliratnak 9"/>
          <p:cNvSpPr/>
          <p:nvPr/>
        </p:nvSpPr>
        <p:spPr>
          <a:xfrm>
            <a:off x="251520" y="2708920"/>
            <a:ext cx="4140460" cy="2016224"/>
          </a:xfrm>
          <a:prstGeom prst="wedgeRoundRectCallout">
            <a:avLst>
              <a:gd name="adj1" fmla="val -8637"/>
              <a:gd name="adj2" fmla="val -66787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Biztosan legyen közte!</a:t>
            </a:r>
          </a:p>
        </p:txBody>
      </p:sp>
      <p:sp>
        <p:nvSpPr>
          <p:cNvPr id="4" name="Téglalap 3"/>
          <p:cNvSpPr/>
          <p:nvPr/>
        </p:nvSpPr>
        <p:spPr>
          <a:xfrm>
            <a:off x="935596" y="1844824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</a:t>
            </a:r>
            <a:r>
              <a:rPr lang="hu-HU" b="1" u="sng" dirty="0"/>
              <a:t>valószínűséget</a:t>
            </a:r>
            <a:r>
              <a:rPr lang="hu-HU" dirty="0"/>
              <a:t> gyakran összekeverjük a </a:t>
            </a:r>
            <a:r>
              <a:rPr lang="hu-HU" b="1" u="sng" dirty="0"/>
              <a:t>biztosan bekövetkező eseménnyel</a:t>
            </a:r>
            <a:r>
              <a:rPr lang="hu-HU" dirty="0"/>
              <a:t>.</a:t>
            </a:r>
          </a:p>
        </p:txBody>
      </p:sp>
      <p:sp>
        <p:nvSpPr>
          <p:cNvPr id="5" name="Téglalap 4"/>
          <p:cNvSpPr/>
          <p:nvPr/>
        </p:nvSpPr>
        <p:spPr>
          <a:xfrm>
            <a:off x="323528" y="4941168"/>
            <a:ext cx="8460940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50" i="1" dirty="0"/>
              <a:t>(Pedig a biztosan bekövetkező esemény feladatainak szövegében nem is szerepel a valószínűség szó!)</a:t>
            </a:r>
          </a:p>
        </p:txBody>
      </p:sp>
      <p:sp>
        <p:nvSpPr>
          <p:cNvPr id="6" name="Téglalap 5"/>
          <p:cNvSpPr/>
          <p:nvPr/>
        </p:nvSpPr>
        <p:spPr>
          <a:xfrm>
            <a:off x="342000" y="5877272"/>
            <a:ext cx="8460000" cy="64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endParaRPr lang="hu-HU" sz="700" dirty="0"/>
          </a:p>
          <a:p>
            <a:pPr algn="ctr"/>
            <a:r>
              <a:rPr lang="hu-HU" dirty="0"/>
              <a:t>A biztosan bekövetkező eseménynél a </a:t>
            </a:r>
            <a:r>
              <a:rPr lang="hu-HU" b="1" u="sng" dirty="0"/>
              <a:t>LEHETŐ LEGROSSZABB </a:t>
            </a:r>
            <a:r>
              <a:rPr lang="hu-HU" b="1" u="sng" dirty="0" err="1"/>
              <a:t>ESET</a:t>
            </a:r>
            <a:r>
              <a:rPr lang="hu-HU" dirty="0" err="1"/>
              <a:t>-tel</a:t>
            </a:r>
            <a:r>
              <a:rPr lang="hu-HU" dirty="0"/>
              <a:t> kell számolnunk!</a:t>
            </a:r>
          </a:p>
        </p:txBody>
      </p:sp>
      <p:sp>
        <p:nvSpPr>
          <p:cNvPr id="7" name="Téglalap 6"/>
          <p:cNvSpPr/>
          <p:nvPr/>
        </p:nvSpPr>
        <p:spPr>
          <a:xfrm>
            <a:off x="4896544" y="2960948"/>
            <a:ext cx="38159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/>
              <a:t>A dobozban van 3 db kék, 4 db sárga és 5 db piros labda. Becsukott szemmel legkevesebb hány darab labdát kell kihúznom ahhoz, hogy </a:t>
            </a:r>
            <a:r>
              <a:rPr lang="hu-HU" b="1" dirty="0"/>
              <a:t>biztosan legyen közötte</a:t>
            </a:r>
            <a:r>
              <a:rPr lang="hu-HU" dirty="0"/>
              <a:t> legalább 1 sárga?</a:t>
            </a:r>
          </a:p>
        </p:txBody>
      </p:sp>
      <p:sp>
        <p:nvSpPr>
          <p:cNvPr id="8" name="Téglalap 7"/>
          <p:cNvSpPr/>
          <p:nvPr/>
        </p:nvSpPr>
        <p:spPr>
          <a:xfrm>
            <a:off x="395536" y="2995788"/>
            <a:ext cx="3744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</a:pPr>
            <a:r>
              <a:rPr lang="hu-HU" dirty="0"/>
              <a:t>A dobozban van 3 db kék, 4 db sárga és 5 db piros labda. Hány % a </a:t>
            </a:r>
            <a:r>
              <a:rPr lang="hu-HU" b="1" dirty="0"/>
              <a:t>valószínűsége</a:t>
            </a:r>
            <a:r>
              <a:rPr lang="hu-HU" dirty="0"/>
              <a:t>, hogy becsukott szemmel elsőre sárga labdát fogok kihúzni?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4" grpId="0"/>
      <p:bldP spid="5" grpId="0"/>
      <p:bldP spid="6" grpId="0" animBg="1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églalap 20"/>
          <p:cNvSpPr/>
          <p:nvPr/>
        </p:nvSpPr>
        <p:spPr>
          <a:xfrm>
            <a:off x="215976" y="1664804"/>
            <a:ext cx="4140000" cy="50045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églalap 17"/>
          <p:cNvSpPr/>
          <p:nvPr/>
        </p:nvSpPr>
        <p:spPr>
          <a:xfrm>
            <a:off x="828044" y="5157192"/>
            <a:ext cx="2520280" cy="136815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CC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Példa:</a:t>
            </a:r>
          </a:p>
        </p:txBody>
      </p:sp>
      <p:sp>
        <p:nvSpPr>
          <p:cNvPr id="4" name="Téglalap 3"/>
          <p:cNvSpPr/>
          <p:nvPr/>
        </p:nvSpPr>
        <p:spPr>
          <a:xfrm>
            <a:off x="251980" y="1736812"/>
            <a:ext cx="39964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b="1" u="sng" dirty="0"/>
              <a:t>Pl.1:</a:t>
            </a:r>
            <a:r>
              <a:rPr lang="hu-HU" dirty="0"/>
              <a:t> Egy dobozban van 3 db kék, 4 db zöld és 5 db piros labda. Becsukott szemmel legkevesebb hány darab labdát kell kihúznom ahhoz, hogy </a:t>
            </a:r>
            <a:r>
              <a:rPr lang="hu-HU" b="1" dirty="0"/>
              <a:t>biztosan legyen közötte</a:t>
            </a:r>
            <a:r>
              <a:rPr lang="hu-HU" dirty="0"/>
              <a:t> legalább 1 zöld?</a:t>
            </a:r>
          </a:p>
        </p:txBody>
      </p:sp>
      <p:pic>
        <p:nvPicPr>
          <p:cNvPr id="6" name="Kép 5" descr="pir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0112" y="5265204"/>
            <a:ext cx="43133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Kép 6" descr="zöl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6116" y="6021288"/>
            <a:ext cx="431391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Kép 7" descr="pir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4148" y="5661248"/>
            <a:ext cx="43133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Kép 8" descr="pir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0052" y="6021288"/>
            <a:ext cx="43133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Kép 9" descr="pir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8224" y="5265204"/>
            <a:ext cx="43133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Kép 10" descr="pir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2260" y="5589240"/>
            <a:ext cx="43133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Kép 11" descr="zöl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8184" y="6057340"/>
            <a:ext cx="431391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Kép 12" descr="zöl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2717" y="5265204"/>
            <a:ext cx="431391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Kép 13" descr="zöl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8204" y="5661296"/>
            <a:ext cx="431391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Kép 14" descr="ke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8084" y="5661248"/>
            <a:ext cx="428574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Kép 15" descr="ke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0172" y="5265204"/>
            <a:ext cx="428574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Kép 16" descr="ke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8244" y="6057292"/>
            <a:ext cx="428574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Szövegdoboz 18"/>
          <p:cNvSpPr txBox="1"/>
          <p:nvPr/>
        </p:nvSpPr>
        <p:spPr>
          <a:xfrm>
            <a:off x="576016" y="3284984"/>
            <a:ext cx="223792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b="1" dirty="0"/>
              <a:t>Legrosszabb esetben: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3420332" y="3573016"/>
            <a:ext cx="7296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22" name="Téglalap 21"/>
          <p:cNvSpPr/>
          <p:nvPr/>
        </p:nvSpPr>
        <p:spPr>
          <a:xfrm>
            <a:off x="4752020" y="1664804"/>
            <a:ext cx="4140000" cy="50045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/>
          <p:cNvSpPr/>
          <p:nvPr/>
        </p:nvSpPr>
        <p:spPr>
          <a:xfrm>
            <a:off x="4824028" y="5157192"/>
            <a:ext cx="3924436" cy="136815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CC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Téglalap 23"/>
          <p:cNvSpPr/>
          <p:nvPr/>
        </p:nvSpPr>
        <p:spPr>
          <a:xfrm>
            <a:off x="4788024" y="1736812"/>
            <a:ext cx="39964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b="1" u="sng" dirty="0"/>
              <a:t>Pl.2:</a:t>
            </a:r>
            <a:r>
              <a:rPr lang="hu-HU" dirty="0"/>
              <a:t> A fiókban van 6 db szürke, 4 db piros, 8 db fekete és 2 db kék zokni. Legkevesebb hány darab zoknit kell kihúzni ahhoz, hogy </a:t>
            </a:r>
            <a:r>
              <a:rPr lang="hu-HU" b="1" dirty="0"/>
              <a:t>biztosan legyen közte</a:t>
            </a:r>
            <a:r>
              <a:rPr lang="hu-HU" dirty="0"/>
              <a:t> legalább 2 fekete?</a:t>
            </a:r>
          </a:p>
        </p:txBody>
      </p:sp>
      <p:sp>
        <p:nvSpPr>
          <p:cNvPr id="37" name="Szövegdoboz 36"/>
          <p:cNvSpPr txBox="1"/>
          <p:nvPr/>
        </p:nvSpPr>
        <p:spPr>
          <a:xfrm>
            <a:off x="5112060" y="3284984"/>
            <a:ext cx="223792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b="1" dirty="0"/>
              <a:t>Legrosszabb esetben:</a:t>
            </a:r>
          </a:p>
        </p:txBody>
      </p:sp>
      <p:sp>
        <p:nvSpPr>
          <p:cNvPr id="38" name="Szövegdoboz 37"/>
          <p:cNvSpPr txBox="1"/>
          <p:nvPr/>
        </p:nvSpPr>
        <p:spPr>
          <a:xfrm>
            <a:off x="7668344" y="3897052"/>
            <a:ext cx="10823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14</a:t>
            </a:r>
          </a:p>
        </p:txBody>
      </p:sp>
      <p:pic>
        <p:nvPicPr>
          <p:cNvPr id="39" name="Kép 38" descr="zokni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5815645"/>
            <a:ext cx="324036" cy="611388"/>
          </a:xfrm>
          <a:prstGeom prst="rect">
            <a:avLst/>
          </a:prstGeom>
        </p:spPr>
      </p:pic>
      <p:pic>
        <p:nvPicPr>
          <p:cNvPr id="40" name="Kép 39" descr="zokni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5337212"/>
            <a:ext cx="324036" cy="611388"/>
          </a:xfrm>
          <a:prstGeom prst="rect">
            <a:avLst/>
          </a:prstGeom>
        </p:spPr>
      </p:pic>
      <p:pic>
        <p:nvPicPr>
          <p:cNvPr id="41" name="Kép 40" descr="zokni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5841268"/>
            <a:ext cx="324036" cy="611388"/>
          </a:xfrm>
          <a:prstGeom prst="rect">
            <a:avLst/>
          </a:prstGeom>
        </p:spPr>
      </p:pic>
      <p:pic>
        <p:nvPicPr>
          <p:cNvPr id="42" name="Kép 41" descr="zokni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4228" y="5229200"/>
            <a:ext cx="324036" cy="611388"/>
          </a:xfrm>
          <a:prstGeom prst="rect">
            <a:avLst/>
          </a:prstGeom>
        </p:spPr>
      </p:pic>
      <p:pic>
        <p:nvPicPr>
          <p:cNvPr id="43" name="Kép 42" descr="zokni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5769260"/>
            <a:ext cx="324036" cy="611388"/>
          </a:xfrm>
          <a:prstGeom prst="rect">
            <a:avLst/>
          </a:prstGeom>
        </p:spPr>
      </p:pic>
      <p:pic>
        <p:nvPicPr>
          <p:cNvPr id="44" name="Kép 43" descr="zokni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08404" y="5373216"/>
            <a:ext cx="324036" cy="611388"/>
          </a:xfrm>
          <a:prstGeom prst="rect">
            <a:avLst/>
          </a:prstGeom>
        </p:spPr>
      </p:pic>
      <p:pic>
        <p:nvPicPr>
          <p:cNvPr id="45" name="Kép 44" descr="zokni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16116" y="5805264"/>
            <a:ext cx="324035" cy="611388"/>
          </a:xfrm>
          <a:prstGeom prst="rect">
            <a:avLst/>
          </a:prstGeom>
        </p:spPr>
      </p:pic>
      <p:pic>
        <p:nvPicPr>
          <p:cNvPr id="46" name="Kép 45" descr="zokni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36196" y="5517232"/>
            <a:ext cx="324035" cy="611388"/>
          </a:xfrm>
          <a:prstGeom prst="rect">
            <a:avLst/>
          </a:prstGeom>
        </p:spPr>
      </p:pic>
      <p:pic>
        <p:nvPicPr>
          <p:cNvPr id="47" name="Kép 46" descr="zokni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6376" y="5841268"/>
            <a:ext cx="324035" cy="611388"/>
          </a:xfrm>
          <a:prstGeom prst="rect">
            <a:avLst/>
          </a:prstGeom>
        </p:spPr>
      </p:pic>
      <p:pic>
        <p:nvPicPr>
          <p:cNvPr id="48" name="Kép 47" descr="zokni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56277" y="5913276"/>
            <a:ext cx="288032" cy="611388"/>
          </a:xfrm>
          <a:prstGeom prst="rect">
            <a:avLst/>
          </a:prstGeom>
        </p:spPr>
      </p:pic>
      <p:pic>
        <p:nvPicPr>
          <p:cNvPr id="49" name="Kép 48" descr="zokni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96036" y="5265205"/>
            <a:ext cx="324035" cy="611386"/>
          </a:xfrm>
          <a:prstGeom prst="rect">
            <a:avLst/>
          </a:prstGeom>
        </p:spPr>
      </p:pic>
      <p:pic>
        <p:nvPicPr>
          <p:cNvPr id="50" name="Kép 49" descr="zokni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5841268"/>
            <a:ext cx="324035" cy="611386"/>
          </a:xfrm>
          <a:prstGeom prst="rect">
            <a:avLst/>
          </a:prstGeom>
        </p:spPr>
      </p:pic>
      <p:pic>
        <p:nvPicPr>
          <p:cNvPr id="51" name="Kép 50" descr="zokni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76156" y="5229200"/>
            <a:ext cx="324035" cy="611386"/>
          </a:xfrm>
          <a:prstGeom prst="rect">
            <a:avLst/>
          </a:prstGeom>
        </p:spPr>
      </p:pic>
      <p:pic>
        <p:nvPicPr>
          <p:cNvPr id="52" name="Kép 51" descr="zokni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24228" y="5877272"/>
            <a:ext cx="324035" cy="611386"/>
          </a:xfrm>
          <a:prstGeom prst="rect">
            <a:avLst/>
          </a:prstGeom>
        </p:spPr>
      </p:pic>
      <p:pic>
        <p:nvPicPr>
          <p:cNvPr id="53" name="Kép 52" descr="zokni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84268" y="5301208"/>
            <a:ext cx="324035" cy="611386"/>
          </a:xfrm>
          <a:prstGeom prst="rect">
            <a:avLst/>
          </a:prstGeom>
        </p:spPr>
      </p:pic>
      <p:pic>
        <p:nvPicPr>
          <p:cNvPr id="54" name="Kép 53" descr="zokni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229200"/>
            <a:ext cx="324035" cy="611386"/>
          </a:xfrm>
          <a:prstGeom prst="rect">
            <a:avLst/>
          </a:prstGeom>
        </p:spPr>
      </p:pic>
      <p:pic>
        <p:nvPicPr>
          <p:cNvPr id="55" name="Kép 54" descr="zokni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52420" y="5841268"/>
            <a:ext cx="324035" cy="611386"/>
          </a:xfrm>
          <a:prstGeom prst="rect">
            <a:avLst/>
          </a:prstGeom>
        </p:spPr>
      </p:pic>
      <p:pic>
        <p:nvPicPr>
          <p:cNvPr id="56" name="Kép 55" descr="zokni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96336" y="5913276"/>
            <a:ext cx="324035" cy="611386"/>
          </a:xfrm>
          <a:prstGeom prst="rect">
            <a:avLst/>
          </a:prstGeom>
        </p:spPr>
      </p:pic>
      <p:pic>
        <p:nvPicPr>
          <p:cNvPr id="57" name="Kép 56" descr="zokni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24328" y="5229200"/>
            <a:ext cx="324034" cy="611386"/>
          </a:xfrm>
          <a:prstGeom prst="rect">
            <a:avLst/>
          </a:prstGeom>
        </p:spPr>
      </p:pic>
      <p:pic>
        <p:nvPicPr>
          <p:cNvPr id="58" name="Kép 57" descr="zokni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80112" y="5265204"/>
            <a:ext cx="324034" cy="611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71138E-6 L -0.08646 -0.24121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" y="-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85754E-6 L -0.12188 -0.1940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-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5236E-6 L -0.14149 -0.32008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-1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6.01295E-7 L 0.10243 -0.3147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-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85754E-6 L 0.09861 -0.1993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71138E-6 L -0.10625 -0.17831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00" y="-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85754E-6 L -0.12986 -0.13113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00" y="-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68085E-6 L -0.10625 -0.1783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00" y="-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85754E-6 L 0.14965 -0.12604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11748E-6 L -0.01389 -0.27683 " pathEditMode="relative" rAng="0" ptsTypes="AA">
                                      <p:cBhvr>
                                        <p:cTn id="2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-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000"/>
                            </p:stCondLst>
                            <p:childTnLst>
                              <p:par>
                                <p:cTn id="27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14431E-6 L -0.01771 -0.22803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-1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4000"/>
                            </p:stCondLst>
                            <p:childTnLst>
                              <p:par>
                                <p:cTn id="2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83996E-6 L -0.07292 -0.30158 " pathEditMode="relative" rAng="0" ptsTypes="AA">
                                      <p:cBhvr>
                                        <p:cTn id="27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" y="-1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6000"/>
                            </p:stCondLst>
                            <p:childTnLst>
                              <p:par>
                                <p:cTn id="2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03515E-6 L -0.08854 -0.21739 " pathEditMode="relative" rAng="0" ptsTypes="AA">
                                      <p:cBhvr>
                                        <p:cTn id="27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-1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000"/>
                            </p:stCondLst>
                            <p:childTnLst>
                              <p:par>
                                <p:cTn id="27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3784E-6 L -0.13195 -0.29094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29325E-6 L -0.18316 -0.24375 " pathEditMode="relative" rAng="0" ptsTypes="AA">
                                      <p:cBhvr>
                                        <p:cTn id="28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-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9889E-6 L 0.15157 -0.30134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0" y="-1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000"/>
                            </p:stCondLst>
                            <p:childTnLst>
                              <p:par>
                                <p:cTn id="2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7835E-6 L 0.11233 -0.27521 " pathEditMode="relative" rAng="0" ptsTypes="AA">
                                      <p:cBhvr>
                                        <p:cTn id="29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0" y="-1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000"/>
                            </p:stCondLst>
                            <p:childTnLst>
                              <p:par>
                                <p:cTn id="29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19056E-6 L -0.23611 -0.21762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0" y="-1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6000"/>
                            </p:stCondLst>
                            <p:childTnLst>
                              <p:par>
                                <p:cTn id="2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83996E-6 L -0.29722 -0.21231 " pathEditMode="relative" rAng="0" ptsTypes="AA">
                                      <p:cBhvr>
                                        <p:cTn id="2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00" y="-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88622E-6 L 0.0059 -0.11795 " pathEditMode="relative" rAng="0" ptsTypes="AA">
                                      <p:cBhvr>
                                        <p:cTn id="30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000"/>
                            </p:stCondLst>
                            <p:childTnLst>
                              <p:par>
                                <p:cTn id="30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03515E-6 L -0.16737 -0.12304 " pathEditMode="relative" rAng="0" ptsTypes="AA">
                                      <p:cBhvr>
                                        <p:cTn id="30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-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88622E-6 L 0.16737 -0.12327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0" y="-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83996E-6 L 0.18316 -0.2019 " pathEditMode="relative" rAng="0" ptsTypes="AA">
                                      <p:cBhvr>
                                        <p:cTn id="3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0" y="-1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4" grpId="0"/>
      <p:bldP spid="19" grpId="1" animBg="1"/>
      <p:bldP spid="20" grpId="0"/>
      <p:bldP spid="22" grpId="0" animBg="1"/>
      <p:bldP spid="23" grpId="0" animBg="1"/>
      <p:bldP spid="24" grpId="0"/>
      <p:bldP spid="37" grpId="0" animBg="1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ekerekített téglalap 9"/>
          <p:cNvSpPr/>
          <p:nvPr/>
        </p:nvSpPr>
        <p:spPr>
          <a:xfrm>
            <a:off x="4680012" y="1916832"/>
            <a:ext cx="4212468" cy="414046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Lekerekített téglalap 8"/>
          <p:cNvSpPr/>
          <p:nvPr/>
        </p:nvSpPr>
        <p:spPr>
          <a:xfrm>
            <a:off x="287524" y="1916832"/>
            <a:ext cx="4212468" cy="414046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Hol találkozunk vele?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503548" y="2278613"/>
            <a:ext cx="3780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rgbClr val="FFFF00"/>
                </a:solidFill>
              </a:rPr>
              <a:t>„Valószínűleg esni fog...”</a:t>
            </a:r>
          </a:p>
          <a:p>
            <a:pPr algn="ctr"/>
            <a:r>
              <a:rPr lang="hu-HU" b="1" dirty="0">
                <a:solidFill>
                  <a:srgbClr val="FFFF00"/>
                </a:solidFill>
              </a:rPr>
              <a:t>(Nem biztos, de nagy az esélye)</a:t>
            </a:r>
          </a:p>
        </p:txBody>
      </p:sp>
      <p:pic>
        <p:nvPicPr>
          <p:cNvPr id="7" name="Kép 6" descr="bor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548" y="3140968"/>
            <a:ext cx="3780420" cy="2520280"/>
          </a:xfrm>
          <a:prstGeom prst="rect">
            <a:avLst/>
          </a:prstGeom>
        </p:spPr>
      </p:pic>
      <p:pic>
        <p:nvPicPr>
          <p:cNvPr id="8" name="Kép 7" descr="Unfair-advantage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140968"/>
            <a:ext cx="3856484" cy="2607718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112060" y="2240868"/>
            <a:ext cx="3348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rgbClr val="C00000"/>
                </a:solidFill>
              </a:rPr>
              <a:t>Valószínűleg az esélyesebb fog nyerni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Kicsit nehezebb feladatok: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287524" y="1600200"/>
            <a:ext cx="8496944" cy="5033156"/>
          </a:xfrm>
        </p:spPr>
        <p:txBody>
          <a:bodyPr>
            <a:normAutofit/>
          </a:bodyPr>
          <a:lstStyle/>
          <a:p>
            <a:pPr marL="514350" indent="-514350" algn="just">
              <a:spcBef>
                <a:spcPts val="0"/>
              </a:spcBef>
              <a:spcAft>
                <a:spcPts val="800"/>
              </a:spcAft>
              <a:buClr>
                <a:schemeClr val="accent5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hu-HU" sz="2000" dirty="0"/>
              <a:t>Egy kockával gurítok kétszer egymás után. Hány % a valószínűsége, hogy mindkétszer ugyanazt a számot gurítom?</a:t>
            </a:r>
          </a:p>
          <a:p>
            <a:pPr marL="514350" lvl="0" indent="-514350" algn="just">
              <a:spcBef>
                <a:spcPts val="0"/>
              </a:spcBef>
              <a:spcAft>
                <a:spcPts val="800"/>
              </a:spcAft>
              <a:buClr>
                <a:schemeClr val="accent5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hu-HU" sz="2000" dirty="0"/>
              <a:t>A dobozban van 6 piros és 6 kék labda. Kihúzok egy labdát, ezután visszateszem, majd kihúzok újra egy labdát. Hány % a valószínűsége, hogy 2-szer egymás után kéket húztam ki?</a:t>
            </a:r>
          </a:p>
          <a:p>
            <a:pPr marL="514350" indent="-514350" algn="just">
              <a:spcBef>
                <a:spcPts val="0"/>
              </a:spcBef>
              <a:spcAft>
                <a:spcPts val="800"/>
              </a:spcAft>
              <a:buClr>
                <a:schemeClr val="accent5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hu-HU" sz="2000" dirty="0"/>
              <a:t>A táblázatban a tanulók száma a testvérek számától függően vannak ábrázolva. Mekkora a valószínűsége annak, hogy egy véletlenül kiválasztott tanulónak pontosan két testvére van?</a:t>
            </a:r>
          </a:p>
          <a:p>
            <a:pPr marL="514350" indent="-514350" algn="just">
              <a:spcBef>
                <a:spcPts val="0"/>
              </a:spcBef>
              <a:spcAft>
                <a:spcPts val="800"/>
              </a:spcAft>
              <a:buClr>
                <a:schemeClr val="accent5">
                  <a:lumMod val="75000"/>
                </a:schemeClr>
              </a:buClr>
              <a:buSzPct val="100000"/>
              <a:buFont typeface="+mj-lt"/>
              <a:buAutoNum type="arabicPeriod"/>
            </a:pPr>
            <a:endParaRPr lang="hu-HU" sz="2000" dirty="0"/>
          </a:p>
          <a:p>
            <a:pPr marL="514350" indent="-514350" algn="just">
              <a:spcBef>
                <a:spcPts val="0"/>
              </a:spcBef>
              <a:spcAft>
                <a:spcPts val="800"/>
              </a:spcAft>
              <a:buClr>
                <a:schemeClr val="accent5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hu-HU" sz="2000" dirty="0"/>
              <a:t>Pénzérmét dobok fel kétszer egymás után. Hány % a valószínűsége, hogy kétszer egymás után ugyanazt fogom dobni?</a:t>
            </a:r>
          </a:p>
          <a:p>
            <a:pPr marL="514350" indent="-514350" algn="just">
              <a:spcBef>
                <a:spcPts val="0"/>
              </a:spcBef>
              <a:spcAft>
                <a:spcPts val="800"/>
              </a:spcAft>
              <a:buClr>
                <a:schemeClr val="accent5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hu-HU" sz="2000" dirty="0"/>
              <a:t>A fiókban van 8 db kék, 6 db fekete és 4 db szürke zokni. Kihúzok egyet, majd visszateszem, ezután kihúzok megint egyet. Hány % a valószínűsége annak, hogy mindkétszer szürkét húztam ki?</a:t>
            </a:r>
          </a:p>
          <a:p>
            <a:pPr marL="0" indent="0" algn="just">
              <a:buNone/>
            </a:pP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077072"/>
            <a:ext cx="382036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Kicsit nehezebb feladatok: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287524" y="1600200"/>
            <a:ext cx="8496944" cy="5257800"/>
          </a:xfrm>
        </p:spPr>
        <p:txBody>
          <a:bodyPr>
            <a:noAutofit/>
          </a:bodyPr>
          <a:lstStyle/>
          <a:p>
            <a:pPr marL="514350" lvl="0" indent="-514350" algn="just"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SzPct val="100000"/>
              <a:buFont typeface="+mj-lt"/>
              <a:buAutoNum type="arabicPeriod" startAt="6"/>
            </a:pPr>
            <a:r>
              <a:rPr lang="hu-HU" sz="2000" dirty="0"/>
              <a:t>A fiókban van 8 db kék, 10 db fekete és 6 db szürke zokni. Kihúzok egyet, majd nem teszem vissza, ezután kihúzok még egyet. Hány % a valószínűsége annak, hogy mindkétszer kéket húztam ki?</a:t>
            </a:r>
          </a:p>
          <a:p>
            <a:pPr marL="514350" lvl="0" indent="-514350" algn="just"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SzPct val="100000"/>
              <a:buFont typeface="+mj-lt"/>
              <a:buAutoNum type="arabicPeriod" startAt="6"/>
            </a:pPr>
            <a:r>
              <a:rPr lang="hu-HU" sz="2000" dirty="0"/>
              <a:t>Egy dobókockával kétszer gurítok egymás után. Hány % a valószínűsége, hogy mindkétszer páros számot gurítottam?</a:t>
            </a:r>
          </a:p>
          <a:p>
            <a:pPr marL="514350" indent="-514350" algn="just"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SzPct val="100000"/>
              <a:buFont typeface="+mj-lt"/>
              <a:buAutoNum type="arabicPeriod" startAt="6"/>
            </a:pPr>
            <a:r>
              <a:rPr lang="hu-HU" sz="2000" dirty="0"/>
              <a:t>A teszten a diákok a következő pontszámokat érték el:</a:t>
            </a:r>
          </a:p>
          <a:p>
            <a:pPr marL="514350" indent="-514350" algn="just"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SzPct val="100000"/>
              <a:buFont typeface="+mj-lt"/>
              <a:buAutoNum type="arabicPeriod" startAt="6"/>
            </a:pPr>
            <a:endParaRPr lang="hu-HU" sz="2000" dirty="0"/>
          </a:p>
          <a:p>
            <a:pPr marL="531813" indent="0" algn="just"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SzPct val="100000"/>
              <a:buNone/>
            </a:pPr>
            <a:r>
              <a:rPr lang="hu-HU" sz="2000" dirty="0"/>
              <a:t>Hány % a valószínűsége, hogy egy véletlenszerűen kiválasztott diák pontosan 4 pontot ért el a teszten?</a:t>
            </a:r>
          </a:p>
          <a:p>
            <a:pPr marL="514350" indent="-514350" algn="just"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SzPct val="100000"/>
              <a:buFont typeface="+mj-lt"/>
              <a:buAutoNum type="arabicPeriod" startAt="9"/>
            </a:pPr>
            <a:r>
              <a:rPr lang="hu-HU" sz="2000" dirty="0"/>
              <a:t>A teszten a diákok a következő pontszámokat érték el: </a:t>
            </a:r>
          </a:p>
          <a:p>
            <a:pPr marL="514350" indent="-514350" algn="just"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SzPct val="100000"/>
              <a:buFont typeface="+mj-lt"/>
              <a:buAutoNum type="arabicPeriod" startAt="9"/>
            </a:pPr>
            <a:endParaRPr lang="hu-HU" sz="2000" dirty="0"/>
          </a:p>
          <a:p>
            <a:pPr marL="531813" indent="0" algn="just"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SzPct val="100000"/>
              <a:buNone/>
            </a:pPr>
            <a:r>
              <a:rPr lang="hu-HU" sz="2000" dirty="0"/>
              <a:t>Hány % a valószínűsége, hogy egy véletlenszerűen kiválasztott diák több mint 3 pontot ért el a teszten?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5756" y="3825044"/>
            <a:ext cx="3527996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5756" y="5481228"/>
            <a:ext cx="3492429" cy="5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Kicsit nehezebb feladatok: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287524" y="1600200"/>
            <a:ext cx="8496944" cy="5257800"/>
          </a:xfrm>
        </p:spPr>
        <p:txBody>
          <a:bodyPr>
            <a:noAutofit/>
          </a:bodyPr>
          <a:lstStyle/>
          <a:p>
            <a:pPr marL="457200" lvl="0" indent="-457200" algn="just">
              <a:spcBef>
                <a:spcPts val="0"/>
              </a:spcBef>
              <a:spcAft>
                <a:spcPts val="1800"/>
              </a:spcAft>
              <a:buClr>
                <a:schemeClr val="accent5">
                  <a:lumMod val="75000"/>
                </a:schemeClr>
              </a:buClr>
              <a:buSzPct val="100000"/>
              <a:buFont typeface="+mj-lt"/>
              <a:buAutoNum type="arabicPeriod" startAt="10"/>
            </a:pPr>
            <a:r>
              <a:rPr lang="hu-HU" sz="1900" dirty="0"/>
              <a:t>A munkahelyen a munkások hajszín szerinti megoszlásukat az alábbi táblázat mutatja:</a:t>
            </a:r>
          </a:p>
          <a:p>
            <a:pPr marL="822960" lvl="1" indent="-457200" algn="just">
              <a:spcBef>
                <a:spcPts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100000"/>
              <a:buFont typeface="+mj-lt"/>
              <a:buAutoNum type="alphaLcParenR"/>
            </a:pPr>
            <a:r>
              <a:rPr lang="hu-HU" sz="1900" dirty="0"/>
              <a:t>Hány % a valószínűsége annak, hogy egy véletlenszerűen kiválasztott munkásnak barna haja van?</a:t>
            </a:r>
          </a:p>
          <a:p>
            <a:pPr marL="822960" lvl="1" indent="-457200" algn="just">
              <a:spcBef>
                <a:spcPts val="0"/>
              </a:spcBef>
              <a:spcAft>
                <a:spcPts val="1000"/>
              </a:spcAft>
              <a:buClr>
                <a:schemeClr val="accent5">
                  <a:lumMod val="75000"/>
                </a:schemeClr>
              </a:buClr>
              <a:buSzPct val="100000"/>
              <a:buFont typeface="+mj-lt"/>
              <a:buAutoNum type="alphaLcParenR"/>
            </a:pPr>
            <a:r>
              <a:rPr lang="hu-HU" sz="1900" dirty="0"/>
              <a:t>Hány % a valószínűsége annak, hogy egy véletlenszerűen kiválasztott munkás nem kopasz?</a:t>
            </a:r>
          </a:p>
          <a:p>
            <a:pPr marL="457200" lvl="0" indent="-457200" algn="just">
              <a:spcBef>
                <a:spcPts val="0"/>
              </a:spcBef>
              <a:spcAft>
                <a:spcPts val="1000"/>
              </a:spcAft>
              <a:buClr>
                <a:schemeClr val="accent5">
                  <a:lumMod val="75000"/>
                </a:schemeClr>
              </a:buClr>
              <a:buSzPct val="100000"/>
              <a:buFont typeface="+mj-lt"/>
              <a:buAutoNum type="arabicPeriod" startAt="10"/>
            </a:pPr>
            <a:r>
              <a:rPr lang="hu-HU" sz="1900" dirty="0"/>
              <a:t>A tálban 20 db megszámozott golyó van, amelyek 1-től 20-ig vannak megszámozva. Kihúzok egyet, majd visszateszem. Ezután jól megkeverem, majd újra kihúzok egyet. Hány % a valószínűsége, hogy mindkétszer ugyanazt a számú golyót húztam ki?</a:t>
            </a:r>
          </a:p>
          <a:p>
            <a:pPr marL="457200" lvl="0" indent="-457200" algn="just">
              <a:spcBef>
                <a:spcPts val="0"/>
              </a:spcBef>
              <a:spcAft>
                <a:spcPts val="1000"/>
              </a:spcAft>
              <a:buClr>
                <a:schemeClr val="accent5">
                  <a:lumMod val="75000"/>
                </a:schemeClr>
              </a:buClr>
              <a:buSzPct val="100000"/>
              <a:buFont typeface="+mj-lt"/>
              <a:buAutoNum type="arabicPeriod" startAt="10"/>
            </a:pPr>
            <a:r>
              <a:rPr lang="hu-HU" sz="1900" dirty="0"/>
              <a:t>A dobozban van 10 db piros, 8 db zöld és 9 db sárga labda. 3-at húzok ki egymás után. Hány % a valószínűsége annak, hogy mindháromszor pirosat húzok ki?</a:t>
            </a:r>
          </a:p>
          <a:p>
            <a:pPr marL="457200" lvl="0" indent="-457200" algn="just">
              <a:spcBef>
                <a:spcPts val="0"/>
              </a:spcBef>
              <a:spcAft>
                <a:spcPts val="1000"/>
              </a:spcAft>
              <a:buClr>
                <a:schemeClr val="accent5">
                  <a:lumMod val="75000"/>
                </a:schemeClr>
              </a:buClr>
              <a:buSzPct val="100000"/>
              <a:buFont typeface="+mj-lt"/>
              <a:buAutoNum type="arabicPeriod" startAt="10"/>
            </a:pPr>
            <a:r>
              <a:rPr lang="hu-HU" sz="1900" dirty="0"/>
              <a:t>Pénzérmét dobok fel háromszor egymás után. Hány % a valószínűsége, hogy mindháromszor ugyanazt dobtam?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4240" y="1952836"/>
            <a:ext cx="45479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ekerekített téglalap 12"/>
          <p:cNvSpPr/>
          <p:nvPr/>
        </p:nvSpPr>
        <p:spPr>
          <a:xfrm>
            <a:off x="4608496" y="1628800"/>
            <a:ext cx="4428000" cy="5040560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Lekerekített téglalap 11"/>
          <p:cNvSpPr/>
          <p:nvPr/>
        </p:nvSpPr>
        <p:spPr>
          <a:xfrm>
            <a:off x="72008" y="1628800"/>
            <a:ext cx="4356000" cy="504056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Online feladatok</a:t>
            </a:r>
          </a:p>
        </p:txBody>
      </p:sp>
      <p:pic>
        <p:nvPicPr>
          <p:cNvPr id="4" name="Kép 3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540" y="2866803"/>
            <a:ext cx="3600000" cy="160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Kép 4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689140"/>
            <a:ext cx="3600000" cy="16424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zövegdoboz 5"/>
          <p:cNvSpPr txBox="1"/>
          <p:nvPr/>
        </p:nvSpPr>
        <p:spPr>
          <a:xfrm>
            <a:off x="395536" y="1700808"/>
            <a:ext cx="39004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u="sng" dirty="0" err="1">
                <a:solidFill>
                  <a:schemeClr val="accent4">
                    <a:lumMod val="75000"/>
                  </a:schemeClr>
                </a:solidFill>
              </a:rPr>
              <a:t>Okosdoboz</a:t>
            </a:r>
            <a:r>
              <a:rPr lang="hu-HU" dirty="0"/>
              <a:t> </a:t>
            </a:r>
          </a:p>
          <a:p>
            <a:pPr algn="ctr"/>
            <a:r>
              <a:rPr lang="hu-HU" dirty="0"/>
              <a:t>Biztos? Lehetetlen? Lehet, de nem biztos?</a:t>
            </a:r>
          </a:p>
          <a:p>
            <a:pPr algn="ctr"/>
            <a:r>
              <a:rPr lang="hu-HU" i="1" dirty="0"/>
              <a:t>(indításhoz kattints a képekre)</a:t>
            </a:r>
          </a:p>
        </p:txBody>
      </p:sp>
      <p:pic>
        <p:nvPicPr>
          <p:cNvPr id="7" name="Kép 6" descr="űrla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40052" y="3465004"/>
            <a:ext cx="3607924" cy="25922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Csoportba foglalás 10"/>
          <p:cNvGrpSpPr/>
          <p:nvPr/>
        </p:nvGrpSpPr>
        <p:grpSpPr>
          <a:xfrm>
            <a:off x="4896036" y="1736812"/>
            <a:ext cx="3996444" cy="1341440"/>
            <a:chOff x="816904" y="4905164"/>
            <a:chExt cx="3935116" cy="1341440"/>
          </a:xfrm>
        </p:grpSpPr>
        <p:sp>
          <p:nvSpPr>
            <p:cNvPr id="8" name="Szövegdoboz 7"/>
            <p:cNvSpPr txBox="1"/>
            <p:nvPr/>
          </p:nvSpPr>
          <p:spPr>
            <a:xfrm>
              <a:off x="1548013" y="4905164"/>
              <a:ext cx="246376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2400" b="1" u="sng" dirty="0" err="1">
                  <a:solidFill>
                    <a:schemeClr val="accent3">
                      <a:lumMod val="75000"/>
                    </a:schemeClr>
                  </a:solidFill>
                </a:rPr>
                <a:t>Google</a:t>
              </a:r>
              <a:r>
                <a:rPr lang="hu-HU" sz="2400" b="1" u="sng" dirty="0">
                  <a:solidFill>
                    <a:schemeClr val="accent3">
                      <a:lumMod val="75000"/>
                    </a:schemeClr>
                  </a:solidFill>
                </a:rPr>
                <a:t> feladatlap</a:t>
              </a:r>
            </a:p>
            <a:p>
              <a:pPr algn="ctr"/>
              <a:r>
                <a:rPr lang="hu-HU" dirty="0"/>
                <a:t>6 db vegyes feladattal</a:t>
              </a:r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816904" y="5553236"/>
              <a:ext cx="393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u="sng" dirty="0">
                  <a:solidFill>
                    <a:srgbClr val="0000FF"/>
                  </a:solidFill>
                </a:rPr>
                <a:t>https://forms.gle/3DL3LhNB3uR9ELXt5</a:t>
              </a:r>
              <a:endParaRPr lang="hu-HU" dirty="0">
                <a:solidFill>
                  <a:srgbClr val="0000FF"/>
                </a:solidFill>
              </a:endParaRPr>
            </a:p>
          </p:txBody>
        </p:sp>
        <p:sp>
          <p:nvSpPr>
            <p:cNvPr id="10" name="Téglalap 9"/>
            <p:cNvSpPr/>
            <p:nvPr/>
          </p:nvSpPr>
          <p:spPr>
            <a:xfrm>
              <a:off x="1338000" y="5877272"/>
              <a:ext cx="29099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u-HU" i="1" dirty="0"/>
                <a:t>(indításhoz másold be a linket)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Monitor feladatok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79512" y="1564196"/>
            <a:ext cx="8766048" cy="5033156"/>
          </a:xfrm>
        </p:spPr>
        <p:txBody>
          <a:bodyPr>
            <a:noAutofit/>
          </a:bodyPr>
          <a:lstStyle/>
          <a:p>
            <a:pPr marL="273050" lvl="0" indent="-273050" algn="just">
              <a:spcBef>
                <a:spcPts val="0"/>
              </a:spcBef>
              <a:buClr>
                <a:schemeClr val="accent5">
                  <a:lumMod val="75000"/>
                </a:schemeClr>
              </a:buClr>
              <a:buSzPct val="100000"/>
              <a:buFont typeface="+mj-lt"/>
              <a:buAutoNum type="arabicParenR"/>
            </a:pPr>
            <a:r>
              <a:rPr lang="hu-HU" sz="1500" dirty="0"/>
              <a:t>Automatikus hangoláskor a tv-készülék 25 csatornát talált, ezekből 4 volt a zenei csatorna. A csatornákat a tv-készülék véletlenszerű sorrendben menti el. Fejezd ki százalékban annak az eseménynek a valószínűségét, hogy a tv-készülék elsőként zenei csatornát ment el! (2019)</a:t>
            </a:r>
          </a:p>
          <a:p>
            <a:pPr marL="273050" indent="-273050" algn="just">
              <a:spcBef>
                <a:spcPts val="0"/>
              </a:spcBef>
              <a:buClr>
                <a:schemeClr val="accent5">
                  <a:lumMod val="75000"/>
                </a:schemeClr>
              </a:buClr>
              <a:buSzPct val="100000"/>
              <a:buFont typeface="+mj-lt"/>
              <a:buAutoNum type="arabicParenR"/>
            </a:pPr>
            <a:endParaRPr lang="hu-HU" sz="1500" dirty="0"/>
          </a:p>
          <a:p>
            <a:pPr marL="273050" lvl="0" indent="-273050" algn="just">
              <a:spcBef>
                <a:spcPts val="0"/>
              </a:spcBef>
              <a:buClr>
                <a:schemeClr val="accent5">
                  <a:lumMod val="75000"/>
                </a:schemeClr>
              </a:buClr>
              <a:buSzPct val="100000"/>
              <a:buFont typeface="+mj-lt"/>
              <a:buAutoNum type="arabicParenR"/>
            </a:pPr>
            <a:r>
              <a:rPr lang="hu-HU" sz="1500" dirty="0"/>
              <a:t>A polcon 27 atlasz, 29 szótár, 8 tankönyv és 16 enciklopédia van elhelyezve. Mekkora a valószínűsége annak, hogy egy véletlenszerűen kiválasztott könyv a polcról enciklopédia lesz? Az eredményt százalékban fejezd ki! (2016)</a:t>
            </a:r>
          </a:p>
          <a:p>
            <a:pPr marL="273050" indent="-273050" algn="just">
              <a:spcBef>
                <a:spcPts val="0"/>
              </a:spcBef>
              <a:buClr>
                <a:schemeClr val="accent5">
                  <a:lumMod val="75000"/>
                </a:schemeClr>
              </a:buClr>
              <a:buSzPct val="100000"/>
              <a:buFont typeface="+mj-lt"/>
              <a:buAutoNum type="arabicParenR"/>
            </a:pPr>
            <a:endParaRPr lang="hu-HU" sz="1500" dirty="0"/>
          </a:p>
          <a:p>
            <a:pPr marL="273050" lvl="0" indent="-273050" algn="just">
              <a:spcBef>
                <a:spcPts val="0"/>
              </a:spcBef>
              <a:buClr>
                <a:schemeClr val="accent5">
                  <a:lumMod val="75000"/>
                </a:schemeClr>
              </a:buClr>
              <a:buSzPct val="100000"/>
              <a:buFont typeface="+mj-lt"/>
              <a:buAutoNum type="arabicParenR"/>
            </a:pPr>
            <a:r>
              <a:rPr lang="hu-HU" sz="1500" dirty="0"/>
              <a:t>Egy nem átlátszó tarisznyában különböző színű egyforma nagyságú kockák vannak. Fehér kockából 10, kékből 10 és pirosból is 10 kocka van. Egymás után kivettünk 5 fehér kockát, 3 kéket és 2 pirosat. Mekkora a valószínűsége annak, hogy a fennmaradt kockákból véletlen húzásnál fehér kockát húzunk ki? (2014)</a:t>
            </a:r>
          </a:p>
          <a:p>
            <a:pPr marL="273050" indent="-273050" algn="just">
              <a:spcBef>
                <a:spcPts val="0"/>
              </a:spcBef>
              <a:buClr>
                <a:schemeClr val="accent5">
                  <a:lumMod val="75000"/>
                </a:schemeClr>
              </a:buClr>
              <a:buSzPct val="100000"/>
              <a:buNone/>
            </a:pPr>
            <a:r>
              <a:rPr lang="hu-HU" sz="1500" b="1" dirty="0"/>
              <a:t>	A.</a:t>
            </a:r>
            <a:r>
              <a:rPr lang="hu-HU" sz="1500" dirty="0"/>
              <a:t>  50%		</a:t>
            </a:r>
            <a:r>
              <a:rPr lang="hu-HU" sz="1500" b="1" dirty="0"/>
              <a:t>B.</a:t>
            </a:r>
            <a:r>
              <a:rPr lang="hu-HU" sz="1500" dirty="0"/>
              <a:t>  30%		</a:t>
            </a:r>
            <a:r>
              <a:rPr lang="hu-HU" sz="1500" b="1" dirty="0"/>
              <a:t>C.</a:t>
            </a:r>
            <a:r>
              <a:rPr lang="hu-HU" sz="1500" dirty="0"/>
              <a:t>  25%		</a:t>
            </a:r>
            <a:r>
              <a:rPr lang="hu-HU" sz="1500" b="1" dirty="0"/>
              <a:t>D.</a:t>
            </a:r>
            <a:r>
              <a:rPr lang="hu-HU" sz="1500" dirty="0"/>
              <a:t>  10%</a:t>
            </a:r>
          </a:p>
          <a:p>
            <a:pPr marL="273050" indent="-273050" algn="just">
              <a:spcBef>
                <a:spcPts val="0"/>
              </a:spcBef>
              <a:buClr>
                <a:schemeClr val="accent5">
                  <a:lumMod val="75000"/>
                </a:schemeClr>
              </a:buClr>
              <a:buSzPct val="100000"/>
              <a:buNone/>
            </a:pPr>
            <a:r>
              <a:rPr lang="hu-HU" sz="1500" dirty="0"/>
              <a:t> </a:t>
            </a:r>
          </a:p>
          <a:p>
            <a:pPr marL="273050" lvl="0" indent="-273050" algn="just">
              <a:spcBef>
                <a:spcPts val="0"/>
              </a:spcBef>
              <a:buClr>
                <a:schemeClr val="accent5">
                  <a:lumMod val="75000"/>
                </a:schemeClr>
              </a:buClr>
              <a:buSzPct val="100000"/>
              <a:buFont typeface="+mj-lt"/>
              <a:buAutoNum type="arabicParenR" startAt="4"/>
            </a:pPr>
            <a:r>
              <a:rPr lang="hu-HU" sz="1500" dirty="0"/>
              <a:t>A táblázatban a tanulók száma a testvérek számától függően vannak ábrázolva.  (2011)</a:t>
            </a:r>
          </a:p>
          <a:p>
            <a:pPr marL="273050" indent="-273050" algn="just">
              <a:spcBef>
                <a:spcPts val="0"/>
              </a:spcBef>
              <a:buClr>
                <a:schemeClr val="accent5">
                  <a:lumMod val="75000"/>
                </a:schemeClr>
              </a:buClr>
              <a:buSzPct val="100000"/>
              <a:buNone/>
            </a:pPr>
            <a:endParaRPr lang="hu-HU" sz="1500" dirty="0"/>
          </a:p>
          <a:p>
            <a:pPr marL="273050" indent="-273050" algn="just">
              <a:spcBef>
                <a:spcPts val="0"/>
              </a:spcBef>
              <a:buClr>
                <a:schemeClr val="accent5">
                  <a:lumMod val="75000"/>
                </a:schemeClr>
              </a:buClr>
              <a:buSzPct val="100000"/>
              <a:buNone/>
            </a:pPr>
            <a:endParaRPr lang="hu-HU" sz="1500" dirty="0"/>
          </a:p>
          <a:p>
            <a:pPr marL="273050" indent="-273050" algn="just">
              <a:spcBef>
                <a:spcPts val="0"/>
              </a:spcBef>
              <a:buClr>
                <a:schemeClr val="accent5">
                  <a:lumMod val="75000"/>
                </a:schemeClr>
              </a:buClr>
              <a:buSzPct val="100000"/>
              <a:buNone/>
            </a:pPr>
            <a:r>
              <a:rPr lang="hu-HU" sz="1500" dirty="0"/>
              <a:t>	Mekkora a valószínűsége annak, hogy egy véletlenül kiválasztott tanulónak pontosan két testvére van?</a:t>
            </a:r>
          </a:p>
          <a:p>
            <a:pPr marL="273050" indent="-273050" algn="just">
              <a:spcBef>
                <a:spcPts val="0"/>
              </a:spcBef>
              <a:buClr>
                <a:schemeClr val="accent5">
                  <a:lumMod val="75000"/>
                </a:schemeClr>
              </a:buClr>
              <a:buSzPct val="100000"/>
              <a:buNone/>
            </a:pPr>
            <a:r>
              <a:rPr lang="hu-HU" sz="1500" b="1" dirty="0"/>
              <a:t>	A.</a:t>
            </a:r>
            <a:r>
              <a:rPr lang="hu-HU" sz="1500" dirty="0"/>
              <a:t>  86%		</a:t>
            </a:r>
            <a:r>
              <a:rPr lang="hu-HU" sz="1500" b="1" dirty="0"/>
              <a:t>B.</a:t>
            </a:r>
            <a:r>
              <a:rPr lang="hu-HU" sz="1500" dirty="0"/>
              <a:t>  50%		</a:t>
            </a:r>
            <a:r>
              <a:rPr lang="hu-HU" sz="1500" b="1" dirty="0"/>
              <a:t>C.</a:t>
            </a:r>
            <a:r>
              <a:rPr lang="hu-HU" sz="1500" dirty="0"/>
              <a:t>  36%		</a:t>
            </a:r>
            <a:r>
              <a:rPr lang="hu-HU" sz="1500" b="1" dirty="0"/>
              <a:t>D.</a:t>
            </a:r>
            <a:r>
              <a:rPr lang="hu-HU" sz="1500" dirty="0"/>
              <a:t>  26%</a:t>
            </a:r>
          </a:p>
          <a:p>
            <a:pPr marL="273050" indent="-273050" algn="just">
              <a:spcBef>
                <a:spcPts val="0"/>
              </a:spcBef>
              <a:buClr>
                <a:schemeClr val="accent5">
                  <a:lumMod val="75000"/>
                </a:schemeClr>
              </a:buClr>
              <a:buSzPct val="100000"/>
              <a:buNone/>
            </a:pPr>
            <a:r>
              <a:rPr lang="hu-HU" sz="1500" dirty="0"/>
              <a:t>	 </a:t>
            </a:r>
          </a:p>
          <a:p>
            <a:pPr marL="273050" lvl="0" indent="-273050" algn="just">
              <a:spcBef>
                <a:spcPts val="0"/>
              </a:spcBef>
              <a:buClr>
                <a:schemeClr val="accent5">
                  <a:lumMod val="75000"/>
                </a:schemeClr>
              </a:buClr>
              <a:buSzPct val="100000"/>
              <a:buFont typeface="+mj-lt"/>
              <a:buAutoNum type="arabicParenR" startAt="5"/>
            </a:pPr>
            <a:r>
              <a:rPr lang="hu-HU" sz="1500" dirty="0"/>
              <a:t>A dobozban 5 fekete sakkfigura van. Hány fehér színű figurát kell ebbe a dobozba beletennünk ahhoz, hogy a fekete figura kihúzásának valószínűsége    legyen? (2008)</a:t>
            </a:r>
          </a:p>
          <a:p>
            <a:pPr marL="273050" indent="-273050" algn="just">
              <a:spcBef>
                <a:spcPts val="0"/>
              </a:spcBef>
              <a:buSzPct val="100000"/>
              <a:buNone/>
            </a:pPr>
            <a:r>
              <a:rPr lang="hu-HU" sz="1500" b="1" dirty="0"/>
              <a:t>	A.</a:t>
            </a:r>
            <a:r>
              <a:rPr lang="hu-HU" sz="1500" dirty="0"/>
              <a:t>  10		</a:t>
            </a:r>
            <a:r>
              <a:rPr lang="hu-HU" sz="1500" b="1" dirty="0"/>
              <a:t>B.</a:t>
            </a:r>
            <a:r>
              <a:rPr lang="hu-HU" sz="1500" dirty="0"/>
              <a:t>  20		</a:t>
            </a:r>
            <a:r>
              <a:rPr lang="hu-HU" sz="1500" b="1" dirty="0"/>
              <a:t>C.</a:t>
            </a:r>
            <a:r>
              <a:rPr lang="hu-HU" sz="1500" dirty="0"/>
              <a:t>  15		</a:t>
            </a:r>
            <a:r>
              <a:rPr lang="hu-HU" sz="1500" b="1" dirty="0"/>
              <a:t>D.</a:t>
            </a:r>
            <a:r>
              <a:rPr lang="hu-HU" sz="1500" dirty="0"/>
              <a:t>  25</a:t>
            </a:r>
          </a:p>
        </p:txBody>
      </p:sp>
      <p:pic>
        <p:nvPicPr>
          <p:cNvPr id="4" name="Kép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7724" y="4869160"/>
            <a:ext cx="382036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3206" y="6129300"/>
            <a:ext cx="152770" cy="34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6600" b="1" dirty="0"/>
              <a:t>VÉGE!</a:t>
            </a:r>
          </a:p>
        </p:txBody>
      </p:sp>
      <p:pic>
        <p:nvPicPr>
          <p:cNvPr id="5" name="Picture 6" descr="http://icons.iconarchive.com/icons/google/noto-emoji-smileys/256/10091-nerd-fac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365104"/>
            <a:ext cx="1800000" cy="1800000"/>
          </a:xfrm>
          <a:prstGeom prst="rect">
            <a:avLst/>
          </a:prstGeom>
          <a:noFill/>
        </p:spPr>
      </p:pic>
      <p:sp>
        <p:nvSpPr>
          <p:cNvPr id="6" name="Ellipszis feliratnak 5"/>
          <p:cNvSpPr/>
          <p:nvPr/>
        </p:nvSpPr>
        <p:spPr>
          <a:xfrm>
            <a:off x="504056" y="3320988"/>
            <a:ext cx="2735796" cy="719996"/>
          </a:xfrm>
          <a:prstGeom prst="wedgeEllipseCallout">
            <a:avLst>
              <a:gd name="adj1" fmla="val -10686"/>
              <a:gd name="adj2" fmla="val 106273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rgbClr val="00B050"/>
                </a:solidFill>
              </a:rPr>
              <a:t>BIZTOSAN!!!</a:t>
            </a:r>
            <a:endParaRPr lang="hu-HU" sz="1600" b="1" dirty="0">
              <a:solidFill>
                <a:srgbClr val="00B050"/>
              </a:solidFill>
            </a:endParaRPr>
          </a:p>
        </p:txBody>
      </p:sp>
      <p:sp>
        <p:nvSpPr>
          <p:cNvPr id="7" name="Ellipszis feliratnak 6"/>
          <p:cNvSpPr/>
          <p:nvPr/>
        </p:nvSpPr>
        <p:spPr>
          <a:xfrm>
            <a:off x="5904656" y="3248979"/>
            <a:ext cx="3167844" cy="1008113"/>
          </a:xfrm>
          <a:prstGeom prst="wedgeEllipseCallout">
            <a:avLst>
              <a:gd name="adj1" fmla="val 1921"/>
              <a:gd name="adj2" fmla="val 76838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i="1" dirty="0">
                <a:solidFill>
                  <a:srgbClr val="0070C0"/>
                </a:solidFill>
              </a:rPr>
              <a:t>Lehetséges,</a:t>
            </a:r>
          </a:p>
          <a:p>
            <a:pPr algn="ctr"/>
            <a:r>
              <a:rPr lang="hu-HU" sz="2400" b="1" i="1" dirty="0">
                <a:solidFill>
                  <a:srgbClr val="0070C0"/>
                </a:solidFill>
              </a:rPr>
              <a:t>de nem biztos…</a:t>
            </a:r>
            <a:endParaRPr lang="hu-HU" sz="1600" b="1" i="1" dirty="0">
              <a:solidFill>
                <a:srgbClr val="0070C0"/>
              </a:solidFill>
            </a:endParaRPr>
          </a:p>
        </p:txBody>
      </p:sp>
      <p:pic>
        <p:nvPicPr>
          <p:cNvPr id="8" name="Picture 2" descr="https://encrypted-tbn0.gstatic.com/images?q=tbn:ANd9GcSlESsZ1lE1612ezv-jBvXDZp8YcLCMlN86Y5SPo2NwXZidV2FK&amp;s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48264" y="4473116"/>
            <a:ext cx="1800000" cy="1904652"/>
          </a:xfrm>
          <a:prstGeom prst="rect">
            <a:avLst/>
          </a:prstGeom>
          <a:noFill/>
        </p:spPr>
      </p:pic>
      <p:pic>
        <p:nvPicPr>
          <p:cNvPr id="9" name="Kép 8" descr="angr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3753036"/>
            <a:ext cx="1719745" cy="1800000"/>
          </a:xfrm>
          <a:prstGeom prst="rect">
            <a:avLst/>
          </a:prstGeom>
        </p:spPr>
      </p:pic>
      <p:sp>
        <p:nvSpPr>
          <p:cNvPr id="10" name="Ellipszis feliratnak 9"/>
          <p:cNvSpPr/>
          <p:nvPr/>
        </p:nvSpPr>
        <p:spPr>
          <a:xfrm>
            <a:off x="3023828" y="5877272"/>
            <a:ext cx="2808312" cy="756084"/>
          </a:xfrm>
          <a:prstGeom prst="wedgeEllipseCallout">
            <a:avLst>
              <a:gd name="adj1" fmla="val 7772"/>
              <a:gd name="adj2" fmla="val -102662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rgbClr val="FF0000"/>
                </a:solidFill>
              </a:rPr>
              <a:t>LEHETETLEN!!!</a:t>
            </a:r>
            <a:endParaRPr lang="hu-HU" sz="1600" b="1" dirty="0">
              <a:solidFill>
                <a:srgbClr val="FF0000"/>
              </a:solidFill>
            </a:endParaRPr>
          </a:p>
        </p:txBody>
      </p:sp>
      <p:sp>
        <p:nvSpPr>
          <p:cNvPr id="11" name="Lekerekített téglalap 10"/>
          <p:cNvSpPr/>
          <p:nvPr/>
        </p:nvSpPr>
        <p:spPr>
          <a:xfrm rot="21396302">
            <a:off x="594000" y="1972874"/>
            <a:ext cx="7956000" cy="72008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ln>
                  <a:solidFill>
                    <a:schemeClr val="tx1"/>
                  </a:solidFill>
                </a:ln>
              </a:rPr>
              <a:t>Valószínűleg ebből a prezentációból meg lehetett érteni a tananyagot…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395536" y="5013176"/>
            <a:ext cx="8424936" cy="1512000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395536" y="2924944"/>
            <a:ext cx="8424936" cy="1944000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395536" y="1736812"/>
            <a:ext cx="8424936" cy="1044116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Mi a valószínűség?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1048" y="1744216"/>
            <a:ext cx="8153400" cy="4997152"/>
          </a:xfrm>
        </p:spPr>
        <p:txBody>
          <a:bodyPr/>
          <a:lstStyle/>
          <a:p>
            <a:pPr algn="just">
              <a:spcAft>
                <a:spcPts val="1800"/>
              </a:spcAft>
            </a:pPr>
            <a:r>
              <a:rPr lang="hu-HU" dirty="0"/>
              <a:t>A valószínűség azt fejezi ki, hogy egy bizonyos esemény mekkora eséllyel következhet be.</a:t>
            </a:r>
          </a:p>
          <a:p>
            <a:pPr algn="just">
              <a:spcAft>
                <a:spcPts val="1800"/>
              </a:spcAft>
            </a:pPr>
            <a:r>
              <a:rPr lang="hu-HU" dirty="0"/>
              <a:t>Valójában egy jóslás, ami egyáltalán nem biztos, hogy úgy is fog történni, de bizonyos számadatokkal (legtöbbször %-kal) jelezni akarjuk, hogy melyik eshetőségnek nagyobb az esélye. </a:t>
            </a:r>
          </a:p>
          <a:p>
            <a:pPr algn="just"/>
            <a:r>
              <a:rPr lang="hu-HU" dirty="0"/>
              <a:t>Pl. 90%, hogy elmehetek a buliba – van rá egy kis esély, hogy nem tudsz elmenni, de azért szinte biztos, hogy igen.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612440" y="5229200"/>
            <a:ext cx="7920000" cy="1152128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611560" y="2960948"/>
            <a:ext cx="7920880" cy="2016224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611560" y="1628800"/>
            <a:ext cx="7920000" cy="1116124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Biztos? </a:t>
            </a:r>
            <a:r>
              <a:rPr lang="hu-HU" b="1" dirty="0" err="1"/>
              <a:t>Fifti-fifti</a:t>
            </a:r>
            <a:r>
              <a:rPr lang="hu-HU" b="1" dirty="0"/>
              <a:t>? Lehetetlen?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r>
              <a:rPr lang="hu-HU" dirty="0"/>
              <a:t>A </a:t>
            </a:r>
            <a:r>
              <a:rPr lang="hu-HU" b="1" dirty="0"/>
              <a:t>biztos esemény</a:t>
            </a:r>
            <a:r>
              <a:rPr lang="hu-HU" dirty="0"/>
              <a:t> valószínűsége </a:t>
            </a:r>
            <a:r>
              <a:rPr lang="hu-HU" b="1" dirty="0"/>
              <a:t>100%</a:t>
            </a:r>
            <a:r>
              <a:rPr lang="hu-HU" dirty="0"/>
              <a:t>:</a:t>
            </a:r>
          </a:p>
          <a:p>
            <a:pPr lvl="1">
              <a:spcAft>
                <a:spcPts val="3000"/>
              </a:spcAft>
            </a:pPr>
            <a:r>
              <a:rPr lang="hu-HU" dirty="0"/>
              <a:t>1 db dobókockával 7-nél kisebbet gurítani </a:t>
            </a:r>
          </a:p>
          <a:p>
            <a:r>
              <a:rPr lang="hu-HU" dirty="0"/>
              <a:t>A </a:t>
            </a:r>
            <a:r>
              <a:rPr lang="hu-HU" b="1" dirty="0"/>
              <a:t>2 egyformán esélyes esemény</a:t>
            </a:r>
            <a:r>
              <a:rPr lang="hu-HU" dirty="0"/>
              <a:t> valószínűsége </a:t>
            </a:r>
            <a:r>
              <a:rPr lang="hu-HU" b="1" dirty="0"/>
              <a:t>50%</a:t>
            </a:r>
            <a:r>
              <a:rPr lang="hu-HU" dirty="0"/>
              <a:t>:</a:t>
            </a:r>
          </a:p>
          <a:p>
            <a:pPr lvl="1">
              <a:spcAft>
                <a:spcPts val="3000"/>
              </a:spcAft>
            </a:pPr>
            <a:r>
              <a:rPr lang="hu-HU" dirty="0"/>
              <a:t>feldobok egy pénzérmét, akkor a fej és az írás valószínűsége is 50%.</a:t>
            </a:r>
          </a:p>
          <a:p>
            <a:r>
              <a:rPr lang="hu-HU" dirty="0"/>
              <a:t>A </a:t>
            </a:r>
            <a:r>
              <a:rPr lang="hu-HU" b="1" dirty="0"/>
              <a:t>lehetetlen esemény</a:t>
            </a:r>
            <a:r>
              <a:rPr lang="hu-HU" dirty="0"/>
              <a:t> valószínűsége </a:t>
            </a:r>
            <a:r>
              <a:rPr lang="hu-HU" b="1" dirty="0"/>
              <a:t>0%</a:t>
            </a:r>
            <a:r>
              <a:rPr lang="hu-HU" dirty="0"/>
              <a:t>:</a:t>
            </a:r>
          </a:p>
          <a:p>
            <a:pPr lvl="1"/>
            <a:r>
              <a:rPr lang="hu-HU" dirty="0"/>
              <a:t>1 db dobókockával 6-nál nagyobbat gurítani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4" grpId="0" animBg="1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215516" y="1592796"/>
            <a:ext cx="8676964" cy="50765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Valószínűségszámítás</a:t>
            </a:r>
            <a:endParaRPr lang="hu-HU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287524" y="162880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Ha láttál már pókerközvetítést a TV-ben, akkor ott mindig pontosan jelzik a nézők számára, hogy mennyi esélye van a győzelemre az egyes játékosnak az aktuális lapjaikkal.</a:t>
            </a:r>
          </a:p>
        </p:txBody>
      </p:sp>
      <p:pic>
        <p:nvPicPr>
          <p:cNvPr id="5" name="Kép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420888"/>
            <a:ext cx="5943600" cy="31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288000" y="5733256"/>
            <a:ext cx="856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Már csak 1 lapot fognak fordítani. A piros sapkás fickónak már csak az segít, ha az utolsó lap egy 10-es vagy egy Q lesz. Az összes többi lap a nő győzelmét fogja jelenteni, így neki sokkal nagyobb az esélye a győzelemre.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Valószínűség kiszámítása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95300" y="1960240"/>
            <a:ext cx="8153400" cy="211683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just">
              <a:buNone/>
            </a:pPr>
            <a:r>
              <a:rPr lang="hu-HU" dirty="0"/>
              <a:t>Valamilyen esemény bekövetkezésének valószínűségét úgy számíthatjuk ki, hogy </a:t>
            </a:r>
            <a:r>
              <a:rPr lang="hu-HU" b="1" dirty="0">
                <a:solidFill>
                  <a:srgbClr val="00B050"/>
                </a:solidFill>
              </a:rPr>
              <a:t>a számunkra kedvező események számát elosztjuk az összes lehetőség számával</a:t>
            </a:r>
            <a:r>
              <a:rPr lang="hu-HU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4" name="Szövegdoboz 3"/>
          <p:cNvSpPr txBox="1"/>
          <p:nvPr/>
        </p:nvSpPr>
        <p:spPr>
          <a:xfrm rot="595398">
            <a:off x="3194221" y="4740090"/>
            <a:ext cx="5499315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Jó : Összes</a:t>
            </a:r>
          </a:p>
        </p:txBody>
      </p:sp>
      <p:pic>
        <p:nvPicPr>
          <p:cNvPr id="6" name="Kép 5" descr="ötl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532" y="4477868"/>
            <a:ext cx="2628292" cy="2407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Lekerekített téglalap 45"/>
          <p:cNvSpPr/>
          <p:nvPr/>
        </p:nvSpPr>
        <p:spPr>
          <a:xfrm>
            <a:off x="395536" y="5661248"/>
            <a:ext cx="8532948" cy="1008112"/>
          </a:xfrm>
          <a:prstGeom prst="roundRect">
            <a:avLst/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3" name="Lekerekített téglalap 42"/>
          <p:cNvSpPr/>
          <p:nvPr/>
        </p:nvSpPr>
        <p:spPr>
          <a:xfrm>
            <a:off x="395536" y="5121188"/>
            <a:ext cx="6840760" cy="468052"/>
          </a:xfrm>
          <a:prstGeom prst="roundRect">
            <a:avLst/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2" name="Lekerekített téglalap 41"/>
          <p:cNvSpPr/>
          <p:nvPr/>
        </p:nvSpPr>
        <p:spPr>
          <a:xfrm>
            <a:off x="395536" y="4437112"/>
            <a:ext cx="4752528" cy="612068"/>
          </a:xfrm>
          <a:prstGeom prst="roundRect">
            <a:avLst/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C00000"/>
              </a:solidFill>
            </a:endParaRPr>
          </a:p>
        </p:txBody>
      </p:sp>
      <p:sp>
        <p:nvSpPr>
          <p:cNvPr id="39" name="Téglalap 38"/>
          <p:cNvSpPr/>
          <p:nvPr/>
        </p:nvSpPr>
        <p:spPr>
          <a:xfrm>
            <a:off x="5040052" y="764704"/>
            <a:ext cx="972108" cy="36004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2807804" y="304056"/>
            <a:ext cx="5994248" cy="9647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Mekkora a valószínűsége, hogy egy dobókockával hatost dobok?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2087144" cy="990600"/>
          </a:xfrm>
        </p:spPr>
        <p:txBody>
          <a:bodyPr/>
          <a:lstStyle/>
          <a:p>
            <a:r>
              <a:rPr lang="hu-HU" b="1" dirty="0"/>
              <a:t>Példa 1:</a:t>
            </a:r>
          </a:p>
        </p:txBody>
      </p:sp>
      <p:pic>
        <p:nvPicPr>
          <p:cNvPr id="4" name="Kép 3" descr="kock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1755" y="1772816"/>
            <a:ext cx="724001" cy="7144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Kép 4" descr="kocka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9867" y="1772816"/>
            <a:ext cx="714475" cy="7144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Kép 5" descr="kocka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67979" y="1772816"/>
            <a:ext cx="724001" cy="7144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Kép 6" descr="kocka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6091" y="1772816"/>
            <a:ext cx="724001" cy="7144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Kép 7" descr="kocka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84203" y="1772816"/>
            <a:ext cx="714475" cy="7144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Kép 8" descr="kocka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92315" y="1772816"/>
            <a:ext cx="724001" cy="7144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Szövegdoboz 9"/>
          <p:cNvSpPr txBox="1"/>
          <p:nvPr/>
        </p:nvSpPr>
        <p:spPr>
          <a:xfrm>
            <a:off x="2625597" y="2636912"/>
            <a:ext cx="1768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/>
              <a:t>Jó lehetőségek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3491880" y="2996952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1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4281781" y="2636912"/>
            <a:ext cx="216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: Összes lehetőség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4270265" y="2996952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:       6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1612962" y="3759423"/>
            <a:ext cx="5623334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2400" b="1" dirty="0"/>
              <a:t>A valószínűség </a:t>
            </a:r>
            <a:r>
              <a:rPr lang="hu-HU" sz="2400" b="1" u="sng" dirty="0"/>
              <a:t>3-féleképpen adható meg</a:t>
            </a:r>
            <a:r>
              <a:rPr lang="hu-HU" sz="2400" b="1" dirty="0"/>
              <a:t>: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395536" y="4509120"/>
            <a:ext cx="3729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C00000"/>
                </a:solidFill>
              </a:rPr>
              <a:t>a) Tört formájában </a:t>
            </a:r>
            <a:r>
              <a:rPr lang="hu-HU" sz="2000" b="1" i="1" dirty="0">
                <a:solidFill>
                  <a:srgbClr val="C00000"/>
                </a:solidFill>
              </a:rPr>
              <a:t>(törzsalakban)</a:t>
            </a:r>
            <a:r>
              <a:rPr lang="hu-HU" sz="2000" b="1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4719130" y="4365104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4719130" y="4685074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C00000"/>
                </a:solidFill>
              </a:rPr>
              <a:t>6</a:t>
            </a:r>
          </a:p>
        </p:txBody>
      </p:sp>
      <p:cxnSp>
        <p:nvCxnSpPr>
          <p:cNvPr id="22" name="Egyenes összekötő 21"/>
          <p:cNvCxnSpPr/>
          <p:nvPr/>
        </p:nvCxnSpPr>
        <p:spPr>
          <a:xfrm>
            <a:off x="4788024" y="4725144"/>
            <a:ext cx="21602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Szövegdoboz 22"/>
          <p:cNvSpPr txBox="1"/>
          <p:nvPr/>
        </p:nvSpPr>
        <p:spPr>
          <a:xfrm>
            <a:off x="4031940" y="4509120"/>
            <a:ext cx="764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C00000"/>
                </a:solidFill>
              </a:rPr>
              <a:t>1:6 =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404849" y="5121188"/>
            <a:ext cx="5175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chemeClr val="accent4">
                    <a:lumMod val="75000"/>
                  </a:schemeClr>
                </a:solidFill>
              </a:rPr>
              <a:t>b) </a:t>
            </a:r>
            <a:r>
              <a:rPr lang="hu-HU" sz="2000" b="1" dirty="0" err="1">
                <a:solidFill>
                  <a:schemeClr val="accent4">
                    <a:lumMod val="75000"/>
                  </a:schemeClr>
                </a:solidFill>
              </a:rPr>
              <a:t>Tizedestört</a:t>
            </a:r>
            <a:r>
              <a:rPr lang="hu-HU" sz="2000" b="1" dirty="0">
                <a:solidFill>
                  <a:schemeClr val="accent4">
                    <a:lumMod val="75000"/>
                  </a:schemeClr>
                </a:solidFill>
              </a:rPr>
              <a:t> formájában </a:t>
            </a:r>
            <a:r>
              <a:rPr lang="hu-HU" sz="2000" b="1" i="1" dirty="0">
                <a:solidFill>
                  <a:schemeClr val="accent4">
                    <a:lumMod val="75000"/>
                  </a:schemeClr>
                </a:solidFill>
              </a:rPr>
              <a:t>(elvégzed az osztást)</a:t>
            </a:r>
            <a:r>
              <a:rPr lang="hu-HU" sz="2000" b="1" dirty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5501067" y="5121188"/>
            <a:ext cx="764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chemeClr val="accent4">
                    <a:lumMod val="75000"/>
                  </a:schemeClr>
                </a:solidFill>
              </a:rPr>
              <a:t>1:6 =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5897111" y="5121188"/>
            <a:ext cx="1173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chemeClr val="accent4">
                    <a:lumMod val="75000"/>
                  </a:schemeClr>
                </a:solidFill>
              </a:rPr>
              <a:t>= 0,1666</a:t>
            </a:r>
          </a:p>
        </p:txBody>
      </p:sp>
      <p:cxnSp>
        <p:nvCxnSpPr>
          <p:cNvPr id="30" name="Egyenes összekötő 29"/>
          <p:cNvCxnSpPr/>
          <p:nvPr/>
        </p:nvCxnSpPr>
        <p:spPr>
          <a:xfrm>
            <a:off x="6588224" y="5202488"/>
            <a:ext cx="360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Kép 32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20031" y="6201332"/>
            <a:ext cx="2448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Szövegdoboz 33"/>
          <p:cNvSpPr txBox="1"/>
          <p:nvPr/>
        </p:nvSpPr>
        <p:spPr>
          <a:xfrm>
            <a:off x="395536" y="5661248"/>
            <a:ext cx="8472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chemeClr val="accent6">
                    <a:lumMod val="75000"/>
                  </a:schemeClr>
                </a:solidFill>
              </a:rPr>
              <a:t>c) Százalékkal </a:t>
            </a:r>
            <a:r>
              <a:rPr lang="hu-HU" sz="2000" b="1" i="1" dirty="0">
                <a:solidFill>
                  <a:schemeClr val="accent6">
                    <a:lumMod val="75000"/>
                  </a:schemeClr>
                </a:solidFill>
              </a:rPr>
              <a:t>(elvégzed az osztást, majd beszorzod 100-zal, ügyelj a kerekítésre)</a:t>
            </a:r>
            <a:r>
              <a:rPr lang="hu-HU" sz="20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35" name="Szövegdoboz 34"/>
          <p:cNvSpPr txBox="1"/>
          <p:nvPr/>
        </p:nvSpPr>
        <p:spPr>
          <a:xfrm>
            <a:off x="3052795" y="6120008"/>
            <a:ext cx="764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chemeClr val="accent6">
                    <a:lumMod val="75000"/>
                  </a:schemeClr>
                </a:solidFill>
              </a:rPr>
              <a:t>1:6 =</a:t>
            </a:r>
          </a:p>
        </p:txBody>
      </p:sp>
      <p:sp>
        <p:nvSpPr>
          <p:cNvPr id="36" name="Szövegdoboz 35"/>
          <p:cNvSpPr txBox="1"/>
          <p:nvPr/>
        </p:nvSpPr>
        <p:spPr>
          <a:xfrm>
            <a:off x="3448839" y="6120008"/>
            <a:ext cx="1173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chemeClr val="accent6">
                    <a:lumMod val="75000"/>
                  </a:schemeClr>
                </a:solidFill>
              </a:rPr>
              <a:t>= 0,1666</a:t>
            </a:r>
          </a:p>
        </p:txBody>
      </p:sp>
      <p:cxnSp>
        <p:nvCxnSpPr>
          <p:cNvPr id="37" name="Egyenes összekötő 36"/>
          <p:cNvCxnSpPr/>
          <p:nvPr/>
        </p:nvCxnSpPr>
        <p:spPr>
          <a:xfrm>
            <a:off x="4103948" y="6201308"/>
            <a:ext cx="360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Szövegdoboz 37"/>
          <p:cNvSpPr txBox="1"/>
          <p:nvPr/>
        </p:nvSpPr>
        <p:spPr>
          <a:xfrm>
            <a:off x="4478920" y="6129300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chemeClr val="accent6">
                    <a:lumMod val="75000"/>
                  </a:schemeClr>
                </a:solidFill>
              </a:rPr>
              <a:t>= 16,6</a:t>
            </a:r>
          </a:p>
        </p:txBody>
      </p:sp>
      <p:sp>
        <p:nvSpPr>
          <p:cNvPr id="44" name="Körbe nyíl 43"/>
          <p:cNvSpPr/>
          <p:nvPr/>
        </p:nvSpPr>
        <p:spPr>
          <a:xfrm flipV="1">
            <a:off x="3923928" y="6345324"/>
            <a:ext cx="180000" cy="25202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5" name="Körbe nyíl 44"/>
          <p:cNvSpPr/>
          <p:nvPr/>
        </p:nvSpPr>
        <p:spPr>
          <a:xfrm flipV="1">
            <a:off x="4067964" y="6345324"/>
            <a:ext cx="180000" cy="25202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b="1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8" name="Egyenes összekötő 47"/>
          <p:cNvCxnSpPr/>
          <p:nvPr/>
        </p:nvCxnSpPr>
        <p:spPr>
          <a:xfrm>
            <a:off x="5132783" y="6201308"/>
            <a:ext cx="14401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Szövegdoboz 48"/>
          <p:cNvSpPr txBox="1"/>
          <p:nvPr/>
        </p:nvSpPr>
        <p:spPr>
          <a:xfrm>
            <a:off x="5528827" y="6129300"/>
            <a:ext cx="771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chemeClr val="accent6">
                    <a:lumMod val="75000"/>
                  </a:schemeClr>
                </a:solidFill>
              </a:rPr>
              <a:t>17 %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3" grpId="0" animBg="1"/>
      <p:bldP spid="42" grpId="0" animBg="1"/>
      <p:bldP spid="39" grpId="0" animBg="1"/>
      <p:bldP spid="3" grpId="0" build="p"/>
      <p:bldP spid="10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23" grpId="0"/>
      <p:bldP spid="24" grpId="0"/>
      <p:bldP spid="25" grpId="0"/>
      <p:bldP spid="26" grpId="0"/>
      <p:bldP spid="34" grpId="0"/>
      <p:bldP spid="35" grpId="0"/>
      <p:bldP spid="36" grpId="0"/>
      <p:bldP spid="38" grpId="0"/>
      <p:bldP spid="44" grpId="0" animBg="1"/>
      <p:bldP spid="45" grpId="0" animBg="1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églalap 38"/>
          <p:cNvSpPr/>
          <p:nvPr/>
        </p:nvSpPr>
        <p:spPr>
          <a:xfrm>
            <a:off x="6480212" y="764704"/>
            <a:ext cx="648072" cy="36004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2807804" y="304056"/>
            <a:ext cx="5994248" cy="9647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Mekkora a valószínűsége, hogy egy pakli magyar kártyából ászt húzok?</a:t>
            </a:r>
          </a:p>
        </p:txBody>
      </p:sp>
      <p:pic>
        <p:nvPicPr>
          <p:cNvPr id="40" name="Kép 39" descr="magyar kártyapakl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3621" y="1664804"/>
            <a:ext cx="4826871" cy="3780420"/>
          </a:xfrm>
          <a:prstGeom prst="rect">
            <a:avLst/>
          </a:prstGeom>
        </p:spPr>
      </p:pic>
      <p:sp>
        <p:nvSpPr>
          <p:cNvPr id="46" name="Lekerekített téglalap 45"/>
          <p:cNvSpPr/>
          <p:nvPr/>
        </p:nvSpPr>
        <p:spPr>
          <a:xfrm>
            <a:off x="143508" y="5661248"/>
            <a:ext cx="6480720" cy="1008112"/>
          </a:xfrm>
          <a:prstGeom prst="roundRect">
            <a:avLst/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3" name="Lekerekített téglalap 42"/>
          <p:cNvSpPr/>
          <p:nvPr/>
        </p:nvSpPr>
        <p:spPr>
          <a:xfrm>
            <a:off x="143508" y="4365104"/>
            <a:ext cx="3861741" cy="1008112"/>
          </a:xfrm>
          <a:prstGeom prst="roundRect">
            <a:avLst/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2" name="Lekerekített téglalap 41"/>
          <p:cNvSpPr/>
          <p:nvPr/>
        </p:nvSpPr>
        <p:spPr>
          <a:xfrm>
            <a:off x="143508" y="3104964"/>
            <a:ext cx="3780420" cy="1044116"/>
          </a:xfrm>
          <a:prstGeom prst="roundRect">
            <a:avLst/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C00000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2087144" cy="990600"/>
          </a:xfrm>
        </p:spPr>
        <p:txBody>
          <a:bodyPr/>
          <a:lstStyle/>
          <a:p>
            <a:r>
              <a:rPr lang="hu-HU" b="1" dirty="0"/>
              <a:t>Példa 2: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215516" y="1808820"/>
            <a:ext cx="1768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/>
              <a:t>Jó lehetőségek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1081799" y="216886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4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871700" y="1808820"/>
            <a:ext cx="216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: Összes lehetőség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1860184" y="2168860"/>
            <a:ext cx="1236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:      32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143508" y="3176972"/>
            <a:ext cx="3729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C00000"/>
                </a:solidFill>
              </a:rPr>
              <a:t>a) Tört formájában </a:t>
            </a:r>
            <a:r>
              <a:rPr lang="hu-HU" sz="2000" b="1" i="1" dirty="0">
                <a:solidFill>
                  <a:srgbClr val="C00000"/>
                </a:solidFill>
              </a:rPr>
              <a:t>(törzsalakban)</a:t>
            </a:r>
            <a:r>
              <a:rPr lang="hu-HU" sz="2000" b="1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1901505" y="3465004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1829497" y="3784974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C00000"/>
                </a:solidFill>
              </a:rPr>
              <a:t>32</a:t>
            </a:r>
          </a:p>
        </p:txBody>
      </p:sp>
      <p:cxnSp>
        <p:nvCxnSpPr>
          <p:cNvPr id="22" name="Egyenes összekötő 21"/>
          <p:cNvCxnSpPr/>
          <p:nvPr/>
        </p:nvCxnSpPr>
        <p:spPr>
          <a:xfrm>
            <a:off x="1898391" y="3825044"/>
            <a:ext cx="32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Szövegdoboz 22"/>
          <p:cNvSpPr txBox="1"/>
          <p:nvPr/>
        </p:nvSpPr>
        <p:spPr>
          <a:xfrm>
            <a:off x="1007604" y="3609020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C00000"/>
                </a:solidFill>
              </a:rPr>
              <a:t>4:32 =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152821" y="4365104"/>
            <a:ext cx="3089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chemeClr val="accent4">
                    <a:lumMod val="75000"/>
                  </a:schemeClr>
                </a:solidFill>
              </a:rPr>
              <a:t>b) </a:t>
            </a:r>
            <a:r>
              <a:rPr lang="hu-HU" sz="2000" b="1" dirty="0" err="1">
                <a:solidFill>
                  <a:schemeClr val="accent4">
                    <a:lumMod val="75000"/>
                  </a:schemeClr>
                </a:solidFill>
              </a:rPr>
              <a:t>Tizedestört</a:t>
            </a:r>
            <a:r>
              <a:rPr lang="hu-HU" sz="2000" b="1" dirty="0">
                <a:solidFill>
                  <a:schemeClr val="accent4">
                    <a:lumMod val="75000"/>
                  </a:schemeClr>
                </a:solidFill>
              </a:rPr>
              <a:t> formájában: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798233" y="4797152"/>
            <a:ext cx="1924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chemeClr val="accent4">
                    <a:lumMod val="75000"/>
                  </a:schemeClr>
                </a:solidFill>
              </a:rPr>
              <a:t>4:32 vagy 1:8 =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2346405" y="4797152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chemeClr val="accent4">
                    <a:lumMod val="75000"/>
                  </a:schemeClr>
                </a:solidFill>
              </a:rPr>
              <a:t>= 0,125</a:t>
            </a:r>
          </a:p>
        </p:txBody>
      </p:sp>
      <p:sp>
        <p:nvSpPr>
          <p:cNvPr id="34" name="Szövegdoboz 33"/>
          <p:cNvSpPr txBox="1"/>
          <p:nvPr/>
        </p:nvSpPr>
        <p:spPr>
          <a:xfrm>
            <a:off x="143508" y="5661248"/>
            <a:ext cx="649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chemeClr val="accent6">
                    <a:lumMod val="75000"/>
                  </a:schemeClr>
                </a:solidFill>
              </a:rPr>
              <a:t>c) Százalékkal </a:t>
            </a:r>
            <a:r>
              <a:rPr lang="hu-HU" sz="2000" b="1" i="1" dirty="0">
                <a:solidFill>
                  <a:schemeClr val="accent6">
                    <a:lumMod val="75000"/>
                  </a:schemeClr>
                </a:solidFill>
              </a:rPr>
              <a:t>(elvégzed az osztást, majd beszorzod 100-zal)</a:t>
            </a:r>
            <a:r>
              <a:rPr lang="hu-HU" sz="20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35" name="Szövegdoboz 34"/>
          <p:cNvSpPr txBox="1"/>
          <p:nvPr/>
        </p:nvSpPr>
        <p:spPr>
          <a:xfrm>
            <a:off x="1698167" y="6129300"/>
            <a:ext cx="1550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chemeClr val="accent6">
                    <a:lumMod val="75000"/>
                  </a:schemeClr>
                </a:solidFill>
              </a:rPr>
              <a:t>4:32 = 1:8 =</a:t>
            </a:r>
          </a:p>
        </p:txBody>
      </p:sp>
      <p:sp>
        <p:nvSpPr>
          <p:cNvPr id="36" name="Szövegdoboz 35"/>
          <p:cNvSpPr txBox="1"/>
          <p:nvPr/>
        </p:nvSpPr>
        <p:spPr>
          <a:xfrm>
            <a:off x="3032567" y="6120008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chemeClr val="accent6">
                    <a:lumMod val="75000"/>
                  </a:schemeClr>
                </a:solidFill>
              </a:rPr>
              <a:t> 0,125</a:t>
            </a:r>
          </a:p>
        </p:txBody>
      </p:sp>
      <p:sp>
        <p:nvSpPr>
          <p:cNvPr id="38" name="Szövegdoboz 37"/>
          <p:cNvSpPr txBox="1"/>
          <p:nvPr/>
        </p:nvSpPr>
        <p:spPr>
          <a:xfrm>
            <a:off x="3788651" y="6129300"/>
            <a:ext cx="1215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chemeClr val="accent6">
                    <a:lumMod val="75000"/>
                  </a:schemeClr>
                </a:solidFill>
              </a:rPr>
              <a:t>= 12,5 %</a:t>
            </a:r>
          </a:p>
        </p:txBody>
      </p:sp>
      <p:sp>
        <p:nvSpPr>
          <p:cNvPr id="44" name="Körbe nyíl 43"/>
          <p:cNvSpPr/>
          <p:nvPr/>
        </p:nvSpPr>
        <p:spPr>
          <a:xfrm flipV="1">
            <a:off x="3356603" y="6345324"/>
            <a:ext cx="180000" cy="25202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5" name="Körbe nyíl 44"/>
          <p:cNvSpPr/>
          <p:nvPr/>
        </p:nvSpPr>
        <p:spPr>
          <a:xfrm flipV="1">
            <a:off x="3500639" y="6345324"/>
            <a:ext cx="180000" cy="25202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Téglalap 40"/>
          <p:cNvSpPr/>
          <p:nvPr/>
        </p:nvSpPr>
        <p:spPr>
          <a:xfrm>
            <a:off x="4139952" y="1628800"/>
            <a:ext cx="684000" cy="3852000"/>
          </a:xfrm>
          <a:prstGeom prst="rect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Téglalap 46"/>
          <p:cNvSpPr/>
          <p:nvPr/>
        </p:nvSpPr>
        <p:spPr>
          <a:xfrm>
            <a:off x="4140460" y="1628800"/>
            <a:ext cx="4896000" cy="3852000"/>
          </a:xfrm>
          <a:prstGeom prst="rect">
            <a:avLst/>
          </a:prstGeom>
          <a:noFill/>
          <a:ln w="57150">
            <a:solidFill>
              <a:srgbClr val="00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Szövegdoboz 49"/>
          <p:cNvSpPr txBox="1"/>
          <p:nvPr/>
        </p:nvSpPr>
        <p:spPr>
          <a:xfrm>
            <a:off x="2222427" y="360902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C00000"/>
                </a:solidFill>
              </a:rPr>
              <a:t>=</a:t>
            </a:r>
          </a:p>
        </p:txBody>
      </p:sp>
      <p:sp>
        <p:nvSpPr>
          <p:cNvPr id="51" name="Szövegdoboz 50"/>
          <p:cNvSpPr txBox="1"/>
          <p:nvPr/>
        </p:nvSpPr>
        <p:spPr>
          <a:xfrm>
            <a:off x="2582467" y="3465004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2" name="Szövegdoboz 51"/>
          <p:cNvSpPr txBox="1"/>
          <p:nvPr/>
        </p:nvSpPr>
        <p:spPr>
          <a:xfrm>
            <a:off x="2585581" y="3784974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C00000"/>
                </a:solidFill>
              </a:rPr>
              <a:t>8</a:t>
            </a:r>
          </a:p>
        </p:txBody>
      </p:sp>
      <p:cxnSp>
        <p:nvCxnSpPr>
          <p:cNvPr id="53" name="Egyenes összekötő 52"/>
          <p:cNvCxnSpPr/>
          <p:nvPr/>
        </p:nvCxnSpPr>
        <p:spPr>
          <a:xfrm>
            <a:off x="2618471" y="3825044"/>
            <a:ext cx="216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" grpId="0" build="p"/>
      <p:bldP spid="46" grpId="0" animBg="1"/>
      <p:bldP spid="43" grpId="0" animBg="1"/>
      <p:bldP spid="42" grpId="0" animBg="1"/>
      <p:bldP spid="10" grpId="0"/>
      <p:bldP spid="12" grpId="0"/>
      <p:bldP spid="13" grpId="0"/>
      <p:bldP spid="14" grpId="0"/>
      <p:bldP spid="16" grpId="0"/>
      <p:bldP spid="17" grpId="0"/>
      <p:bldP spid="18" grpId="0"/>
      <p:bldP spid="23" grpId="0"/>
      <p:bldP spid="24" grpId="0"/>
      <p:bldP spid="25" grpId="0"/>
      <p:bldP spid="26" grpId="0"/>
      <p:bldP spid="34" grpId="0"/>
      <p:bldP spid="35" grpId="0"/>
      <p:bldP spid="36" grpId="0"/>
      <p:bldP spid="38" grpId="0"/>
      <p:bldP spid="44" grpId="0" animBg="1"/>
      <p:bldP spid="45" grpId="0" animBg="1"/>
      <p:bldP spid="41" grpId="0" animBg="1"/>
      <p:bldP spid="41" grpId="1" animBg="1"/>
      <p:bldP spid="47" grpId="0" animBg="1"/>
      <p:bldP spid="47" grpId="1" animBg="1"/>
      <p:bldP spid="50" grpId="0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Feladatok: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612648" y="1672208"/>
            <a:ext cx="8153400" cy="5033156"/>
          </a:xfrm>
        </p:spPr>
        <p:txBody>
          <a:bodyPr>
            <a:normAutofit fontScale="70000" lnSpcReduction="20000"/>
          </a:bodyPr>
          <a:lstStyle/>
          <a:p>
            <a:pPr marL="514350" lvl="0" indent="-514350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hu-HU" dirty="0"/>
              <a:t>Mennyi a valószínűsége, hogy egy dobókockával páros számot fogok gurítani? Add meg tört, </a:t>
            </a:r>
            <a:r>
              <a:rPr lang="hu-HU" dirty="0" err="1"/>
              <a:t>tizedestört</a:t>
            </a:r>
            <a:r>
              <a:rPr lang="hu-HU" dirty="0"/>
              <a:t> és % formájában is! </a:t>
            </a:r>
          </a:p>
          <a:p>
            <a:pPr marL="514350" lvl="0" indent="-514350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hu-HU" dirty="0"/>
              <a:t>Egy nem átlátszó dobozban van 2 zöld, 5 sárga, és 6 kék egyforma nagyságú labda. Mennyi a valószínűsége, hogy becsukott szemmel sárgát fogok kihúzni? A megoldást add meg mindhárom formában!</a:t>
            </a:r>
          </a:p>
          <a:p>
            <a:pPr marL="514350" lvl="0" indent="-514350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hu-HU" dirty="0"/>
              <a:t>A parkolóban áll 20 db személyautó, 4 db motorkerékpár és 10 db teherautó. Hány % a valószínűsége annak, hogy először egy személyautó fog kihajtani a parkolóból?</a:t>
            </a:r>
          </a:p>
          <a:p>
            <a:pPr marL="514350" lvl="0" indent="-514350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hu-HU" dirty="0"/>
              <a:t>A parkolókban álló autók közül 22 db piros, 18 db kék, 28 db szürke és 6 db fehér színű. Hány % a valószínűsége annak, hogy először egy szürke autó fog kihajtani a pakolóból?</a:t>
            </a:r>
          </a:p>
          <a:p>
            <a:pPr marL="514350" lvl="0" indent="-514350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hu-HU" dirty="0"/>
              <a:t>A fiókban van 10 db kék, 8 db fekete és 12 db szürke zokni. Hány % a valószínűsége, hogy elsőre fekete zoknit fogok kihúzni?</a:t>
            </a:r>
          </a:p>
          <a:p>
            <a:pPr marL="514350" lvl="0" indent="-514350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hu-HU" dirty="0"/>
              <a:t>Az osztályba járó tanulók közül 5-nek szőke a haja, 8-nak barna és 7-nek fekete. Hány % a valószínűsége, hogy akit kihívok a táblához, annak éppen barna haja lesz?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Napfordul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811</TotalTime>
  <Words>2247</Words>
  <Application>Microsoft Office PowerPoint</Application>
  <PresentationFormat>Prezentácia na obrazovke (4:3)</PresentationFormat>
  <Paragraphs>245</Paragraphs>
  <Slides>25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29" baseType="lpstr">
      <vt:lpstr>Tw Cen MT</vt:lpstr>
      <vt:lpstr>Wingdings</vt:lpstr>
      <vt:lpstr>Wingdings 2</vt:lpstr>
      <vt:lpstr>Medián</vt:lpstr>
      <vt:lpstr>Valószínűségszámítás</vt:lpstr>
      <vt:lpstr>Hol találkozunk vele?</vt:lpstr>
      <vt:lpstr>Mi a valószínűség?</vt:lpstr>
      <vt:lpstr>Biztos? Fifti-fifti? Lehetetlen?</vt:lpstr>
      <vt:lpstr>Valószínűségszámítás</vt:lpstr>
      <vt:lpstr>Valószínűség kiszámítása</vt:lpstr>
      <vt:lpstr>Példa 1:</vt:lpstr>
      <vt:lpstr>Példa 2:</vt:lpstr>
      <vt:lpstr>Feladatok:</vt:lpstr>
      <vt:lpstr>Feladatok:</vt:lpstr>
      <vt:lpstr>Két esemény egymás után</vt:lpstr>
      <vt:lpstr>Példa 1:</vt:lpstr>
      <vt:lpstr>Példa 2:</vt:lpstr>
      <vt:lpstr>Feladatok:</vt:lpstr>
      <vt:lpstr>Gyakoriság, relatív gyakoriság</vt:lpstr>
      <vt:lpstr>Példa 1:</vt:lpstr>
      <vt:lpstr>Példa 2:</vt:lpstr>
      <vt:lpstr>Biztosan legyen közte!</vt:lpstr>
      <vt:lpstr>Példa:</vt:lpstr>
      <vt:lpstr>Kicsit nehezebb feladatok:</vt:lpstr>
      <vt:lpstr>Kicsit nehezebb feladatok:</vt:lpstr>
      <vt:lpstr>Kicsit nehezebb feladatok:</vt:lpstr>
      <vt:lpstr>Online feladatok</vt:lpstr>
      <vt:lpstr>Monitor feladatok</vt:lpstr>
      <vt:lpstr>VÉGE!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Valósznűségszámítás</dc:title>
  <dc:creator>Gyuri</dc:creator>
  <cp:lastModifiedBy>György Miklós</cp:lastModifiedBy>
  <cp:revision>93</cp:revision>
  <dcterms:created xsi:type="dcterms:W3CDTF">2021-12-28T10:44:18Z</dcterms:created>
  <dcterms:modified xsi:type="dcterms:W3CDTF">2026-05-04T10:17:15Z</dcterms:modified>
</cp:coreProperties>
</file>