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85" r:id="rId4"/>
    <p:sldId id="258" r:id="rId5"/>
    <p:sldId id="312" r:id="rId6"/>
    <p:sldId id="259" r:id="rId7"/>
    <p:sldId id="283" r:id="rId8"/>
    <p:sldId id="284" r:id="rId9"/>
    <p:sldId id="278" r:id="rId10"/>
    <p:sldId id="313" r:id="rId11"/>
    <p:sldId id="268" r:id="rId12"/>
    <p:sldId id="286" r:id="rId13"/>
    <p:sldId id="287" r:id="rId14"/>
    <p:sldId id="288" r:id="rId15"/>
    <p:sldId id="290" r:id="rId16"/>
    <p:sldId id="289" r:id="rId17"/>
    <p:sldId id="291" r:id="rId18"/>
    <p:sldId id="302" r:id="rId19"/>
    <p:sldId id="270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275" r:id="rId28"/>
    <p:sldId id="301" r:id="rId29"/>
    <p:sldId id="303" r:id="rId30"/>
    <p:sldId id="279" r:id="rId31"/>
    <p:sldId id="304" r:id="rId32"/>
    <p:sldId id="305" r:id="rId33"/>
    <p:sldId id="306" r:id="rId34"/>
    <p:sldId id="307" r:id="rId35"/>
    <p:sldId id="308" r:id="rId36"/>
    <p:sldId id="292" r:id="rId37"/>
    <p:sldId id="309" r:id="rId38"/>
    <p:sldId id="310" r:id="rId39"/>
    <p:sldId id="311" r:id="rId40"/>
    <p:sldId id="293" r:id="rId4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7C80"/>
    <a:srgbClr val="006600"/>
    <a:srgbClr val="CC9900"/>
    <a:srgbClr val="FFFFCC"/>
    <a:srgbClr val="990000"/>
    <a:srgbClr val="CC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BCA5E-1A3F-4850-A51B-A0D5626C5882}" type="datetimeFigureOut">
              <a:rPr lang="hu-HU" smtClean="0"/>
              <a:t>2025. 10. 15.</a:t>
            </a:fld>
            <a:endParaRPr lang="hu-HU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hu-HU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D1C58-7F9A-4C19-8B77-E7B3238C29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645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D1C58-7F9A-4C19-8B77-E7B3238C2977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748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D1C58-7F9A-4C19-8B77-E7B3238C2977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536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F0548-C6BF-2645-4943-A6E900F35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B18F637-806B-DD68-2D02-D5D7B359D1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9DD3A892-1CAB-F518-40A8-DA12B380A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0F0D2C5-FD9B-3A35-55A9-57F5A207B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D1C58-7F9A-4C19-8B77-E7B3238C2977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9033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74826-8F08-127A-8450-AF752ADA3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37B6811-DC90-BD26-2A98-2B13AC687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FC9BB6D2-EC31-2551-F0F6-D4D40BCDC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20C5C51-E8F4-F47E-B30D-93ABEA46A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D1C58-7F9A-4C19-8B77-E7B3238C2977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151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850A5-9532-2024-05FD-749EB233B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B2F6072-B18D-40D0-7442-C862BAB09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F4BCE2F-3CFC-34E2-9A03-DF7F9F383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A9FC581-31A3-1158-FAE4-51D599EBC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D1C58-7F9A-4C19-8B77-E7B3238C2977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6809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A4A98-1072-445B-981C-97297ECD5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9D10F8A7-885A-189C-33E2-ED630D62D7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1482ED1-1342-4C40-2B7E-6D615F3D1C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9EFE330-703C-B217-EB4A-F126107BF9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D1C58-7F9A-4C19-8B77-E7B3238C2977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081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92860-097E-9464-212A-BAA0A0697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9812FBCE-88C8-49CE-6020-924C265F0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F1178137-B307-85A0-8FD6-05C671DAD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5B1A9F8-B66F-2114-B1B3-37677AA95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D1C58-7F9A-4C19-8B77-E7B3238C2977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539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31" name="Dátum helye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8DCDE75-89FD-47D4-96B5-7D53BD2E92D4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8DCDE75-89FD-47D4-96B5-7D53BD2E92D4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DCDE75-89FD-47D4-96B5-7D53BD2E92D4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DCDE75-89FD-47D4-96B5-7D53BD2E92D4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églalap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u-HU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1" name="Szöveg helye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8DCDE75-89FD-47D4-96B5-7D53BD2E92D4}" type="datetimeFigureOut">
              <a:rPr lang="hu-HU" smtClean="0"/>
              <a:pPr/>
              <a:t>2025. 10. 15.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7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8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4_uj6wIX4o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5400" dirty="0"/>
              <a:t>Pitagorasz-tétel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Készítette:</a:t>
            </a:r>
          </a:p>
          <a:p>
            <a:r>
              <a:rPr lang="hu-HU" dirty="0"/>
              <a:t>Mgr. Miklós György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08F91FA-25D2-730E-25F1-D9D57CC0001F}"/>
              </a:ext>
            </a:extLst>
          </p:cNvPr>
          <p:cNvSpPr txBox="1"/>
          <p:nvPr/>
        </p:nvSpPr>
        <p:spPr>
          <a:xfrm rot="257842">
            <a:off x="6937072" y="665063"/>
            <a:ext cx="3545319" cy="830997"/>
          </a:xfrm>
          <a:prstGeom prst="rect">
            <a:avLst/>
          </a:prstGeom>
          <a:solidFill>
            <a:srgbClr val="FFFFCC"/>
          </a:solidFill>
          <a:ln>
            <a:solidFill>
              <a:srgbClr val="CC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4800" b="1" baseline="30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u-HU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hu-HU" sz="4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u-HU" sz="4800" b="1" baseline="30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u-HU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hu-HU" sz="4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sz="4800" b="1" baseline="30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8B4A59B-37CD-0F6A-31BF-6CA8001DB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788" y="644068"/>
            <a:ext cx="4632299" cy="42365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3D92C102-CB4C-FD5D-71B8-3EBDD71F1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79" y="3880883"/>
            <a:ext cx="2760457" cy="281762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61E8E-6E30-6E53-25D5-DF4A6FC48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4DBF45-2C14-585C-A854-7331CF33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485"/>
            <a:ext cx="9652000" cy="545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Figyeljünk meg valamit: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20178431-1393-90FC-FFF2-7C8D1A3F21F3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9652000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 err="1"/>
              <a:t>Pitagoraszi</a:t>
            </a:r>
            <a:r>
              <a:rPr lang="hu-HU" dirty="0"/>
              <a:t> számhármas</a:t>
            </a:r>
          </a:p>
        </p:txBody>
      </p:sp>
      <p:sp>
        <p:nvSpPr>
          <p:cNvPr id="2" name="Pravouhlý trojuholník 1">
            <a:extLst>
              <a:ext uri="{FF2B5EF4-FFF2-40B4-BE49-F238E27FC236}">
                <a16:creationId xmlns:a16="http://schemas.microsoft.com/office/drawing/2014/main" id="{A84F35E8-997F-FD36-06A5-BBFDBD8EA472}"/>
              </a:ext>
            </a:extLst>
          </p:cNvPr>
          <p:cNvSpPr/>
          <p:nvPr/>
        </p:nvSpPr>
        <p:spPr>
          <a:xfrm>
            <a:off x="1190669" y="2231029"/>
            <a:ext cx="1537200" cy="204120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Kruh s výrezom 3">
            <a:extLst>
              <a:ext uri="{FF2B5EF4-FFF2-40B4-BE49-F238E27FC236}">
                <a16:creationId xmlns:a16="http://schemas.microsoft.com/office/drawing/2014/main" id="{16A119FC-A864-CAEC-EDEC-7B96CB404368}"/>
              </a:ext>
            </a:extLst>
          </p:cNvPr>
          <p:cNvSpPr/>
          <p:nvPr/>
        </p:nvSpPr>
        <p:spPr>
          <a:xfrm>
            <a:off x="747957" y="3823631"/>
            <a:ext cx="900000" cy="900000"/>
          </a:xfrm>
          <a:prstGeom prst="pie">
            <a:avLst>
              <a:gd name="adj1" fmla="val 16143304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892EC05B-6081-422F-ED60-5E89DFA73452}"/>
              </a:ext>
            </a:extLst>
          </p:cNvPr>
          <p:cNvSpPr/>
          <p:nvPr/>
        </p:nvSpPr>
        <p:spPr>
          <a:xfrm>
            <a:off x="1332312" y="4049487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53C4F24-C62B-E79F-4169-F9114CE042E3}"/>
              </a:ext>
            </a:extLst>
          </p:cNvPr>
          <p:cNvSpPr txBox="1"/>
          <p:nvPr/>
        </p:nvSpPr>
        <p:spPr>
          <a:xfrm>
            <a:off x="1772049" y="429910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3</a:t>
            </a:r>
            <a:endParaRPr lang="hu-HU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9E0D617C-F020-F8B0-14ED-4A561FAB28CD}"/>
              </a:ext>
            </a:extLst>
          </p:cNvPr>
          <p:cNvSpPr txBox="1"/>
          <p:nvPr/>
        </p:nvSpPr>
        <p:spPr>
          <a:xfrm>
            <a:off x="739087" y="301497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4</a:t>
            </a:r>
            <a:endParaRPr lang="hu-HU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13E4B72-1870-0A26-1645-BF2F720CC1F1}"/>
              </a:ext>
            </a:extLst>
          </p:cNvPr>
          <p:cNvSpPr txBox="1"/>
          <p:nvPr/>
        </p:nvSpPr>
        <p:spPr>
          <a:xfrm>
            <a:off x="921990" y="4750505"/>
            <a:ext cx="1794081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3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+ 4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= </a:t>
            </a:r>
            <a:r>
              <a:rPr lang="hu-HU" sz="2400" b="1" i="1" dirty="0">
                <a:solidFill>
                  <a:schemeClr val="tx1"/>
                </a:solidFill>
              </a:rPr>
              <a:t>c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9B999210-5DBA-B2E5-153E-ED56D847B497}"/>
              </a:ext>
            </a:extLst>
          </p:cNvPr>
          <p:cNvSpPr txBox="1"/>
          <p:nvPr/>
        </p:nvSpPr>
        <p:spPr>
          <a:xfrm>
            <a:off x="984303" y="5134540"/>
            <a:ext cx="1734770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9 + 16 = </a:t>
            </a:r>
            <a:r>
              <a:rPr lang="hu-HU" sz="2400" b="1" i="1" dirty="0">
                <a:solidFill>
                  <a:schemeClr val="tx1"/>
                </a:solidFill>
              </a:rPr>
              <a:t>c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BCEBE28C-91D6-FB24-12E5-973D386D4654}"/>
              </a:ext>
            </a:extLst>
          </p:cNvPr>
          <p:cNvSpPr txBox="1"/>
          <p:nvPr/>
        </p:nvSpPr>
        <p:spPr>
          <a:xfrm>
            <a:off x="1532707" y="5511405"/>
            <a:ext cx="1186543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25 = </a:t>
            </a:r>
            <a:r>
              <a:rPr lang="hu-HU" sz="2400" b="1" i="1" dirty="0">
                <a:solidFill>
                  <a:schemeClr val="tx1"/>
                </a:solidFill>
              </a:rPr>
              <a:t>c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BlokTextu 12">
                <a:extLst>
                  <a:ext uri="{FF2B5EF4-FFF2-40B4-BE49-F238E27FC236}">
                    <a16:creationId xmlns:a16="http://schemas.microsoft.com/office/drawing/2014/main" id="{B14DAF9D-E179-FDB5-E430-401682676278}"/>
                  </a:ext>
                </a:extLst>
              </p:cNvPr>
              <p:cNvSpPr txBox="1"/>
              <p:nvPr/>
            </p:nvSpPr>
            <p:spPr>
              <a:xfrm>
                <a:off x="1329892" y="5819934"/>
                <a:ext cx="1274836" cy="5002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</m:rad>
                  </m:oMath>
                </a14:m>
                <a:r>
                  <a:rPr lang="hu-HU" sz="2400" b="1" dirty="0">
                    <a:solidFill>
                      <a:schemeClr val="tx1"/>
                    </a:solidFill>
                  </a:rPr>
                  <a:t> = </a:t>
                </a:r>
                <a:r>
                  <a:rPr lang="hu-HU" sz="2400" b="1" i="1" dirty="0">
                    <a:solidFill>
                      <a:schemeClr val="tx1"/>
                    </a:solidFill>
                  </a:rPr>
                  <a:t>c</a:t>
                </a:r>
                <a:endParaRPr lang="hu-HU" sz="24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BlokTextu 12">
                <a:extLst>
                  <a:ext uri="{FF2B5EF4-FFF2-40B4-BE49-F238E27FC236}">
                    <a16:creationId xmlns:a16="http://schemas.microsoft.com/office/drawing/2014/main" id="{B14DAF9D-E179-FDB5-E430-401682676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892" y="5819934"/>
                <a:ext cx="1274836" cy="5002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BlokTextu 13">
            <a:extLst>
              <a:ext uri="{FF2B5EF4-FFF2-40B4-BE49-F238E27FC236}">
                <a16:creationId xmlns:a16="http://schemas.microsoft.com/office/drawing/2014/main" id="{20B9BF1A-F3BA-1D70-0405-EBC4FAEA2A3D}"/>
              </a:ext>
            </a:extLst>
          </p:cNvPr>
          <p:cNvSpPr txBox="1"/>
          <p:nvPr/>
        </p:nvSpPr>
        <p:spPr>
          <a:xfrm>
            <a:off x="1719549" y="6246432"/>
            <a:ext cx="885179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5 = </a:t>
            </a:r>
            <a:r>
              <a:rPr lang="hu-HU" sz="2400" b="1" i="1" dirty="0">
                <a:solidFill>
                  <a:schemeClr val="tx1"/>
                </a:solidFill>
              </a:rPr>
              <a:t>c</a:t>
            </a:r>
            <a:endParaRPr lang="hu-HU" sz="2400" b="1" baseline="30000" dirty="0">
              <a:solidFill>
                <a:schemeClr val="tx1"/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64F77A09-2126-8117-55A9-B765B6BDDCEF}"/>
              </a:ext>
            </a:extLst>
          </p:cNvPr>
          <p:cNvSpPr txBox="1"/>
          <p:nvPr/>
        </p:nvSpPr>
        <p:spPr>
          <a:xfrm>
            <a:off x="1978196" y="2770951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5</a:t>
            </a:r>
            <a:endParaRPr lang="hu-HU" b="1" dirty="0"/>
          </a:p>
        </p:txBody>
      </p:sp>
      <p:sp>
        <p:nvSpPr>
          <p:cNvPr id="16" name="Pravouhlý trojuholník 15">
            <a:extLst>
              <a:ext uri="{FF2B5EF4-FFF2-40B4-BE49-F238E27FC236}">
                <a16:creationId xmlns:a16="http://schemas.microsoft.com/office/drawing/2014/main" id="{5D3E2647-020B-F293-F952-DB3D2098231D}"/>
              </a:ext>
            </a:extLst>
          </p:cNvPr>
          <p:cNvSpPr/>
          <p:nvPr/>
        </p:nvSpPr>
        <p:spPr>
          <a:xfrm>
            <a:off x="4597896" y="2231028"/>
            <a:ext cx="1537200" cy="204120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Kruh s výrezom 16">
            <a:extLst>
              <a:ext uri="{FF2B5EF4-FFF2-40B4-BE49-F238E27FC236}">
                <a16:creationId xmlns:a16="http://schemas.microsoft.com/office/drawing/2014/main" id="{8CDA5FED-D2D3-51CA-AF7F-2301AF118935}"/>
              </a:ext>
            </a:extLst>
          </p:cNvPr>
          <p:cNvSpPr/>
          <p:nvPr/>
        </p:nvSpPr>
        <p:spPr>
          <a:xfrm>
            <a:off x="4155184" y="3823630"/>
            <a:ext cx="900000" cy="900000"/>
          </a:xfrm>
          <a:prstGeom prst="pie">
            <a:avLst>
              <a:gd name="adj1" fmla="val 16143304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47EF000E-C995-0551-FE16-FEF3CFB9D7B2}"/>
              </a:ext>
            </a:extLst>
          </p:cNvPr>
          <p:cNvSpPr/>
          <p:nvPr/>
        </p:nvSpPr>
        <p:spPr>
          <a:xfrm>
            <a:off x="4739539" y="404948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049065C6-DCCF-1155-7369-CAFC2E2BDCA3}"/>
              </a:ext>
            </a:extLst>
          </p:cNvPr>
          <p:cNvSpPr txBox="1"/>
          <p:nvPr/>
        </p:nvSpPr>
        <p:spPr>
          <a:xfrm>
            <a:off x="5179276" y="429910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6</a:t>
            </a:r>
            <a:endParaRPr lang="hu-HU" b="1" dirty="0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C7E1A0BB-2345-EAEC-DB07-A7B27841DC4B}"/>
              </a:ext>
            </a:extLst>
          </p:cNvPr>
          <p:cNvSpPr txBox="1"/>
          <p:nvPr/>
        </p:nvSpPr>
        <p:spPr>
          <a:xfrm>
            <a:off x="4177754" y="3054401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8</a:t>
            </a:r>
            <a:endParaRPr lang="hu-HU" b="1" dirty="0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8497080A-F578-58BD-EC1C-C73EB9603E92}"/>
              </a:ext>
            </a:extLst>
          </p:cNvPr>
          <p:cNvSpPr txBox="1"/>
          <p:nvPr/>
        </p:nvSpPr>
        <p:spPr>
          <a:xfrm>
            <a:off x="4329217" y="4750504"/>
            <a:ext cx="2005677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6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+ </a:t>
            </a:r>
            <a:r>
              <a:rPr lang="hu-HU" sz="2400" b="1" i="1" dirty="0">
                <a:solidFill>
                  <a:schemeClr val="tx1"/>
                </a:solidFill>
              </a:rPr>
              <a:t>b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= 10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1A98044D-7EC0-9349-F0E4-38B876C6A440}"/>
              </a:ext>
            </a:extLst>
          </p:cNvPr>
          <p:cNvSpPr txBox="1"/>
          <p:nvPr/>
        </p:nvSpPr>
        <p:spPr>
          <a:xfrm>
            <a:off x="4271784" y="5134539"/>
            <a:ext cx="2127505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36 + </a:t>
            </a:r>
            <a:r>
              <a:rPr lang="hu-HU" sz="2400" b="1" i="1" dirty="0">
                <a:solidFill>
                  <a:schemeClr val="tx1"/>
                </a:solidFill>
              </a:rPr>
              <a:t>b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= 100</a:t>
            </a:r>
            <a:endParaRPr lang="hu-HU" sz="2400" b="1" baseline="30000" dirty="0">
              <a:solidFill>
                <a:schemeClr val="tx1"/>
              </a:solidFill>
            </a:endParaRP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F5F7E2B4-0BC0-AB88-3DBB-EB230081DC87}"/>
              </a:ext>
            </a:extLst>
          </p:cNvPr>
          <p:cNvSpPr txBox="1"/>
          <p:nvPr/>
        </p:nvSpPr>
        <p:spPr>
          <a:xfrm>
            <a:off x="4994364" y="5511404"/>
            <a:ext cx="1217000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i="1" dirty="0">
                <a:solidFill>
                  <a:schemeClr val="tx1"/>
                </a:solidFill>
              </a:rPr>
              <a:t>b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= 64</a:t>
            </a:r>
            <a:endParaRPr lang="hu-HU" sz="2400" b="1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BlokTextu 24">
                <a:extLst>
                  <a:ext uri="{FF2B5EF4-FFF2-40B4-BE49-F238E27FC236}">
                    <a16:creationId xmlns:a16="http://schemas.microsoft.com/office/drawing/2014/main" id="{91035796-90FD-BDC5-41DA-73CC291162E6}"/>
                  </a:ext>
                </a:extLst>
              </p:cNvPr>
              <p:cNvSpPr txBox="1"/>
              <p:nvPr/>
            </p:nvSpPr>
            <p:spPr>
              <a:xfrm>
                <a:off x="5118121" y="5819933"/>
                <a:ext cx="1302088" cy="4964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u-HU" sz="2400" b="1" i="1" dirty="0">
                    <a:solidFill>
                      <a:schemeClr val="tx1"/>
                    </a:solidFill>
                  </a:rPr>
                  <a:t>b</a:t>
                </a:r>
                <a:r>
                  <a:rPr lang="hu-HU" sz="24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𝟔𝟒</m:t>
                        </m:r>
                      </m:e>
                    </m:rad>
                  </m:oMath>
                </a14:m>
                <a:endParaRPr lang="hu-HU" sz="24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BlokTextu 24">
                <a:extLst>
                  <a:ext uri="{FF2B5EF4-FFF2-40B4-BE49-F238E27FC236}">
                    <a16:creationId xmlns:a16="http://schemas.microsoft.com/office/drawing/2014/main" id="{91035796-90FD-BDC5-41DA-73CC29116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121" y="5819933"/>
                <a:ext cx="1302088" cy="496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BlokTextu 25">
            <a:extLst>
              <a:ext uri="{FF2B5EF4-FFF2-40B4-BE49-F238E27FC236}">
                <a16:creationId xmlns:a16="http://schemas.microsoft.com/office/drawing/2014/main" id="{5764EA8D-054E-CD11-8887-D49785D9E768}"/>
              </a:ext>
            </a:extLst>
          </p:cNvPr>
          <p:cNvSpPr txBox="1"/>
          <p:nvPr/>
        </p:nvSpPr>
        <p:spPr>
          <a:xfrm>
            <a:off x="5126776" y="6246431"/>
            <a:ext cx="915635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i="1" dirty="0">
                <a:solidFill>
                  <a:schemeClr val="tx1"/>
                </a:solidFill>
              </a:rPr>
              <a:t>b</a:t>
            </a:r>
            <a:r>
              <a:rPr lang="hu-HU" sz="2400" b="1" dirty="0">
                <a:solidFill>
                  <a:schemeClr val="tx1"/>
                </a:solidFill>
              </a:rPr>
              <a:t> = 8</a:t>
            </a:r>
            <a:endParaRPr lang="hu-HU" sz="2400" b="1" baseline="30000" dirty="0">
              <a:solidFill>
                <a:schemeClr val="tx1"/>
              </a:solidFill>
            </a:endParaRP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E24C03D0-B0FB-7979-AC70-CC137F4B3DAB}"/>
              </a:ext>
            </a:extLst>
          </p:cNvPr>
          <p:cNvSpPr txBox="1"/>
          <p:nvPr/>
        </p:nvSpPr>
        <p:spPr>
          <a:xfrm>
            <a:off x="5362179" y="2857613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10</a:t>
            </a:r>
            <a:endParaRPr lang="hu-HU" b="1" dirty="0"/>
          </a:p>
        </p:txBody>
      </p:sp>
      <p:sp>
        <p:nvSpPr>
          <p:cNvPr id="28" name="Pravouhlý trojuholník 27">
            <a:extLst>
              <a:ext uri="{FF2B5EF4-FFF2-40B4-BE49-F238E27FC236}">
                <a16:creationId xmlns:a16="http://schemas.microsoft.com/office/drawing/2014/main" id="{EFDDB5F7-5016-2281-551D-5DE7F57B6791}"/>
              </a:ext>
            </a:extLst>
          </p:cNvPr>
          <p:cNvSpPr/>
          <p:nvPr/>
        </p:nvSpPr>
        <p:spPr>
          <a:xfrm>
            <a:off x="8005123" y="2231025"/>
            <a:ext cx="1537200" cy="204120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Kruh s výrezom 28">
            <a:extLst>
              <a:ext uri="{FF2B5EF4-FFF2-40B4-BE49-F238E27FC236}">
                <a16:creationId xmlns:a16="http://schemas.microsoft.com/office/drawing/2014/main" id="{25B70DE4-AE79-F822-F6A2-7B2A9F4E9082}"/>
              </a:ext>
            </a:extLst>
          </p:cNvPr>
          <p:cNvSpPr/>
          <p:nvPr/>
        </p:nvSpPr>
        <p:spPr>
          <a:xfrm>
            <a:off x="7562411" y="3823627"/>
            <a:ext cx="900000" cy="900000"/>
          </a:xfrm>
          <a:prstGeom prst="pie">
            <a:avLst>
              <a:gd name="adj1" fmla="val 16143304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F7FC171A-23CE-08C1-4484-C4193392472D}"/>
              </a:ext>
            </a:extLst>
          </p:cNvPr>
          <p:cNvSpPr/>
          <p:nvPr/>
        </p:nvSpPr>
        <p:spPr>
          <a:xfrm>
            <a:off x="8146766" y="4049483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3FC3CFCA-91BB-7D07-9402-CAC4BA9F2BCD}"/>
              </a:ext>
            </a:extLst>
          </p:cNvPr>
          <p:cNvSpPr txBox="1"/>
          <p:nvPr/>
        </p:nvSpPr>
        <p:spPr>
          <a:xfrm>
            <a:off x="7416185" y="3012597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12</a:t>
            </a:r>
            <a:endParaRPr lang="hu-HU" b="1" dirty="0"/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51B44B6E-2FBB-A660-34C9-5B1CFD57140F}"/>
              </a:ext>
            </a:extLst>
          </p:cNvPr>
          <p:cNvSpPr txBox="1"/>
          <p:nvPr/>
        </p:nvSpPr>
        <p:spPr>
          <a:xfrm>
            <a:off x="8622513" y="4265961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9</a:t>
            </a:r>
            <a:endParaRPr lang="hu-HU" b="1" dirty="0"/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693CE009-022B-6A0F-3A59-C4FC70B6AC18}"/>
              </a:ext>
            </a:extLst>
          </p:cNvPr>
          <p:cNvSpPr txBox="1"/>
          <p:nvPr/>
        </p:nvSpPr>
        <p:spPr>
          <a:xfrm>
            <a:off x="7736444" y="4750501"/>
            <a:ext cx="2186817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i="1" dirty="0">
                <a:solidFill>
                  <a:schemeClr val="tx1"/>
                </a:solidFill>
              </a:rPr>
              <a:t>a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+ 12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= 15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2613E321-15C3-C467-C371-2BDE7DCBA99E}"/>
              </a:ext>
            </a:extLst>
          </p:cNvPr>
          <p:cNvSpPr txBox="1"/>
          <p:nvPr/>
        </p:nvSpPr>
        <p:spPr>
          <a:xfrm>
            <a:off x="7679011" y="5134536"/>
            <a:ext cx="2308645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i="1" dirty="0">
                <a:solidFill>
                  <a:schemeClr val="tx1"/>
                </a:solidFill>
              </a:rPr>
              <a:t>a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+ 144 = 225</a:t>
            </a:r>
            <a:endParaRPr lang="hu-HU" sz="2400" b="1" baseline="30000" dirty="0">
              <a:solidFill>
                <a:schemeClr val="tx1"/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2B77F2D5-EA67-398A-A742-F9C91093BDF1}"/>
              </a:ext>
            </a:extLst>
          </p:cNvPr>
          <p:cNvSpPr txBox="1"/>
          <p:nvPr/>
        </p:nvSpPr>
        <p:spPr>
          <a:xfrm>
            <a:off x="8575766" y="5511401"/>
            <a:ext cx="1217000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i="1" dirty="0">
                <a:solidFill>
                  <a:schemeClr val="tx1"/>
                </a:solidFill>
              </a:rPr>
              <a:t>a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= 81</a:t>
            </a:r>
            <a:endParaRPr lang="hu-HU" sz="2400" b="1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BlokTextu 36">
                <a:extLst>
                  <a:ext uri="{FF2B5EF4-FFF2-40B4-BE49-F238E27FC236}">
                    <a16:creationId xmlns:a16="http://schemas.microsoft.com/office/drawing/2014/main" id="{AAFCD781-63DD-F2F4-E5C4-D9612C1E1A76}"/>
                  </a:ext>
                </a:extLst>
              </p:cNvPr>
              <p:cNvSpPr txBox="1"/>
              <p:nvPr/>
            </p:nvSpPr>
            <p:spPr>
              <a:xfrm>
                <a:off x="8699523" y="5819930"/>
                <a:ext cx="1305294" cy="4963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u-HU" sz="2400" b="1" i="1" dirty="0">
                    <a:solidFill>
                      <a:schemeClr val="tx1"/>
                    </a:solidFill>
                  </a:rPr>
                  <a:t>a</a:t>
                </a:r>
                <a:r>
                  <a:rPr lang="hu-HU" sz="24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e>
                    </m:rad>
                  </m:oMath>
                </a14:m>
                <a:endParaRPr lang="hu-HU" sz="24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BlokTextu 36">
                <a:extLst>
                  <a:ext uri="{FF2B5EF4-FFF2-40B4-BE49-F238E27FC236}">
                    <a16:creationId xmlns:a16="http://schemas.microsoft.com/office/drawing/2014/main" id="{AAFCD781-63DD-F2F4-E5C4-D9612C1E1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523" y="5819930"/>
                <a:ext cx="1305294" cy="4963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BlokTextu 37">
            <a:extLst>
              <a:ext uri="{FF2B5EF4-FFF2-40B4-BE49-F238E27FC236}">
                <a16:creationId xmlns:a16="http://schemas.microsoft.com/office/drawing/2014/main" id="{DE658621-3355-1795-2791-333B93A86603}"/>
              </a:ext>
            </a:extLst>
          </p:cNvPr>
          <p:cNvSpPr txBox="1"/>
          <p:nvPr/>
        </p:nvSpPr>
        <p:spPr>
          <a:xfrm>
            <a:off x="8708178" y="6246428"/>
            <a:ext cx="915635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i="1" dirty="0">
                <a:solidFill>
                  <a:schemeClr val="tx1"/>
                </a:solidFill>
              </a:rPr>
              <a:t>a</a:t>
            </a:r>
            <a:r>
              <a:rPr lang="hu-HU" sz="2400" b="1" dirty="0">
                <a:solidFill>
                  <a:schemeClr val="tx1"/>
                </a:solidFill>
              </a:rPr>
              <a:t> = 9</a:t>
            </a:r>
            <a:endParaRPr lang="hu-HU" sz="2400" b="1" baseline="30000" dirty="0">
              <a:solidFill>
                <a:schemeClr val="tx1"/>
              </a:solidFill>
            </a:endParaRP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3BBB7228-888F-8A7C-FFE6-A2D93034AB08}"/>
              </a:ext>
            </a:extLst>
          </p:cNvPr>
          <p:cNvSpPr txBox="1"/>
          <p:nvPr/>
        </p:nvSpPr>
        <p:spPr>
          <a:xfrm>
            <a:off x="8769406" y="2857610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15</a:t>
            </a:r>
            <a:endParaRPr lang="hu-HU" b="1" dirty="0"/>
          </a:p>
        </p:txBody>
      </p:sp>
      <p:sp>
        <p:nvSpPr>
          <p:cNvPr id="52" name="Obdĺžnik: zaoblené rohy 51">
            <a:extLst>
              <a:ext uri="{FF2B5EF4-FFF2-40B4-BE49-F238E27FC236}">
                <a16:creationId xmlns:a16="http://schemas.microsoft.com/office/drawing/2014/main" id="{F7B022B7-13BF-920D-2C99-BBACF0193553}"/>
              </a:ext>
            </a:extLst>
          </p:cNvPr>
          <p:cNvSpPr/>
          <p:nvPr/>
        </p:nvSpPr>
        <p:spPr>
          <a:xfrm>
            <a:off x="609600" y="1993440"/>
            <a:ext cx="2707207" cy="47146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Obdĺžnik: zaoblené rohy 52">
            <a:extLst>
              <a:ext uri="{FF2B5EF4-FFF2-40B4-BE49-F238E27FC236}">
                <a16:creationId xmlns:a16="http://schemas.microsoft.com/office/drawing/2014/main" id="{7AB95853-3AD1-C430-C17D-BD9FCB14A7AB}"/>
              </a:ext>
            </a:extLst>
          </p:cNvPr>
          <p:cNvSpPr/>
          <p:nvPr/>
        </p:nvSpPr>
        <p:spPr>
          <a:xfrm>
            <a:off x="3995987" y="1993440"/>
            <a:ext cx="2707207" cy="4714653"/>
          </a:xfrm>
          <a:prstGeom prst="roundRect">
            <a:avLst/>
          </a:prstGeom>
          <a:noFill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Obdĺžnik: zaoblené rohy 53">
            <a:extLst>
              <a:ext uri="{FF2B5EF4-FFF2-40B4-BE49-F238E27FC236}">
                <a16:creationId xmlns:a16="http://schemas.microsoft.com/office/drawing/2014/main" id="{6E43A237-84FF-1566-30AE-D51376E1431B}"/>
              </a:ext>
            </a:extLst>
          </p:cNvPr>
          <p:cNvSpPr/>
          <p:nvPr/>
        </p:nvSpPr>
        <p:spPr>
          <a:xfrm>
            <a:off x="7435871" y="1993437"/>
            <a:ext cx="2707207" cy="4714653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5788BDD5-45B9-D0AA-A2E7-F33CD2609B35}"/>
              </a:ext>
            </a:extLst>
          </p:cNvPr>
          <p:cNvSpPr txBox="1"/>
          <p:nvPr/>
        </p:nvSpPr>
        <p:spPr>
          <a:xfrm>
            <a:off x="1819425" y="4789064"/>
            <a:ext cx="7085931" cy="1938992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dirty="0" err="1"/>
              <a:t>Pitagoraszi</a:t>
            </a:r>
            <a:r>
              <a:rPr lang="hu-HU" sz="2800" b="1" dirty="0"/>
              <a:t> számhármas: 3, 4, 5</a:t>
            </a:r>
          </a:p>
          <a:p>
            <a:pPr algn="ctr"/>
            <a:endParaRPr lang="hu-HU" sz="2000" dirty="0"/>
          </a:p>
          <a:p>
            <a:pPr algn="ctr"/>
            <a:r>
              <a:rPr lang="hu-HU" sz="2400" dirty="0"/>
              <a:t>Ha az egyik befogó a 3 többszöröse,</a:t>
            </a:r>
          </a:p>
          <a:p>
            <a:pPr algn="ctr"/>
            <a:r>
              <a:rPr lang="hu-HU" sz="2400" dirty="0"/>
              <a:t>a másik befogó pedig a 4 ugyanezen többszöröse, akkor az átfogó az 5 ugyanezen többszöröse!</a:t>
            </a:r>
          </a:p>
        </p:txBody>
      </p:sp>
    </p:spTree>
    <p:extLst>
      <p:ext uri="{BB962C8B-B14F-4D97-AF65-F5344CB8AC3E}">
        <p14:creationId xmlns:p14="http://schemas.microsoft.com/office/powerpoint/2010/main" val="413277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2" grpId="0"/>
      <p:bldP spid="23" grpId="0"/>
      <p:bldP spid="24" grpId="0"/>
      <p:bldP spid="25" grpId="0"/>
      <p:bldP spid="26" grpId="0"/>
      <p:bldP spid="34" grpId="0"/>
      <p:bldP spid="35" grpId="0"/>
      <p:bldP spid="36" grpId="0"/>
      <p:bldP spid="37" grpId="0"/>
      <p:bldP spid="38" grpId="0"/>
      <p:bldP spid="52" grpId="0" animBg="1"/>
      <p:bldP spid="53" grpId="0" animBg="1"/>
      <p:bldP spid="54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467898"/>
            <a:ext cx="9652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Egy 8 méter hosszú létrát nekitámasztok egy fal </a:t>
            </a:r>
            <a:r>
              <a:rPr lang="hu-HU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tetejének</a:t>
            </a:r>
            <a:r>
              <a:rPr lang="hu-H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úgy, hogy a létra alja 4 méterre lesz a fal aljától. Milyen magas a fal?</a:t>
            </a:r>
            <a:endParaRPr lang="hu-HU" sz="3200" dirty="0">
              <a:latin typeface="+mj-lt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3021C1AE-8FCA-1311-C403-D73597CFF9DD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9652000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Szöveges feladat 1.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4685B2B-381B-5ADA-164A-3BB5583CCA15}"/>
              </a:ext>
            </a:extLst>
          </p:cNvPr>
          <p:cNvSpPr txBox="1"/>
          <p:nvPr/>
        </p:nvSpPr>
        <p:spPr>
          <a:xfrm rot="2360984">
            <a:off x="2860393" y="3048680"/>
            <a:ext cx="109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átfogó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98075C4-D882-E6EA-56A0-13D492DE748B}"/>
              </a:ext>
            </a:extLst>
          </p:cNvPr>
          <p:cNvSpPr txBox="1"/>
          <p:nvPr/>
        </p:nvSpPr>
        <p:spPr>
          <a:xfrm rot="16200000">
            <a:off x="-1335" y="3883793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befogó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DF84679A-34B2-BE27-6B97-84748CBC7380}"/>
              </a:ext>
            </a:extLst>
          </p:cNvPr>
          <p:cNvSpPr txBox="1"/>
          <p:nvPr/>
        </p:nvSpPr>
        <p:spPr>
          <a:xfrm>
            <a:off x="2123624" y="5475012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befogó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3DECFA21-2667-70B8-07D4-D68243A528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0657" y="3018218"/>
            <a:ext cx="231717" cy="208800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C868C7FA-D481-387F-FECF-DB17EB19F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1463">
            <a:off x="2361572" y="2281955"/>
            <a:ext cx="795329" cy="3382958"/>
          </a:xfrm>
          <a:prstGeom prst="rect">
            <a:avLst/>
          </a:prstGeom>
        </p:spPr>
      </p:pic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B808392D-73CD-8DAA-073C-79250A869D2F}"/>
              </a:ext>
            </a:extLst>
          </p:cNvPr>
          <p:cNvCxnSpPr/>
          <p:nvPr/>
        </p:nvCxnSpPr>
        <p:spPr>
          <a:xfrm>
            <a:off x="1363007" y="5078065"/>
            <a:ext cx="262650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BlokTextu 16">
            <a:extLst>
              <a:ext uri="{FF2B5EF4-FFF2-40B4-BE49-F238E27FC236}">
                <a16:creationId xmlns:a16="http://schemas.microsoft.com/office/drawing/2014/main" id="{274BDA3E-5670-0578-76CD-AA104FD184B3}"/>
              </a:ext>
            </a:extLst>
          </p:cNvPr>
          <p:cNvSpPr txBox="1"/>
          <p:nvPr/>
        </p:nvSpPr>
        <p:spPr>
          <a:xfrm>
            <a:off x="2567917" y="3280713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m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8D12B81D-34FE-62B4-DC1E-72D3017A33B7}"/>
              </a:ext>
            </a:extLst>
          </p:cNvPr>
          <p:cNvSpPr txBox="1"/>
          <p:nvPr/>
        </p:nvSpPr>
        <p:spPr>
          <a:xfrm>
            <a:off x="717878" y="374062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x</a:t>
            </a:r>
            <a:endParaRPr lang="hu-HU" b="1" dirty="0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70132399-3049-295F-6B4B-1AA8F1DA0484}"/>
              </a:ext>
            </a:extLst>
          </p:cNvPr>
          <p:cNvSpPr txBox="1"/>
          <p:nvPr/>
        </p:nvSpPr>
        <p:spPr>
          <a:xfrm>
            <a:off x="2191051" y="5038621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m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A970195C-9C68-FF52-A6C8-EED20B39BFAB}"/>
              </a:ext>
            </a:extLst>
          </p:cNvPr>
          <p:cNvGrpSpPr/>
          <p:nvPr/>
        </p:nvGrpSpPr>
        <p:grpSpPr>
          <a:xfrm>
            <a:off x="985649" y="3029104"/>
            <a:ext cx="3024000" cy="2448000"/>
            <a:chOff x="981595" y="2426624"/>
            <a:chExt cx="3599549" cy="2721323"/>
          </a:xfrm>
        </p:grpSpPr>
        <p:sp>
          <p:nvSpPr>
            <p:cNvPr id="22" name="Pravouhlý trojuholník 21">
              <a:extLst>
                <a:ext uri="{FF2B5EF4-FFF2-40B4-BE49-F238E27FC236}">
                  <a16:creationId xmlns:a16="http://schemas.microsoft.com/office/drawing/2014/main" id="{D4CD0BA9-284E-B074-BDDA-D8EDE7291F31}"/>
                </a:ext>
              </a:extLst>
            </p:cNvPr>
            <p:cNvSpPr/>
            <p:nvPr/>
          </p:nvSpPr>
          <p:spPr>
            <a:xfrm>
              <a:off x="1437120" y="2426624"/>
              <a:ext cx="3144024" cy="2271476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Kruh s výrezom 22">
              <a:extLst>
                <a:ext uri="{FF2B5EF4-FFF2-40B4-BE49-F238E27FC236}">
                  <a16:creationId xmlns:a16="http://schemas.microsoft.com/office/drawing/2014/main" id="{2F9F93F6-67E0-2B04-FD80-F2F3A9E3F3B9}"/>
                </a:ext>
              </a:extLst>
            </p:cNvPr>
            <p:cNvSpPr/>
            <p:nvPr/>
          </p:nvSpPr>
          <p:spPr>
            <a:xfrm>
              <a:off x="981595" y="4247947"/>
              <a:ext cx="900000" cy="900000"/>
            </a:xfrm>
            <a:prstGeom prst="pie">
              <a:avLst>
                <a:gd name="adj1" fmla="val 16268801"/>
                <a:gd name="adj2" fmla="val 2158450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CA67E8F7-62B0-B83F-25D7-A0A812E02CAA}"/>
                </a:ext>
              </a:extLst>
            </p:cNvPr>
            <p:cNvSpPr/>
            <p:nvPr/>
          </p:nvSpPr>
          <p:spPr>
            <a:xfrm>
              <a:off x="1565950" y="4484689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5" name="BlokTextu 24">
            <a:extLst>
              <a:ext uri="{FF2B5EF4-FFF2-40B4-BE49-F238E27FC236}">
                <a16:creationId xmlns:a16="http://schemas.microsoft.com/office/drawing/2014/main" id="{2E1214B7-316D-DD6A-6908-110BF776CE1B}"/>
              </a:ext>
            </a:extLst>
          </p:cNvPr>
          <p:cNvSpPr txBox="1"/>
          <p:nvPr/>
        </p:nvSpPr>
        <p:spPr>
          <a:xfrm>
            <a:off x="5824140" y="2295250"/>
            <a:ext cx="2890535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4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+ x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= 8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75237E6B-4AF5-AB31-41A8-0C15EC20E19B}"/>
              </a:ext>
            </a:extLst>
          </p:cNvPr>
          <p:cNvSpPr txBox="1"/>
          <p:nvPr/>
        </p:nvSpPr>
        <p:spPr>
          <a:xfrm>
            <a:off x="5734499" y="3013323"/>
            <a:ext cx="3092513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16 + x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= 64</a:t>
            </a:r>
            <a:endParaRPr lang="hu-HU" sz="4000" b="1" baseline="30000" dirty="0">
              <a:solidFill>
                <a:schemeClr val="tx1"/>
              </a:solidFill>
            </a:endParaRP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B3FF87D0-F833-9F3F-2C13-1825A48602A7}"/>
              </a:ext>
            </a:extLst>
          </p:cNvPr>
          <p:cNvSpPr txBox="1"/>
          <p:nvPr/>
        </p:nvSpPr>
        <p:spPr>
          <a:xfrm>
            <a:off x="6936471" y="3731840"/>
            <a:ext cx="1891865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x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= 48</a:t>
            </a:r>
            <a:endParaRPr lang="hu-HU" sz="4000" b="1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FD4A7233-AD99-A46A-9CA7-D9277A2B502F}"/>
                  </a:ext>
                </a:extLst>
              </p:cNvPr>
              <p:cNvSpPr txBox="1"/>
              <p:nvPr/>
            </p:nvSpPr>
            <p:spPr>
              <a:xfrm>
                <a:off x="7128709" y="4369236"/>
                <a:ext cx="2026773" cy="7657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u-HU" sz="4000" b="1" dirty="0">
                    <a:solidFill>
                      <a:schemeClr val="tx1"/>
                    </a:solidFill>
                  </a:rPr>
                  <a:t>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</m:e>
                    </m:rad>
                  </m:oMath>
                </a14:m>
                <a:endParaRPr lang="hu-HU" sz="40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FD4A7233-AD99-A46A-9CA7-D9277A2B5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709" y="4369236"/>
                <a:ext cx="2026773" cy="7657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BlokTextu 28">
            <a:extLst>
              <a:ext uri="{FF2B5EF4-FFF2-40B4-BE49-F238E27FC236}">
                <a16:creationId xmlns:a16="http://schemas.microsoft.com/office/drawing/2014/main" id="{CDFD33B5-24F6-E506-68EB-22FB6BB1A2F8}"/>
              </a:ext>
            </a:extLst>
          </p:cNvPr>
          <p:cNvSpPr txBox="1"/>
          <p:nvPr/>
        </p:nvSpPr>
        <p:spPr>
          <a:xfrm>
            <a:off x="7137617" y="5148294"/>
            <a:ext cx="2170787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x = 6,93</a:t>
            </a:r>
            <a:endParaRPr lang="hu-HU" sz="4000" b="1" baseline="30000" dirty="0">
              <a:solidFill>
                <a:schemeClr val="tx1"/>
              </a:solidFill>
            </a:endParaRP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29F65ED8-8DA9-B31A-1B83-C990597E6681}"/>
              </a:ext>
            </a:extLst>
          </p:cNvPr>
          <p:cNvSpPr txBox="1"/>
          <p:nvPr/>
        </p:nvSpPr>
        <p:spPr>
          <a:xfrm>
            <a:off x="9218418" y="3013323"/>
            <a:ext cx="1181734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dirty="0">
                <a:solidFill>
                  <a:schemeClr val="tx1"/>
                </a:solidFill>
              </a:rPr>
              <a:t>/-16</a:t>
            </a:r>
            <a:endParaRPr lang="hu-HU" sz="4000" baseline="30000" dirty="0">
              <a:solidFill>
                <a:schemeClr val="tx1"/>
              </a:solidFill>
            </a:endParaRP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C8749CE7-3E49-EF1B-7BF8-5911EC5333B6}"/>
              </a:ext>
            </a:extLst>
          </p:cNvPr>
          <p:cNvSpPr/>
          <p:nvPr/>
        </p:nvSpPr>
        <p:spPr>
          <a:xfrm>
            <a:off x="7807025" y="5333273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C6AE0FB5-37D9-6726-2E9D-2B6E465C9BBD}"/>
              </a:ext>
            </a:extLst>
          </p:cNvPr>
          <p:cNvSpPr txBox="1"/>
          <p:nvPr/>
        </p:nvSpPr>
        <p:spPr>
          <a:xfrm>
            <a:off x="2871888" y="5975125"/>
            <a:ext cx="5341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A fal 6,93 méter magas.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7" grpId="0"/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467898"/>
            <a:ext cx="9652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Egy 20 m magas épülettől 30 m-re állok. Hány méter a légvonalbeli távolság az épület teteje és a talpam közt?</a:t>
            </a:r>
            <a:endParaRPr lang="hu-HU" sz="4000" dirty="0">
              <a:latin typeface="+mj-lt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3021C1AE-8FCA-1311-C403-D73597CFF9DD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9652000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Szöveges feladat 2.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2E1214B7-316D-DD6A-6908-110BF776CE1B}"/>
              </a:ext>
            </a:extLst>
          </p:cNvPr>
          <p:cNvSpPr txBox="1"/>
          <p:nvPr/>
        </p:nvSpPr>
        <p:spPr>
          <a:xfrm>
            <a:off x="6346654" y="2295250"/>
            <a:ext cx="3493264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30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+ 20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= x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75237E6B-4AF5-AB31-41A8-0C15EC20E19B}"/>
              </a:ext>
            </a:extLst>
          </p:cNvPr>
          <p:cNvSpPr txBox="1"/>
          <p:nvPr/>
        </p:nvSpPr>
        <p:spPr>
          <a:xfrm>
            <a:off x="6159041" y="3013323"/>
            <a:ext cx="3813865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900 + 400 = x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B3FF87D0-F833-9F3F-2C13-1825A48602A7}"/>
              </a:ext>
            </a:extLst>
          </p:cNvPr>
          <p:cNvSpPr txBox="1"/>
          <p:nvPr/>
        </p:nvSpPr>
        <p:spPr>
          <a:xfrm>
            <a:off x="7350130" y="3731840"/>
            <a:ext cx="2483372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1300 = x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FD4A7233-AD99-A46A-9CA7-D9277A2B502F}"/>
                  </a:ext>
                </a:extLst>
              </p:cNvPr>
              <p:cNvSpPr txBox="1"/>
              <p:nvPr/>
            </p:nvSpPr>
            <p:spPr>
              <a:xfrm>
                <a:off x="7019849" y="4369236"/>
                <a:ext cx="2597442" cy="7659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𝟏𝟑𝟎𝟎</m:t>
                        </m:r>
                      </m:e>
                    </m:rad>
                    <m:r>
                      <a:rPr lang="hu-HU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4000" b="1" dirty="0">
                    <a:solidFill>
                      <a:schemeClr val="tx1"/>
                    </a:solidFill>
                  </a:rPr>
                  <a:t>= x</a:t>
                </a:r>
                <a:endParaRPr lang="hu-HU" sz="40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FD4A7233-AD99-A46A-9CA7-D9277A2B5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849" y="4369236"/>
                <a:ext cx="2597442" cy="7659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BlokTextu 28">
            <a:extLst>
              <a:ext uri="{FF2B5EF4-FFF2-40B4-BE49-F238E27FC236}">
                <a16:creationId xmlns:a16="http://schemas.microsoft.com/office/drawing/2014/main" id="{CDFD33B5-24F6-E506-68EB-22FB6BB1A2F8}"/>
              </a:ext>
            </a:extLst>
          </p:cNvPr>
          <p:cNvSpPr txBox="1"/>
          <p:nvPr/>
        </p:nvSpPr>
        <p:spPr>
          <a:xfrm>
            <a:off x="7137617" y="5148294"/>
            <a:ext cx="2472152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36,06 = x</a:t>
            </a:r>
            <a:endParaRPr lang="hu-HU" sz="4000" b="1" baseline="30000" dirty="0">
              <a:solidFill>
                <a:schemeClr val="tx1"/>
              </a:solidFill>
            </a:endParaRP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C8749CE7-3E49-EF1B-7BF8-5911EC5333B6}"/>
              </a:ext>
            </a:extLst>
          </p:cNvPr>
          <p:cNvSpPr/>
          <p:nvPr/>
        </p:nvSpPr>
        <p:spPr>
          <a:xfrm>
            <a:off x="8906487" y="5333273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C6AE0FB5-37D9-6726-2E9D-2B6E465C9BBD}"/>
              </a:ext>
            </a:extLst>
          </p:cNvPr>
          <p:cNvSpPr txBox="1"/>
          <p:nvPr/>
        </p:nvSpPr>
        <p:spPr>
          <a:xfrm>
            <a:off x="2871888" y="5975125"/>
            <a:ext cx="5293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A távolság 36,06 méter.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09E8D55-3CF8-FE7E-EF60-827FC4174ECB}"/>
              </a:ext>
            </a:extLst>
          </p:cNvPr>
          <p:cNvSpPr txBox="1"/>
          <p:nvPr/>
        </p:nvSpPr>
        <p:spPr>
          <a:xfrm rot="2246408">
            <a:off x="2571166" y="3068744"/>
            <a:ext cx="109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átfogó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FF21215-84DF-A843-0B12-3229F7226289}"/>
              </a:ext>
            </a:extLst>
          </p:cNvPr>
          <p:cNvSpPr txBox="1"/>
          <p:nvPr/>
        </p:nvSpPr>
        <p:spPr>
          <a:xfrm rot="16200000">
            <a:off x="9004" y="3684402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befogó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844D2A93-33D4-5459-09FB-DFE5B33688D5}"/>
              </a:ext>
            </a:extLst>
          </p:cNvPr>
          <p:cNvSpPr txBox="1"/>
          <p:nvPr/>
        </p:nvSpPr>
        <p:spPr>
          <a:xfrm>
            <a:off x="2182732" y="5158287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befogó</a:t>
            </a: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3075AF9D-99EB-B77B-D9F0-C216EE733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496" y="2959787"/>
            <a:ext cx="429416" cy="1856930"/>
          </a:xfrm>
          <a:prstGeom prst="rect">
            <a:avLst/>
          </a:prstGeom>
        </p:spPr>
      </p:pic>
      <p:pic>
        <p:nvPicPr>
          <p:cNvPr id="33" name="Obrázok 32">
            <a:extLst>
              <a:ext uri="{FF2B5EF4-FFF2-40B4-BE49-F238E27FC236}">
                <a16:creationId xmlns:a16="http://schemas.microsoft.com/office/drawing/2014/main" id="{B20E5BE6-0067-D8A3-6900-5B05720D67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23" y="4281116"/>
            <a:ext cx="203586" cy="532915"/>
          </a:xfrm>
          <a:prstGeom prst="rect">
            <a:avLst/>
          </a:prstGeom>
        </p:spPr>
      </p:pic>
      <p:cxnSp>
        <p:nvCxnSpPr>
          <p:cNvPr id="34" name="Rovná spojnica 33">
            <a:extLst>
              <a:ext uri="{FF2B5EF4-FFF2-40B4-BE49-F238E27FC236}">
                <a16:creationId xmlns:a16="http://schemas.microsoft.com/office/drawing/2014/main" id="{88828C6C-3349-2558-1022-FFB9749F6790}"/>
              </a:ext>
            </a:extLst>
          </p:cNvPr>
          <p:cNvCxnSpPr/>
          <p:nvPr/>
        </p:nvCxnSpPr>
        <p:spPr>
          <a:xfrm>
            <a:off x="1561998" y="4790978"/>
            <a:ext cx="24120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BlokTextu 34">
            <a:extLst>
              <a:ext uri="{FF2B5EF4-FFF2-40B4-BE49-F238E27FC236}">
                <a16:creationId xmlns:a16="http://schemas.microsoft.com/office/drawing/2014/main" id="{76D9B692-5F08-D90B-9B43-5A0FA36F428D}"/>
              </a:ext>
            </a:extLst>
          </p:cNvPr>
          <p:cNvSpPr txBox="1"/>
          <p:nvPr/>
        </p:nvSpPr>
        <p:spPr>
          <a:xfrm rot="16200000">
            <a:off x="435020" y="3637675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m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BCF4341F-5FDE-FDCE-8BE6-77E5ADE735CC}"/>
              </a:ext>
            </a:extLst>
          </p:cNvPr>
          <p:cNvSpPr txBox="1"/>
          <p:nvPr/>
        </p:nvSpPr>
        <p:spPr>
          <a:xfrm>
            <a:off x="2262380" y="4749246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m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83D40895-5379-9179-1ED9-CDA0036FC90D}"/>
              </a:ext>
            </a:extLst>
          </p:cNvPr>
          <p:cNvSpPr txBox="1"/>
          <p:nvPr/>
        </p:nvSpPr>
        <p:spPr>
          <a:xfrm>
            <a:off x="2665679" y="327095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x</a:t>
            </a:r>
            <a:endParaRPr lang="hu-HU" b="1" dirty="0"/>
          </a:p>
        </p:txBody>
      </p: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888A413F-9B1A-4A66-084C-12ACF4DFFED4}"/>
              </a:ext>
            </a:extLst>
          </p:cNvPr>
          <p:cNvGrpSpPr/>
          <p:nvPr/>
        </p:nvGrpSpPr>
        <p:grpSpPr>
          <a:xfrm>
            <a:off x="1192476" y="2985560"/>
            <a:ext cx="2772000" cy="2160000"/>
            <a:chOff x="981595" y="2426624"/>
            <a:chExt cx="3599549" cy="2721323"/>
          </a:xfrm>
        </p:grpSpPr>
        <p:sp>
          <p:nvSpPr>
            <p:cNvPr id="40" name="Pravouhlý trojuholník 39">
              <a:extLst>
                <a:ext uri="{FF2B5EF4-FFF2-40B4-BE49-F238E27FC236}">
                  <a16:creationId xmlns:a16="http://schemas.microsoft.com/office/drawing/2014/main" id="{DA46115D-6C15-E5DE-9F76-64DCD4D110F2}"/>
                </a:ext>
              </a:extLst>
            </p:cNvPr>
            <p:cNvSpPr/>
            <p:nvPr/>
          </p:nvSpPr>
          <p:spPr>
            <a:xfrm>
              <a:off x="1437120" y="2426624"/>
              <a:ext cx="3144024" cy="2271476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Kruh s výrezom 40">
              <a:extLst>
                <a:ext uri="{FF2B5EF4-FFF2-40B4-BE49-F238E27FC236}">
                  <a16:creationId xmlns:a16="http://schemas.microsoft.com/office/drawing/2014/main" id="{EAC4C22A-4AD2-656B-E35F-56F35A685F96}"/>
                </a:ext>
              </a:extLst>
            </p:cNvPr>
            <p:cNvSpPr/>
            <p:nvPr/>
          </p:nvSpPr>
          <p:spPr>
            <a:xfrm>
              <a:off x="981595" y="4247947"/>
              <a:ext cx="900000" cy="900000"/>
            </a:xfrm>
            <a:prstGeom prst="pie">
              <a:avLst>
                <a:gd name="adj1" fmla="val 16268801"/>
                <a:gd name="adj2" fmla="val 2158450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42" name="Ovál 41">
              <a:extLst>
                <a:ext uri="{FF2B5EF4-FFF2-40B4-BE49-F238E27FC236}">
                  <a16:creationId xmlns:a16="http://schemas.microsoft.com/office/drawing/2014/main" id="{9F8F1F50-1EF4-197A-AA02-E4BAEDE2A29C}"/>
                </a:ext>
              </a:extLst>
            </p:cNvPr>
            <p:cNvSpPr/>
            <p:nvPr/>
          </p:nvSpPr>
          <p:spPr>
            <a:xfrm>
              <a:off x="1565950" y="4484689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cxnSp>
        <p:nvCxnSpPr>
          <p:cNvPr id="44" name="Rovná spojnica 43">
            <a:extLst>
              <a:ext uri="{FF2B5EF4-FFF2-40B4-BE49-F238E27FC236}">
                <a16:creationId xmlns:a16="http://schemas.microsoft.com/office/drawing/2014/main" id="{29DA61D7-7D65-0701-1A44-26F1E210743C}"/>
              </a:ext>
            </a:extLst>
          </p:cNvPr>
          <p:cNvCxnSpPr>
            <a:cxnSpLocks/>
          </p:cNvCxnSpPr>
          <p:nvPr/>
        </p:nvCxnSpPr>
        <p:spPr>
          <a:xfrm>
            <a:off x="1543274" y="2974674"/>
            <a:ext cx="2421202" cy="18029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6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1" grpId="0" animBg="1"/>
      <p:bldP spid="32" grpId="0"/>
      <p:bldP spid="4" grpId="0"/>
      <p:bldP spid="7" grpId="0"/>
      <p:bldP spid="12" grpId="0"/>
      <p:bldP spid="35" grpId="0"/>
      <p:bldP spid="36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EF215-3E1A-2866-B9CE-13D3AAF90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DCFDCE-FC17-95EC-0643-4FA4BF139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7898"/>
            <a:ext cx="9652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Egy 12 méter magas oszlop </a:t>
            </a:r>
            <a:r>
              <a:rPr lang="hu-HU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tetejéről</a:t>
            </a:r>
            <a:r>
              <a:rPr lang="hu-H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lecsúszunk egy 20 méter hosszú drótkötélen. Hány méterre fogunk talajt érni az oszlop aljától?</a:t>
            </a:r>
            <a:endParaRPr lang="hu-HU" sz="4000" dirty="0">
              <a:latin typeface="+mj-lt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52689CE4-E14D-F4CF-253C-59E985917BC2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9652000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Szöveges feladat 3.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F41C3ED-3AC1-C960-0885-F888062931AD}"/>
              </a:ext>
            </a:extLst>
          </p:cNvPr>
          <p:cNvSpPr txBox="1"/>
          <p:nvPr/>
        </p:nvSpPr>
        <p:spPr>
          <a:xfrm rot="2360984">
            <a:off x="2860393" y="3048680"/>
            <a:ext cx="109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átfogó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36803333-E41D-66C8-AFCB-E0ABE70C2A74}"/>
              </a:ext>
            </a:extLst>
          </p:cNvPr>
          <p:cNvSpPr txBox="1"/>
          <p:nvPr/>
        </p:nvSpPr>
        <p:spPr>
          <a:xfrm rot="16200000">
            <a:off x="-83920" y="3823354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befogó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A06415D6-1E68-B71E-5ED9-CF7F2A5868A3}"/>
              </a:ext>
            </a:extLst>
          </p:cNvPr>
          <p:cNvSpPr txBox="1"/>
          <p:nvPr/>
        </p:nvSpPr>
        <p:spPr>
          <a:xfrm>
            <a:off x="2123624" y="5475012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befogó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B3786900-60F2-1DE1-A3B8-23D3E1BE3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5463" y="3018218"/>
            <a:ext cx="176910" cy="2088000"/>
          </a:xfrm>
          <a:prstGeom prst="rect">
            <a:avLst/>
          </a:prstGeom>
        </p:spPr>
      </p:pic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708A60AC-0A2C-D7D2-22AC-4B2B61813FFB}"/>
              </a:ext>
            </a:extLst>
          </p:cNvPr>
          <p:cNvCxnSpPr/>
          <p:nvPr/>
        </p:nvCxnSpPr>
        <p:spPr>
          <a:xfrm>
            <a:off x="1352374" y="5078065"/>
            <a:ext cx="262650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BlokTextu 16">
            <a:extLst>
              <a:ext uri="{FF2B5EF4-FFF2-40B4-BE49-F238E27FC236}">
                <a16:creationId xmlns:a16="http://schemas.microsoft.com/office/drawing/2014/main" id="{8E27820A-64BE-321E-BF00-D2D30E8BA71B}"/>
              </a:ext>
            </a:extLst>
          </p:cNvPr>
          <p:cNvSpPr txBox="1"/>
          <p:nvPr/>
        </p:nvSpPr>
        <p:spPr>
          <a:xfrm rot="16200000">
            <a:off x="356621" y="3761799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m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128BA990-FB6A-74F0-57BC-833D023BC428}"/>
              </a:ext>
            </a:extLst>
          </p:cNvPr>
          <p:cNvSpPr txBox="1"/>
          <p:nvPr/>
        </p:nvSpPr>
        <p:spPr>
          <a:xfrm>
            <a:off x="2397739" y="4984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x</a:t>
            </a:r>
            <a:endParaRPr lang="hu-HU" b="1" dirty="0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E15B92FA-2930-AF82-C59A-65A2A2B699D3}"/>
              </a:ext>
            </a:extLst>
          </p:cNvPr>
          <p:cNvSpPr txBox="1"/>
          <p:nvPr/>
        </p:nvSpPr>
        <p:spPr>
          <a:xfrm>
            <a:off x="2480558" y="3374681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m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34568DBC-B347-1AE7-3385-F3B0AB724C03}"/>
              </a:ext>
            </a:extLst>
          </p:cNvPr>
          <p:cNvGrpSpPr/>
          <p:nvPr/>
        </p:nvGrpSpPr>
        <p:grpSpPr>
          <a:xfrm>
            <a:off x="985649" y="3029104"/>
            <a:ext cx="3024000" cy="2448000"/>
            <a:chOff x="981595" y="2426624"/>
            <a:chExt cx="3599549" cy="2721323"/>
          </a:xfrm>
        </p:grpSpPr>
        <p:sp>
          <p:nvSpPr>
            <p:cNvPr id="22" name="Pravouhlý trojuholník 21">
              <a:extLst>
                <a:ext uri="{FF2B5EF4-FFF2-40B4-BE49-F238E27FC236}">
                  <a16:creationId xmlns:a16="http://schemas.microsoft.com/office/drawing/2014/main" id="{59046F7B-199C-0662-64FF-FFD2107DE13E}"/>
                </a:ext>
              </a:extLst>
            </p:cNvPr>
            <p:cNvSpPr/>
            <p:nvPr/>
          </p:nvSpPr>
          <p:spPr>
            <a:xfrm>
              <a:off x="1437120" y="2426624"/>
              <a:ext cx="3144024" cy="2271476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Kruh s výrezom 22">
              <a:extLst>
                <a:ext uri="{FF2B5EF4-FFF2-40B4-BE49-F238E27FC236}">
                  <a16:creationId xmlns:a16="http://schemas.microsoft.com/office/drawing/2014/main" id="{B6835FBD-E6D9-CEC6-28BC-F71429F3FABD}"/>
                </a:ext>
              </a:extLst>
            </p:cNvPr>
            <p:cNvSpPr/>
            <p:nvPr/>
          </p:nvSpPr>
          <p:spPr>
            <a:xfrm>
              <a:off x="981595" y="4247947"/>
              <a:ext cx="900000" cy="900000"/>
            </a:xfrm>
            <a:prstGeom prst="pie">
              <a:avLst>
                <a:gd name="adj1" fmla="val 16268801"/>
                <a:gd name="adj2" fmla="val 2158450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975F4A29-5A6B-A24C-C229-BD5A53BC42FB}"/>
                </a:ext>
              </a:extLst>
            </p:cNvPr>
            <p:cNvSpPr/>
            <p:nvPr/>
          </p:nvSpPr>
          <p:spPr>
            <a:xfrm>
              <a:off x="1565950" y="4484689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5" name="BlokTextu 24">
            <a:extLst>
              <a:ext uri="{FF2B5EF4-FFF2-40B4-BE49-F238E27FC236}">
                <a16:creationId xmlns:a16="http://schemas.microsoft.com/office/drawing/2014/main" id="{F495C2B2-97DE-68C2-AE0E-77D571D8FE25}"/>
              </a:ext>
            </a:extLst>
          </p:cNvPr>
          <p:cNvSpPr txBox="1"/>
          <p:nvPr/>
        </p:nvSpPr>
        <p:spPr>
          <a:xfrm>
            <a:off x="5493940" y="2295250"/>
            <a:ext cx="3493264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12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+ x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= 20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23D077D6-BF38-A7B8-96A2-1F68A5F01B3C}"/>
              </a:ext>
            </a:extLst>
          </p:cNvPr>
          <p:cNvSpPr txBox="1"/>
          <p:nvPr/>
        </p:nvSpPr>
        <p:spPr>
          <a:xfrm>
            <a:off x="5391599" y="3013323"/>
            <a:ext cx="3695242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144 + x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= 400</a:t>
            </a:r>
            <a:endParaRPr lang="hu-HU" sz="4000" b="1" baseline="30000" dirty="0">
              <a:solidFill>
                <a:schemeClr val="tx1"/>
              </a:solidFill>
            </a:endParaRP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DA662E7A-9D1C-095D-BCA2-82F81BA7E779}"/>
              </a:ext>
            </a:extLst>
          </p:cNvPr>
          <p:cNvSpPr txBox="1"/>
          <p:nvPr/>
        </p:nvSpPr>
        <p:spPr>
          <a:xfrm>
            <a:off x="6898371" y="3731840"/>
            <a:ext cx="2182008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x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= 256</a:t>
            </a:r>
            <a:endParaRPr lang="hu-HU" sz="4000" b="1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1D907C9C-7FCD-7CF0-ACA4-DD24CEC37789}"/>
                  </a:ext>
                </a:extLst>
              </p:cNvPr>
              <p:cNvSpPr txBox="1"/>
              <p:nvPr/>
            </p:nvSpPr>
            <p:spPr>
              <a:xfrm>
                <a:off x="7103309" y="4369236"/>
                <a:ext cx="2332946" cy="7721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u-HU" sz="4000" b="1" dirty="0">
                    <a:solidFill>
                      <a:schemeClr val="tx1"/>
                    </a:solidFill>
                  </a:rPr>
                  <a:t>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𝟐𝟓𝟔</m:t>
                        </m:r>
                      </m:e>
                    </m:rad>
                  </m:oMath>
                </a14:m>
                <a:endParaRPr lang="hu-HU" sz="40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1D907C9C-7FCD-7CF0-ACA4-DD24CEC37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309" y="4369236"/>
                <a:ext cx="2332946" cy="7721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BlokTextu 28">
            <a:extLst>
              <a:ext uri="{FF2B5EF4-FFF2-40B4-BE49-F238E27FC236}">
                <a16:creationId xmlns:a16="http://schemas.microsoft.com/office/drawing/2014/main" id="{514079D3-C1FA-6DD4-E063-9E65219AECCB}"/>
              </a:ext>
            </a:extLst>
          </p:cNvPr>
          <p:cNvSpPr txBox="1"/>
          <p:nvPr/>
        </p:nvSpPr>
        <p:spPr>
          <a:xfrm>
            <a:off x="7112217" y="5148294"/>
            <a:ext cx="1680268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x = 16</a:t>
            </a:r>
            <a:endParaRPr lang="hu-HU" sz="4000" b="1" baseline="30000" dirty="0">
              <a:solidFill>
                <a:schemeClr val="tx1"/>
              </a:solidFill>
            </a:endParaRP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5EECF6F7-1CF5-6D2B-8D1D-20CF4BE59956}"/>
              </a:ext>
            </a:extLst>
          </p:cNvPr>
          <p:cNvSpPr txBox="1"/>
          <p:nvPr/>
        </p:nvSpPr>
        <p:spPr>
          <a:xfrm>
            <a:off x="9231118" y="3013323"/>
            <a:ext cx="1451038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dirty="0">
                <a:solidFill>
                  <a:schemeClr val="tx1"/>
                </a:solidFill>
              </a:rPr>
              <a:t>/-144</a:t>
            </a:r>
            <a:endParaRPr lang="hu-HU" sz="4000" baseline="30000" dirty="0">
              <a:solidFill>
                <a:schemeClr val="tx1"/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29E7A1A6-9CBA-F3B1-A037-95E093B01962}"/>
              </a:ext>
            </a:extLst>
          </p:cNvPr>
          <p:cNvSpPr txBox="1"/>
          <p:nvPr/>
        </p:nvSpPr>
        <p:spPr>
          <a:xfrm>
            <a:off x="2135288" y="5975125"/>
            <a:ext cx="6724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16 méterre fogunk talajt érni.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6A3C565-0F30-7470-0462-F677588E8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3010">
            <a:off x="992713" y="4024110"/>
            <a:ext cx="3376800" cy="84038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26B83BDA-A97B-8AEB-EF6D-F83368E718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25" y="2474719"/>
            <a:ext cx="203586" cy="5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1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22838 0.304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7" grpId="0"/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3C87D-950B-0A80-74F0-8AD407A6B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330822-351D-D0AD-F0DC-0629412DC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7898"/>
            <a:ext cx="9652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Számítsd ki a 6 cm oldalhosszúságú négyzet átlóját!</a:t>
            </a:r>
            <a:endParaRPr lang="hu-HU" sz="4000" dirty="0">
              <a:latin typeface="+mj-lt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C4442BD3-E0A2-E8B9-6BA0-741AAFF6CC7C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9652000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Négyzet átlója 1.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6D8F1109-AF22-77D0-BB53-5359DF4B4120}"/>
              </a:ext>
            </a:extLst>
          </p:cNvPr>
          <p:cNvSpPr txBox="1"/>
          <p:nvPr/>
        </p:nvSpPr>
        <p:spPr>
          <a:xfrm>
            <a:off x="6346654" y="2295250"/>
            <a:ext cx="2890535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6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+ 6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= x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6F5B9F3A-C9DB-B052-E141-752FECF33D16}"/>
              </a:ext>
            </a:extLst>
          </p:cNvPr>
          <p:cNvSpPr txBox="1"/>
          <p:nvPr/>
        </p:nvSpPr>
        <p:spPr>
          <a:xfrm>
            <a:off x="6159041" y="3013323"/>
            <a:ext cx="3092513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36 + 36 = x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4938D4C3-EE32-7A74-C577-2DE1C9539653}"/>
              </a:ext>
            </a:extLst>
          </p:cNvPr>
          <p:cNvSpPr txBox="1"/>
          <p:nvPr/>
        </p:nvSpPr>
        <p:spPr>
          <a:xfrm>
            <a:off x="7357274" y="3731840"/>
            <a:ext cx="1880643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72 = x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F8412F63-94F2-4953-55A5-200EC3C751BD}"/>
                  </a:ext>
                </a:extLst>
              </p:cNvPr>
              <p:cNvSpPr txBox="1"/>
              <p:nvPr/>
            </p:nvSpPr>
            <p:spPr>
              <a:xfrm>
                <a:off x="7041281" y="4369236"/>
                <a:ext cx="1985095" cy="7675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e>
                    </m:rad>
                    <m:r>
                      <a:rPr lang="hu-HU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4000" b="1" dirty="0">
                    <a:solidFill>
                      <a:schemeClr val="tx1"/>
                    </a:solidFill>
                  </a:rPr>
                  <a:t>= x</a:t>
                </a:r>
                <a:endParaRPr lang="hu-HU" sz="40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F8412F63-94F2-4953-55A5-200EC3C75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281" y="4369236"/>
                <a:ext cx="1985095" cy="7675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BlokTextu 28">
            <a:extLst>
              <a:ext uri="{FF2B5EF4-FFF2-40B4-BE49-F238E27FC236}">
                <a16:creationId xmlns:a16="http://schemas.microsoft.com/office/drawing/2014/main" id="{81327860-6164-774A-15DE-D2E48858E69C}"/>
              </a:ext>
            </a:extLst>
          </p:cNvPr>
          <p:cNvSpPr txBox="1"/>
          <p:nvPr/>
        </p:nvSpPr>
        <p:spPr>
          <a:xfrm>
            <a:off x="6859006" y="5148294"/>
            <a:ext cx="2170787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8,49 = x</a:t>
            </a:r>
            <a:endParaRPr lang="hu-HU" sz="4000" b="1" baseline="30000" dirty="0">
              <a:solidFill>
                <a:schemeClr val="tx1"/>
              </a:solidFill>
            </a:endParaRP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4332A386-FC37-93CB-B55C-5F67D5E688B3}"/>
              </a:ext>
            </a:extLst>
          </p:cNvPr>
          <p:cNvSpPr/>
          <p:nvPr/>
        </p:nvSpPr>
        <p:spPr>
          <a:xfrm>
            <a:off x="8320689" y="5333273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0D80E2C5-87E9-7DD5-A3B8-0607511B3596}"/>
              </a:ext>
            </a:extLst>
          </p:cNvPr>
          <p:cNvSpPr txBox="1"/>
          <p:nvPr/>
        </p:nvSpPr>
        <p:spPr>
          <a:xfrm>
            <a:off x="2850622" y="5975125"/>
            <a:ext cx="5453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Az átló hossza 8,49 cm.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7C2521A-C120-D78B-0F4C-444D33F5B324}"/>
              </a:ext>
            </a:extLst>
          </p:cNvPr>
          <p:cNvSpPr txBox="1"/>
          <p:nvPr/>
        </p:nvSpPr>
        <p:spPr>
          <a:xfrm rot="2630117">
            <a:off x="2672584" y="2866706"/>
            <a:ext cx="109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átfogó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AF5ED14-AD8D-29CB-3199-13FCC2029643}"/>
              </a:ext>
            </a:extLst>
          </p:cNvPr>
          <p:cNvSpPr txBox="1"/>
          <p:nvPr/>
        </p:nvSpPr>
        <p:spPr>
          <a:xfrm rot="16200000">
            <a:off x="309765" y="3387835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befogó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ECF2A124-CCE5-E93F-B35A-D4EAC7C07D12}"/>
              </a:ext>
            </a:extLst>
          </p:cNvPr>
          <p:cNvSpPr txBox="1"/>
          <p:nvPr/>
        </p:nvSpPr>
        <p:spPr>
          <a:xfrm>
            <a:off x="2182732" y="5296516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befogó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398DED4B-9326-33BC-E2BF-6A6CEC17EA6B}"/>
              </a:ext>
            </a:extLst>
          </p:cNvPr>
          <p:cNvSpPr txBox="1"/>
          <p:nvPr/>
        </p:nvSpPr>
        <p:spPr>
          <a:xfrm rot="16200000">
            <a:off x="836426" y="3340783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BA098877-60DF-5A6E-7AEB-3C86F3F8F4AE}"/>
              </a:ext>
            </a:extLst>
          </p:cNvPr>
          <p:cNvSpPr txBox="1"/>
          <p:nvPr/>
        </p:nvSpPr>
        <p:spPr>
          <a:xfrm>
            <a:off x="2262380" y="4823677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0A2E9F48-C056-8B59-95BB-8C30728829EA}"/>
              </a:ext>
            </a:extLst>
          </p:cNvPr>
          <p:cNvSpPr txBox="1"/>
          <p:nvPr/>
        </p:nvSpPr>
        <p:spPr>
          <a:xfrm>
            <a:off x="2696172" y="3032373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x</a:t>
            </a:r>
            <a:endParaRPr lang="hu-HU" b="1" dirty="0"/>
          </a:p>
        </p:txBody>
      </p:sp>
      <p:cxnSp>
        <p:nvCxnSpPr>
          <p:cNvPr id="44" name="Rovná spojnica 43">
            <a:extLst>
              <a:ext uri="{FF2B5EF4-FFF2-40B4-BE49-F238E27FC236}">
                <a16:creationId xmlns:a16="http://schemas.microsoft.com/office/drawing/2014/main" id="{0D27F7FB-F83B-9506-64F4-04761946BA76}"/>
              </a:ext>
            </a:extLst>
          </p:cNvPr>
          <p:cNvCxnSpPr>
            <a:cxnSpLocks/>
          </p:cNvCxnSpPr>
          <p:nvPr/>
        </p:nvCxnSpPr>
        <p:spPr>
          <a:xfrm>
            <a:off x="1543274" y="2365616"/>
            <a:ext cx="2398589" cy="238657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bdĺžnik 1">
            <a:extLst>
              <a:ext uri="{FF2B5EF4-FFF2-40B4-BE49-F238E27FC236}">
                <a16:creationId xmlns:a16="http://schemas.microsoft.com/office/drawing/2014/main" id="{E0F2BF43-37BD-4165-7DA5-2120BDE22694}"/>
              </a:ext>
            </a:extLst>
          </p:cNvPr>
          <p:cNvSpPr/>
          <p:nvPr/>
        </p:nvSpPr>
        <p:spPr>
          <a:xfrm>
            <a:off x="1543274" y="2376502"/>
            <a:ext cx="2412000" cy="24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Kruh s výrezom 7">
            <a:extLst>
              <a:ext uri="{FF2B5EF4-FFF2-40B4-BE49-F238E27FC236}">
                <a16:creationId xmlns:a16="http://schemas.microsoft.com/office/drawing/2014/main" id="{7E129CC1-2AD5-9385-6194-2DEDF03108CF}"/>
              </a:ext>
            </a:extLst>
          </p:cNvPr>
          <p:cNvSpPr/>
          <p:nvPr/>
        </p:nvSpPr>
        <p:spPr>
          <a:xfrm>
            <a:off x="1089545" y="4336847"/>
            <a:ext cx="900000" cy="900000"/>
          </a:xfrm>
          <a:prstGeom prst="pie">
            <a:avLst>
              <a:gd name="adj1" fmla="val 16220577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9AD4484-A447-339E-E7A2-507733FB00D5}"/>
              </a:ext>
            </a:extLst>
          </p:cNvPr>
          <p:cNvSpPr/>
          <p:nvPr/>
        </p:nvSpPr>
        <p:spPr>
          <a:xfrm>
            <a:off x="1673900" y="4573589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627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1" grpId="0" animBg="1"/>
      <p:bldP spid="32" grpId="0"/>
      <p:bldP spid="4" grpId="0"/>
      <p:bldP spid="7" grpId="0"/>
      <p:bldP spid="12" grpId="0"/>
      <p:bldP spid="35" grpId="0"/>
      <p:bldP spid="36" grpId="0"/>
      <p:bldP spid="38" grpId="0"/>
      <p:bldP spid="2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1B9EC-6444-D6C8-C6D1-829F444EB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1CD2E6-ACB6-AD6E-5178-75C09275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7898"/>
            <a:ext cx="9652000" cy="80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Számítsd ki a 18 cm átlójú négyzet kerületét és területét!</a:t>
            </a:r>
            <a:endParaRPr lang="hu-HU" sz="4000" dirty="0">
              <a:latin typeface="+mj-lt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6DFF0DD-184D-52E9-8410-F91C68A7D0AE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9652000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Négyzet átlója 2.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BAFDDEDF-7940-40D0-70E7-F816C5E1766D}"/>
              </a:ext>
            </a:extLst>
          </p:cNvPr>
          <p:cNvSpPr txBox="1"/>
          <p:nvPr/>
        </p:nvSpPr>
        <p:spPr>
          <a:xfrm>
            <a:off x="3752298" y="2295250"/>
            <a:ext cx="260840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b="1" i="1" dirty="0">
                <a:solidFill>
                  <a:schemeClr val="tx1"/>
                </a:solidFill>
              </a:rPr>
              <a:t>a</a:t>
            </a:r>
            <a:r>
              <a:rPr lang="hu-HU" sz="3200" b="1" baseline="30000" dirty="0">
                <a:solidFill>
                  <a:schemeClr val="tx1"/>
                </a:solidFill>
              </a:rPr>
              <a:t>2</a:t>
            </a:r>
            <a:r>
              <a:rPr lang="hu-HU" sz="3200" b="1" dirty="0">
                <a:solidFill>
                  <a:schemeClr val="tx1"/>
                </a:solidFill>
              </a:rPr>
              <a:t> + </a:t>
            </a:r>
            <a:r>
              <a:rPr lang="hu-HU" sz="3200" b="1" i="1" dirty="0">
                <a:solidFill>
                  <a:schemeClr val="tx1"/>
                </a:solidFill>
              </a:rPr>
              <a:t>a</a:t>
            </a:r>
            <a:r>
              <a:rPr lang="hu-HU" sz="3200" b="1" baseline="30000" dirty="0">
                <a:solidFill>
                  <a:schemeClr val="tx1"/>
                </a:solidFill>
              </a:rPr>
              <a:t>2</a:t>
            </a:r>
            <a:r>
              <a:rPr lang="hu-HU" sz="3200" b="1" dirty="0">
                <a:solidFill>
                  <a:schemeClr val="tx1"/>
                </a:solidFill>
              </a:rPr>
              <a:t> = 18</a:t>
            </a:r>
            <a:r>
              <a:rPr lang="hu-HU" sz="32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8D374472-D376-CD41-52E1-22FAD81352E7}"/>
              </a:ext>
            </a:extLst>
          </p:cNvPr>
          <p:cNvSpPr txBox="1"/>
          <p:nvPr/>
        </p:nvSpPr>
        <p:spPr>
          <a:xfrm>
            <a:off x="4383395" y="3013323"/>
            <a:ext cx="203773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chemeClr val="tx1"/>
                </a:solidFill>
              </a:rPr>
              <a:t>2</a:t>
            </a:r>
            <a:r>
              <a:rPr lang="hu-HU" sz="3200" b="1" i="1" dirty="0">
                <a:solidFill>
                  <a:schemeClr val="tx1"/>
                </a:solidFill>
              </a:rPr>
              <a:t>a</a:t>
            </a:r>
            <a:r>
              <a:rPr lang="hu-HU" sz="3200" b="1" baseline="30000" dirty="0">
                <a:solidFill>
                  <a:schemeClr val="tx1"/>
                </a:solidFill>
              </a:rPr>
              <a:t>2</a:t>
            </a:r>
            <a:r>
              <a:rPr lang="hu-HU" sz="3200" b="1" dirty="0">
                <a:solidFill>
                  <a:schemeClr val="tx1"/>
                </a:solidFill>
              </a:rPr>
              <a:t> = 324</a:t>
            </a:r>
            <a:endParaRPr lang="hu-HU" sz="3200" b="1" baseline="30000" dirty="0">
              <a:solidFill>
                <a:schemeClr val="tx1"/>
              </a:solidFill>
            </a:endParaRP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2D3F2ACD-CF1A-B515-2A56-B19DA025C5C8}"/>
              </a:ext>
            </a:extLst>
          </p:cNvPr>
          <p:cNvSpPr txBox="1"/>
          <p:nvPr/>
        </p:nvSpPr>
        <p:spPr>
          <a:xfrm>
            <a:off x="4645958" y="3731840"/>
            <a:ext cx="179728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b="1" i="1" dirty="0">
                <a:solidFill>
                  <a:schemeClr val="tx1"/>
                </a:solidFill>
              </a:rPr>
              <a:t>a</a:t>
            </a:r>
            <a:r>
              <a:rPr lang="hu-HU" sz="3200" b="1" baseline="30000" dirty="0">
                <a:solidFill>
                  <a:schemeClr val="tx1"/>
                </a:solidFill>
              </a:rPr>
              <a:t>2</a:t>
            </a:r>
            <a:r>
              <a:rPr lang="hu-HU" sz="3200" b="1" dirty="0">
                <a:solidFill>
                  <a:schemeClr val="tx1"/>
                </a:solidFill>
              </a:rPr>
              <a:t> = 162</a:t>
            </a:r>
            <a:endParaRPr lang="hu-HU" sz="3200" b="1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57CD09C2-FDD0-E561-5F55-33D011ABDC46}"/>
                  </a:ext>
                </a:extLst>
              </p:cNvPr>
              <p:cNvSpPr txBox="1"/>
              <p:nvPr/>
            </p:nvSpPr>
            <p:spPr>
              <a:xfrm>
                <a:off x="4808442" y="4369236"/>
                <a:ext cx="1920910" cy="6311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u-HU" sz="3200" b="1" i="1" dirty="0">
                    <a:solidFill>
                      <a:schemeClr val="tx1"/>
                    </a:solidFill>
                  </a:rPr>
                  <a:t>a</a:t>
                </a:r>
                <a:r>
                  <a:rPr lang="hu-HU" sz="3200" b="1" dirty="0">
                    <a:solidFill>
                      <a:schemeClr val="tx1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32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hu-HU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hu-HU" sz="3200" b="1" baseline="300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57CD09C2-FDD0-E561-5F55-33D011ABD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442" y="4369236"/>
                <a:ext cx="1920910" cy="6311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BlokTextu 28">
            <a:extLst>
              <a:ext uri="{FF2B5EF4-FFF2-40B4-BE49-F238E27FC236}">
                <a16:creationId xmlns:a16="http://schemas.microsoft.com/office/drawing/2014/main" id="{3D620CE2-47F4-752D-00DF-DCD7177D986B}"/>
              </a:ext>
            </a:extLst>
          </p:cNvPr>
          <p:cNvSpPr txBox="1"/>
          <p:nvPr/>
        </p:nvSpPr>
        <p:spPr>
          <a:xfrm>
            <a:off x="4828182" y="5148294"/>
            <a:ext cx="178766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b="1" i="1" dirty="0">
                <a:solidFill>
                  <a:schemeClr val="tx1"/>
                </a:solidFill>
              </a:rPr>
              <a:t>a</a:t>
            </a:r>
            <a:r>
              <a:rPr lang="hu-HU" sz="3200" b="1" dirty="0">
                <a:solidFill>
                  <a:schemeClr val="tx1"/>
                </a:solidFill>
              </a:rPr>
              <a:t> = 12,7</a:t>
            </a:r>
            <a:endParaRPr lang="hu-HU" sz="3200" b="1" baseline="30000" dirty="0">
              <a:solidFill>
                <a:schemeClr val="tx1"/>
              </a:solidFill>
            </a:endParaRP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3C2DD469-9C55-53B4-AC7A-180D4FDA7597}"/>
              </a:ext>
            </a:extLst>
          </p:cNvPr>
          <p:cNvSpPr/>
          <p:nvPr/>
        </p:nvSpPr>
        <p:spPr>
          <a:xfrm>
            <a:off x="5364819" y="5258842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935D160-C286-AB38-BF36-FC03497EE729}"/>
              </a:ext>
            </a:extLst>
          </p:cNvPr>
          <p:cNvSpPr txBox="1"/>
          <p:nvPr/>
        </p:nvSpPr>
        <p:spPr>
          <a:xfrm rot="2630117">
            <a:off x="2249505" y="2791319"/>
            <a:ext cx="109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átfogó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BD0B137-1BFD-CFEB-1B0E-707AB6B62644}"/>
              </a:ext>
            </a:extLst>
          </p:cNvPr>
          <p:cNvSpPr txBox="1"/>
          <p:nvPr/>
        </p:nvSpPr>
        <p:spPr>
          <a:xfrm rot="16200000">
            <a:off x="-200603" y="3387835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befogó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EB684726-3C0E-F423-338B-A1CC47BB52B1}"/>
              </a:ext>
            </a:extLst>
          </p:cNvPr>
          <p:cNvSpPr txBox="1"/>
          <p:nvPr/>
        </p:nvSpPr>
        <p:spPr>
          <a:xfrm>
            <a:off x="1672364" y="5296516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befogó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D1C0230C-1CD8-A8A7-3153-83A1D44E4869}"/>
              </a:ext>
            </a:extLst>
          </p:cNvPr>
          <p:cNvSpPr txBox="1"/>
          <p:nvPr/>
        </p:nvSpPr>
        <p:spPr>
          <a:xfrm rot="16200000">
            <a:off x="313234" y="3340783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? cm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9E8EC51D-D5DE-74FA-9000-E51EE0E5A23A}"/>
              </a:ext>
            </a:extLst>
          </p:cNvPr>
          <p:cNvSpPr txBox="1"/>
          <p:nvPr/>
        </p:nvSpPr>
        <p:spPr>
          <a:xfrm>
            <a:off x="1752012" y="4823677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? cm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67106CC6-C9F3-14C9-AA26-DB0A86321FB6}"/>
              </a:ext>
            </a:extLst>
          </p:cNvPr>
          <p:cNvSpPr txBox="1"/>
          <p:nvPr/>
        </p:nvSpPr>
        <p:spPr>
          <a:xfrm rot="2727292">
            <a:off x="1779880" y="3083821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18 cm</a:t>
            </a:r>
            <a:endParaRPr lang="hu-HU" b="1" dirty="0"/>
          </a:p>
        </p:txBody>
      </p:sp>
      <p:cxnSp>
        <p:nvCxnSpPr>
          <p:cNvPr id="44" name="Rovná spojnica 43">
            <a:extLst>
              <a:ext uri="{FF2B5EF4-FFF2-40B4-BE49-F238E27FC236}">
                <a16:creationId xmlns:a16="http://schemas.microsoft.com/office/drawing/2014/main" id="{675CF646-E53A-5E66-30E6-28B74900F80B}"/>
              </a:ext>
            </a:extLst>
          </p:cNvPr>
          <p:cNvCxnSpPr>
            <a:cxnSpLocks/>
          </p:cNvCxnSpPr>
          <p:nvPr/>
        </p:nvCxnSpPr>
        <p:spPr>
          <a:xfrm>
            <a:off x="1032906" y="2365616"/>
            <a:ext cx="2398589" cy="238657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bdĺžnik 1">
            <a:extLst>
              <a:ext uri="{FF2B5EF4-FFF2-40B4-BE49-F238E27FC236}">
                <a16:creationId xmlns:a16="http://schemas.microsoft.com/office/drawing/2014/main" id="{C11FAACB-F88F-6BF2-8080-6AAD0BD7513D}"/>
              </a:ext>
            </a:extLst>
          </p:cNvPr>
          <p:cNvSpPr/>
          <p:nvPr/>
        </p:nvSpPr>
        <p:spPr>
          <a:xfrm>
            <a:off x="1032906" y="2376502"/>
            <a:ext cx="2412000" cy="24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Kruh s výrezom 7">
            <a:extLst>
              <a:ext uri="{FF2B5EF4-FFF2-40B4-BE49-F238E27FC236}">
                <a16:creationId xmlns:a16="http://schemas.microsoft.com/office/drawing/2014/main" id="{8F229DA7-B159-3012-049E-AD41655E3ECB}"/>
              </a:ext>
            </a:extLst>
          </p:cNvPr>
          <p:cNvSpPr/>
          <p:nvPr/>
        </p:nvSpPr>
        <p:spPr>
          <a:xfrm>
            <a:off x="579177" y="4336847"/>
            <a:ext cx="900000" cy="900000"/>
          </a:xfrm>
          <a:prstGeom prst="pie">
            <a:avLst>
              <a:gd name="adj1" fmla="val 16220577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2ED0A9B0-6641-BA13-87F9-5B642B5B690C}"/>
              </a:ext>
            </a:extLst>
          </p:cNvPr>
          <p:cNvSpPr/>
          <p:nvPr/>
        </p:nvSpPr>
        <p:spPr>
          <a:xfrm>
            <a:off x="1163532" y="4573589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38D9363-36AC-4D90-CA2F-DA44165E5792}"/>
              </a:ext>
            </a:extLst>
          </p:cNvPr>
          <p:cNvSpPr txBox="1"/>
          <p:nvPr/>
        </p:nvSpPr>
        <p:spPr>
          <a:xfrm>
            <a:off x="6594233" y="3013323"/>
            <a:ext cx="76495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tx1"/>
                </a:solidFill>
              </a:rPr>
              <a:t>/:2</a:t>
            </a:r>
            <a:endParaRPr lang="hu-HU" sz="3200" baseline="30000" dirty="0">
              <a:solidFill>
                <a:schemeClr val="tx1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CCE3703-1385-C3D3-609A-F76A37157DDF}"/>
              </a:ext>
            </a:extLst>
          </p:cNvPr>
          <p:cNvSpPr txBox="1"/>
          <p:nvPr/>
        </p:nvSpPr>
        <p:spPr>
          <a:xfrm>
            <a:off x="7753687" y="2288157"/>
            <a:ext cx="1531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chemeClr val="tx2">
                    <a:lumMod val="75000"/>
                  </a:schemeClr>
                </a:solidFill>
              </a:rPr>
              <a:t>k = 4.</a:t>
            </a:r>
            <a:r>
              <a:rPr lang="hu-HU" sz="3200" b="1" i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endParaRPr lang="hu-HU" sz="3200" b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E19212F9-57BF-F101-0A98-8DE46C49888D}"/>
              </a:ext>
            </a:extLst>
          </p:cNvPr>
          <p:cNvSpPr txBox="1"/>
          <p:nvPr/>
        </p:nvSpPr>
        <p:spPr>
          <a:xfrm>
            <a:off x="7753687" y="2847708"/>
            <a:ext cx="215956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chemeClr val="tx2">
                    <a:lumMod val="75000"/>
                  </a:schemeClr>
                </a:solidFill>
              </a:rPr>
              <a:t>k = 4.12,7</a:t>
            </a:r>
            <a:endParaRPr lang="hu-HU" sz="3200" b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A77294E2-83FA-0CBC-0A5A-89F2B7FA6D94}"/>
              </a:ext>
            </a:extLst>
          </p:cNvPr>
          <p:cNvSpPr txBox="1"/>
          <p:nvPr/>
        </p:nvSpPr>
        <p:spPr>
          <a:xfrm>
            <a:off x="7757230" y="3414785"/>
            <a:ext cx="245451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chemeClr val="tx2">
                    <a:lumMod val="75000"/>
                  </a:schemeClr>
                </a:solidFill>
              </a:rPr>
              <a:t>k = 50,8 cm</a:t>
            </a:r>
            <a:endParaRPr lang="hu-HU" sz="3200" b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243279BA-49DB-F511-A49F-BF19FE424D0E}"/>
              </a:ext>
            </a:extLst>
          </p:cNvPr>
          <p:cNvSpPr txBox="1"/>
          <p:nvPr/>
        </p:nvSpPr>
        <p:spPr>
          <a:xfrm>
            <a:off x="7760016" y="4189316"/>
            <a:ext cx="155420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T = </a:t>
            </a:r>
            <a:r>
              <a:rPr lang="hu-HU" sz="3200" b="1" i="1" dirty="0" err="1">
                <a:solidFill>
                  <a:srgbClr val="00B050"/>
                </a:solidFill>
              </a:rPr>
              <a:t>a</a:t>
            </a:r>
            <a:r>
              <a:rPr lang="hu-HU" sz="3200" b="1" dirty="0" err="1">
                <a:solidFill>
                  <a:srgbClr val="00B050"/>
                </a:solidFill>
              </a:rPr>
              <a:t>.</a:t>
            </a:r>
            <a:r>
              <a:rPr lang="hu-HU" sz="3200" b="1" i="1" dirty="0" err="1">
                <a:solidFill>
                  <a:srgbClr val="00B050"/>
                </a:solidFill>
              </a:rPr>
              <a:t>a</a:t>
            </a:r>
            <a:endParaRPr lang="hu-HU" sz="3200" b="1" baseline="30000" dirty="0">
              <a:solidFill>
                <a:srgbClr val="00B050"/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6D2F7114-BE2E-61EF-7848-09A0546D6153}"/>
              </a:ext>
            </a:extLst>
          </p:cNvPr>
          <p:cNvSpPr txBox="1"/>
          <p:nvPr/>
        </p:nvSpPr>
        <p:spPr>
          <a:xfrm>
            <a:off x="7760016" y="4748867"/>
            <a:ext cx="281096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T = 12,7.12,7</a:t>
            </a:r>
            <a:endParaRPr lang="hu-HU" sz="3200" b="1" baseline="30000" dirty="0">
              <a:solidFill>
                <a:srgbClr val="00B050"/>
              </a:solidFill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E5FC886B-F6C8-9CA7-5235-1BB78A5E4F01}"/>
              </a:ext>
            </a:extLst>
          </p:cNvPr>
          <p:cNvSpPr txBox="1"/>
          <p:nvPr/>
        </p:nvSpPr>
        <p:spPr>
          <a:xfrm>
            <a:off x="7763559" y="5315944"/>
            <a:ext cx="311553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T = 161,29 cm</a:t>
            </a:r>
            <a:r>
              <a:rPr lang="hu-HU" sz="3200" b="1" baseline="30000" dirty="0">
                <a:solidFill>
                  <a:srgbClr val="00B05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432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1" grpId="0" animBg="1"/>
      <p:bldP spid="4" grpId="0"/>
      <p:bldP spid="7" grpId="0"/>
      <p:bldP spid="12" grpId="0"/>
      <p:bldP spid="35" grpId="0"/>
      <p:bldP spid="36" grpId="0"/>
      <p:bldP spid="38" grpId="0"/>
      <p:bldP spid="2" grpId="0" animBg="1"/>
      <p:bldP spid="8" grpId="0" animBg="1"/>
      <p:bldP spid="9" grpId="0" animBg="1"/>
      <p:bldP spid="5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74C35-D02B-4CBC-D873-C6F695675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3B5A8F-9DCB-B59E-0905-8FD7BBD9E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7898"/>
            <a:ext cx="9652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Számítsd ki a 10 cm és 7,5 cm oldalhosszúságú téglalap átlóját!</a:t>
            </a:r>
            <a:endParaRPr lang="hu-HU" sz="4000" dirty="0">
              <a:latin typeface="+mj-lt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DD4717F6-576B-A19F-37E5-AAEEFA096C0E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9652000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téglalap átlója 1.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BDDD1C14-F915-58AA-6CAB-3AA7832E685A}"/>
              </a:ext>
            </a:extLst>
          </p:cNvPr>
          <p:cNvSpPr txBox="1"/>
          <p:nvPr/>
        </p:nvSpPr>
        <p:spPr>
          <a:xfrm>
            <a:off x="6665967" y="2295250"/>
            <a:ext cx="3682418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10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+ 7,5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= x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D4E32D58-FBA5-E3F3-A12B-B910CA15B1A3}"/>
              </a:ext>
            </a:extLst>
          </p:cNvPr>
          <p:cNvSpPr txBox="1"/>
          <p:nvPr/>
        </p:nvSpPr>
        <p:spPr>
          <a:xfrm>
            <a:off x="6159041" y="3013323"/>
            <a:ext cx="4185761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100 + 56,25 = x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A2204658-42AD-897C-784D-1E5D3823D38D}"/>
              </a:ext>
            </a:extLst>
          </p:cNvPr>
          <p:cNvSpPr txBox="1"/>
          <p:nvPr/>
        </p:nvSpPr>
        <p:spPr>
          <a:xfrm>
            <a:off x="7357274" y="3731840"/>
            <a:ext cx="2973891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156,25 = x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F70C6959-F958-6434-71EE-4F4F71118A56}"/>
                  </a:ext>
                </a:extLst>
              </p:cNvPr>
              <p:cNvSpPr txBox="1"/>
              <p:nvPr/>
            </p:nvSpPr>
            <p:spPr>
              <a:xfrm>
                <a:off x="7004996" y="4369236"/>
                <a:ext cx="3138936" cy="8377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𝟏𝟓𝟔</m:t>
                        </m:r>
                        <m:r>
                          <a:rPr lang="hu-H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</m:rad>
                    <m:r>
                      <a:rPr lang="hu-HU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4000" b="1" dirty="0">
                    <a:solidFill>
                      <a:schemeClr val="tx1"/>
                    </a:solidFill>
                  </a:rPr>
                  <a:t>= x</a:t>
                </a:r>
                <a:endParaRPr lang="hu-HU" sz="40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F70C6959-F958-6434-71EE-4F4F71118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996" y="4369236"/>
                <a:ext cx="3138936" cy="8377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BlokTextu 28">
            <a:extLst>
              <a:ext uri="{FF2B5EF4-FFF2-40B4-BE49-F238E27FC236}">
                <a16:creationId xmlns:a16="http://schemas.microsoft.com/office/drawing/2014/main" id="{D2D16CA4-DFF0-D771-6275-7AF2014B658D}"/>
              </a:ext>
            </a:extLst>
          </p:cNvPr>
          <p:cNvSpPr txBox="1"/>
          <p:nvPr/>
        </p:nvSpPr>
        <p:spPr>
          <a:xfrm>
            <a:off x="7962088" y="5148294"/>
            <a:ext cx="2170787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12,5 = x</a:t>
            </a:r>
            <a:endParaRPr lang="hu-HU" sz="4000" b="1" baseline="30000" dirty="0">
              <a:solidFill>
                <a:schemeClr val="tx1"/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5E357A6-0661-7E96-C9EA-3A17A39A2A0F}"/>
              </a:ext>
            </a:extLst>
          </p:cNvPr>
          <p:cNvSpPr txBox="1"/>
          <p:nvPr/>
        </p:nvSpPr>
        <p:spPr>
          <a:xfrm>
            <a:off x="2850622" y="5975125"/>
            <a:ext cx="5311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Az átló hossza 12,5 cm.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BCDDD37-D646-BE7D-576A-87CC689B8E52}"/>
              </a:ext>
            </a:extLst>
          </p:cNvPr>
          <p:cNvSpPr txBox="1"/>
          <p:nvPr/>
        </p:nvSpPr>
        <p:spPr>
          <a:xfrm rot="2068958">
            <a:off x="2897176" y="2859165"/>
            <a:ext cx="109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átfogó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8F51F8E-9435-4C3B-661E-1EE242C8313E}"/>
              </a:ext>
            </a:extLst>
          </p:cNvPr>
          <p:cNvSpPr txBox="1"/>
          <p:nvPr/>
        </p:nvSpPr>
        <p:spPr>
          <a:xfrm rot="16200000">
            <a:off x="-122035" y="3387835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befogó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65754EBC-C6F2-C85E-28C7-F97D6B3BFC38}"/>
              </a:ext>
            </a:extLst>
          </p:cNvPr>
          <p:cNvSpPr txBox="1"/>
          <p:nvPr/>
        </p:nvSpPr>
        <p:spPr>
          <a:xfrm>
            <a:off x="2514278" y="5267777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befogó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2F46F071-AFDD-982A-144C-9665CC52AFF5}"/>
              </a:ext>
            </a:extLst>
          </p:cNvPr>
          <p:cNvSpPr txBox="1"/>
          <p:nvPr/>
        </p:nvSpPr>
        <p:spPr>
          <a:xfrm rot="16200000">
            <a:off x="289210" y="3340783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7,5 cm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AEC238F5-5FC1-04CE-8710-6EB295233A1F}"/>
              </a:ext>
            </a:extLst>
          </p:cNvPr>
          <p:cNvSpPr txBox="1"/>
          <p:nvPr/>
        </p:nvSpPr>
        <p:spPr>
          <a:xfrm>
            <a:off x="2518067" y="4822553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E2E79A6B-D0ED-49B3-079A-8B907A73B96F}"/>
              </a:ext>
            </a:extLst>
          </p:cNvPr>
          <p:cNvSpPr txBox="1"/>
          <p:nvPr/>
        </p:nvSpPr>
        <p:spPr>
          <a:xfrm>
            <a:off x="2989516" y="307451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x</a:t>
            </a:r>
            <a:endParaRPr lang="hu-HU" b="1" dirty="0"/>
          </a:p>
        </p:txBody>
      </p:sp>
      <p:cxnSp>
        <p:nvCxnSpPr>
          <p:cNvPr id="44" name="Rovná spojnica 43">
            <a:extLst>
              <a:ext uri="{FF2B5EF4-FFF2-40B4-BE49-F238E27FC236}">
                <a16:creationId xmlns:a16="http://schemas.microsoft.com/office/drawing/2014/main" id="{6965E152-1C0E-3937-3B8E-E94D0DBEE106}"/>
              </a:ext>
            </a:extLst>
          </p:cNvPr>
          <p:cNvCxnSpPr>
            <a:cxnSpLocks/>
          </p:cNvCxnSpPr>
          <p:nvPr/>
        </p:nvCxnSpPr>
        <p:spPr>
          <a:xfrm>
            <a:off x="1111474" y="2365616"/>
            <a:ext cx="3775312" cy="242123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bdĺžnik 1">
            <a:extLst>
              <a:ext uri="{FF2B5EF4-FFF2-40B4-BE49-F238E27FC236}">
                <a16:creationId xmlns:a16="http://schemas.microsoft.com/office/drawing/2014/main" id="{53235AA3-5B34-026D-E101-F2D38F9A3D84}"/>
              </a:ext>
            </a:extLst>
          </p:cNvPr>
          <p:cNvSpPr/>
          <p:nvPr/>
        </p:nvSpPr>
        <p:spPr>
          <a:xfrm>
            <a:off x="1111473" y="2376502"/>
            <a:ext cx="3775313" cy="24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Kruh s výrezom 7">
            <a:extLst>
              <a:ext uri="{FF2B5EF4-FFF2-40B4-BE49-F238E27FC236}">
                <a16:creationId xmlns:a16="http://schemas.microsoft.com/office/drawing/2014/main" id="{0E9F885C-FA17-CA6F-3ABB-55F97569A13D}"/>
              </a:ext>
            </a:extLst>
          </p:cNvPr>
          <p:cNvSpPr/>
          <p:nvPr/>
        </p:nvSpPr>
        <p:spPr>
          <a:xfrm>
            <a:off x="657745" y="4336847"/>
            <a:ext cx="900000" cy="900000"/>
          </a:xfrm>
          <a:prstGeom prst="pie">
            <a:avLst>
              <a:gd name="adj1" fmla="val 16220577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7B0228C4-0D8E-0051-F95D-AC147CF00F6B}"/>
              </a:ext>
            </a:extLst>
          </p:cNvPr>
          <p:cNvSpPr/>
          <p:nvPr/>
        </p:nvSpPr>
        <p:spPr>
          <a:xfrm>
            <a:off x="1242100" y="4573589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20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2" grpId="0"/>
      <p:bldP spid="4" grpId="0"/>
      <p:bldP spid="7" grpId="0"/>
      <p:bldP spid="12" grpId="0"/>
      <p:bldP spid="35" grpId="0"/>
      <p:bldP spid="36" grpId="0"/>
      <p:bldP spid="38" grpId="0"/>
      <p:bldP spid="2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689DB-AE1A-1D49-5CB5-4DBF26797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2BA0E8-8F37-6D6C-B916-2956C329C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7898"/>
            <a:ext cx="10437628" cy="80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Számítsd ki a téglalap kerületét és területét, ha </a:t>
            </a:r>
            <a:r>
              <a:rPr lang="hu-H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hu-HU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hu-H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hu-HU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9 cm, </a:t>
            </a:r>
            <a:r>
              <a:rPr lang="hu-H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hu-HU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BD</a:t>
            </a:r>
            <a:r>
              <a:rPr lang="hu-H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hu-HU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11 cm!</a:t>
            </a:r>
            <a:endParaRPr lang="hu-HU" sz="2300" dirty="0">
              <a:latin typeface="+mj-lt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7BF6A4AF-0B74-BFC4-BDB9-F77047736CCA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9652000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téglalap átlója 2.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44601890-9C3E-3D8E-3F22-5D3D751AA25C}"/>
              </a:ext>
            </a:extLst>
          </p:cNvPr>
          <p:cNvSpPr txBox="1"/>
          <p:nvPr/>
        </p:nvSpPr>
        <p:spPr>
          <a:xfrm>
            <a:off x="4634821" y="2295250"/>
            <a:ext cx="2295821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9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+ </a:t>
            </a:r>
            <a:r>
              <a:rPr lang="hu-HU" sz="2800" b="1" i="1" dirty="0">
                <a:solidFill>
                  <a:schemeClr val="tx1"/>
                </a:solidFill>
              </a:rPr>
              <a:t>b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= 11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0CA4BF01-CAC0-8432-1579-F54C5C83E5DA}"/>
              </a:ext>
            </a:extLst>
          </p:cNvPr>
          <p:cNvSpPr txBox="1"/>
          <p:nvPr/>
        </p:nvSpPr>
        <p:spPr>
          <a:xfrm>
            <a:off x="4574158" y="3013323"/>
            <a:ext cx="243688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81 + </a:t>
            </a:r>
            <a:r>
              <a:rPr lang="hu-HU" sz="2800" b="1" i="1" dirty="0">
                <a:solidFill>
                  <a:schemeClr val="tx1"/>
                </a:solidFill>
              </a:rPr>
              <a:t>b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= 121</a:t>
            </a:r>
            <a:endParaRPr lang="hu-HU" sz="2800" b="1" baseline="30000" dirty="0">
              <a:solidFill>
                <a:schemeClr val="tx1"/>
              </a:solidFill>
            </a:endParaRP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5209945F-B0C0-C131-0221-F9954244A60C}"/>
              </a:ext>
            </a:extLst>
          </p:cNvPr>
          <p:cNvSpPr txBox="1"/>
          <p:nvPr/>
        </p:nvSpPr>
        <p:spPr>
          <a:xfrm>
            <a:off x="5425115" y="3731840"/>
            <a:ext cx="138211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chemeClr val="tx1"/>
                </a:solidFill>
              </a:rPr>
              <a:t>b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= 40</a:t>
            </a:r>
            <a:endParaRPr lang="hu-HU" sz="2800" b="1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751B8017-461B-286F-8DE9-DD50D7AA10E3}"/>
                  </a:ext>
                </a:extLst>
              </p:cNvPr>
              <p:cNvSpPr txBox="1"/>
              <p:nvPr/>
            </p:nvSpPr>
            <p:spPr>
              <a:xfrm>
                <a:off x="5579646" y="4369236"/>
                <a:ext cx="1488100" cy="5637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u-HU" sz="2800" b="1" i="1" dirty="0">
                    <a:solidFill>
                      <a:schemeClr val="tx1"/>
                    </a:solidFill>
                    <a:effectLst/>
                  </a:rPr>
                  <a:t>b</a:t>
                </a:r>
                <a:r>
                  <a:rPr lang="hu-HU" sz="2800" b="1" dirty="0">
                    <a:solidFill>
                      <a:schemeClr val="tx1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𝟒𝟎</m:t>
                        </m:r>
                      </m:e>
                    </m:rad>
                  </m:oMath>
                </a14:m>
                <a:endParaRPr lang="hu-HU" sz="2800" b="1" baseline="300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751B8017-461B-286F-8DE9-DD50D7AA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646" y="4369236"/>
                <a:ext cx="1488100" cy="5637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BlokTextu 28">
            <a:extLst>
              <a:ext uri="{FF2B5EF4-FFF2-40B4-BE49-F238E27FC236}">
                <a16:creationId xmlns:a16="http://schemas.microsoft.com/office/drawing/2014/main" id="{9358F5D1-3426-B5F2-2D5E-42CD96822380}"/>
              </a:ext>
            </a:extLst>
          </p:cNvPr>
          <p:cNvSpPr txBox="1"/>
          <p:nvPr/>
        </p:nvSpPr>
        <p:spPr>
          <a:xfrm>
            <a:off x="5599389" y="5148294"/>
            <a:ext cx="137409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chemeClr val="tx1"/>
                </a:solidFill>
              </a:rPr>
              <a:t>b</a:t>
            </a:r>
            <a:r>
              <a:rPr lang="hu-HU" sz="2800" b="1" dirty="0">
                <a:solidFill>
                  <a:schemeClr val="tx1"/>
                </a:solidFill>
              </a:rPr>
              <a:t> = 6,3</a:t>
            </a:r>
            <a:endParaRPr lang="hu-HU" sz="2800" b="1" baseline="30000" dirty="0">
              <a:solidFill>
                <a:schemeClr val="tx1"/>
              </a:solidFill>
            </a:endParaRP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61E31703-42F4-1E2B-B59C-3F25F306635E}"/>
              </a:ext>
            </a:extLst>
          </p:cNvPr>
          <p:cNvSpPr/>
          <p:nvPr/>
        </p:nvSpPr>
        <p:spPr>
          <a:xfrm>
            <a:off x="6096271" y="5258842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0E1966E2-46AC-9541-7DE5-9E22423E2B4A}"/>
              </a:ext>
            </a:extLst>
          </p:cNvPr>
          <p:cNvSpPr txBox="1"/>
          <p:nvPr/>
        </p:nvSpPr>
        <p:spPr>
          <a:xfrm rot="1917271">
            <a:off x="2653144" y="3012493"/>
            <a:ext cx="109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átfogó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ED95D82-1B90-EE49-0719-8CB3A812722E}"/>
              </a:ext>
            </a:extLst>
          </p:cNvPr>
          <p:cNvSpPr txBox="1"/>
          <p:nvPr/>
        </p:nvSpPr>
        <p:spPr>
          <a:xfrm rot="16200000">
            <a:off x="-112891" y="3527729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befogó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FE736DF0-C383-CD7D-3D06-D82EE359C9CC}"/>
              </a:ext>
            </a:extLst>
          </p:cNvPr>
          <p:cNvSpPr txBox="1"/>
          <p:nvPr/>
        </p:nvSpPr>
        <p:spPr>
          <a:xfrm>
            <a:off x="2296952" y="5272087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befogó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6EED3001-7163-AEC4-D329-193832A4DF2C}"/>
              </a:ext>
            </a:extLst>
          </p:cNvPr>
          <p:cNvSpPr txBox="1"/>
          <p:nvPr/>
        </p:nvSpPr>
        <p:spPr>
          <a:xfrm rot="16200000">
            <a:off x="368666" y="3496966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? cm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22463425-3453-2C23-7B56-33D1BE9633CE}"/>
              </a:ext>
            </a:extLst>
          </p:cNvPr>
          <p:cNvSpPr txBox="1"/>
          <p:nvPr/>
        </p:nvSpPr>
        <p:spPr>
          <a:xfrm>
            <a:off x="2354661" y="4816476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E1F078D8-3417-FDE1-DD2A-2C2854473412}"/>
              </a:ext>
            </a:extLst>
          </p:cNvPr>
          <p:cNvSpPr txBox="1"/>
          <p:nvPr/>
        </p:nvSpPr>
        <p:spPr>
          <a:xfrm rot="1942575">
            <a:off x="2393262" y="3363500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11 cm</a:t>
            </a:r>
          </a:p>
        </p:txBody>
      </p:sp>
      <p:cxnSp>
        <p:nvCxnSpPr>
          <p:cNvPr id="44" name="Rovná spojnica 43">
            <a:extLst>
              <a:ext uri="{FF2B5EF4-FFF2-40B4-BE49-F238E27FC236}">
                <a16:creationId xmlns:a16="http://schemas.microsoft.com/office/drawing/2014/main" id="{70115266-7509-6370-1976-8BA36DC0E0E2}"/>
              </a:ext>
            </a:extLst>
          </p:cNvPr>
          <p:cNvCxnSpPr>
            <a:cxnSpLocks/>
          </p:cNvCxnSpPr>
          <p:nvPr/>
        </p:nvCxnSpPr>
        <p:spPr>
          <a:xfrm>
            <a:off x="1032906" y="2678272"/>
            <a:ext cx="3310886" cy="20990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bdĺžnik 1">
            <a:extLst>
              <a:ext uri="{FF2B5EF4-FFF2-40B4-BE49-F238E27FC236}">
                <a16:creationId xmlns:a16="http://schemas.microsoft.com/office/drawing/2014/main" id="{915A9BAA-A9D6-7EA3-DB0A-67A4D3833E80}"/>
              </a:ext>
            </a:extLst>
          </p:cNvPr>
          <p:cNvSpPr/>
          <p:nvPr/>
        </p:nvSpPr>
        <p:spPr>
          <a:xfrm>
            <a:off x="1032906" y="2689446"/>
            <a:ext cx="3310886" cy="2099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Kruh s výrezom 7">
            <a:extLst>
              <a:ext uri="{FF2B5EF4-FFF2-40B4-BE49-F238E27FC236}">
                <a16:creationId xmlns:a16="http://schemas.microsoft.com/office/drawing/2014/main" id="{27CE005F-96D5-1EDA-29EF-CBE92E4CA274}"/>
              </a:ext>
            </a:extLst>
          </p:cNvPr>
          <p:cNvSpPr/>
          <p:nvPr/>
        </p:nvSpPr>
        <p:spPr>
          <a:xfrm>
            <a:off x="579177" y="4336847"/>
            <a:ext cx="900000" cy="900000"/>
          </a:xfrm>
          <a:prstGeom prst="pie">
            <a:avLst>
              <a:gd name="adj1" fmla="val 16220577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4BB9CC5-92A0-C5D2-223B-D41DCCF48A97}"/>
              </a:ext>
            </a:extLst>
          </p:cNvPr>
          <p:cNvSpPr/>
          <p:nvPr/>
        </p:nvSpPr>
        <p:spPr>
          <a:xfrm>
            <a:off x="1163532" y="4573589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2D1B03B-00FE-DFFB-A2A7-5D846CA8766B}"/>
              </a:ext>
            </a:extLst>
          </p:cNvPr>
          <p:cNvSpPr txBox="1"/>
          <p:nvPr/>
        </p:nvSpPr>
        <p:spPr>
          <a:xfrm>
            <a:off x="7027969" y="3013323"/>
            <a:ext cx="87876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tx1"/>
                </a:solidFill>
              </a:rPr>
              <a:t>/-81</a:t>
            </a:r>
            <a:endParaRPr lang="hu-HU" sz="2800" baseline="30000" dirty="0">
              <a:solidFill>
                <a:schemeClr val="tx1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DCF9D8F-4438-B787-9469-3371B27DADFB}"/>
              </a:ext>
            </a:extLst>
          </p:cNvPr>
          <p:cNvSpPr txBox="1"/>
          <p:nvPr/>
        </p:nvSpPr>
        <p:spPr>
          <a:xfrm>
            <a:off x="8157741" y="2288157"/>
            <a:ext cx="2125903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>
                    <a:lumMod val="75000"/>
                  </a:schemeClr>
                </a:solidFill>
              </a:rPr>
              <a:t>k = 2.</a:t>
            </a:r>
            <a:r>
              <a:rPr lang="hu-HU" sz="2800" b="1" i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</a:rPr>
              <a:t>+2.</a:t>
            </a:r>
            <a:r>
              <a:rPr lang="hu-HU" sz="2800" b="1" i="1" dirty="0">
                <a:solidFill>
                  <a:schemeClr val="tx2">
                    <a:lumMod val="75000"/>
                  </a:schemeClr>
                </a:solidFill>
              </a:rPr>
              <a:t>b</a:t>
            </a:r>
            <a:endParaRPr lang="hu-HU" sz="2800" b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D0257D5-AAEC-0C06-B882-08D80210E949}"/>
              </a:ext>
            </a:extLst>
          </p:cNvPr>
          <p:cNvSpPr txBox="1"/>
          <p:nvPr/>
        </p:nvSpPr>
        <p:spPr>
          <a:xfrm>
            <a:off x="8157741" y="2847708"/>
            <a:ext cx="246093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>
                    <a:lumMod val="75000"/>
                  </a:schemeClr>
                </a:solidFill>
              </a:rPr>
              <a:t>k = 2.9+2.6,3</a:t>
            </a:r>
            <a:endParaRPr lang="hu-HU" sz="2800" b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B8B9B39-B91E-23AC-782C-4E1A5431A201}"/>
              </a:ext>
            </a:extLst>
          </p:cNvPr>
          <p:cNvSpPr txBox="1"/>
          <p:nvPr/>
        </p:nvSpPr>
        <p:spPr>
          <a:xfrm>
            <a:off x="8161284" y="3414785"/>
            <a:ext cx="2198038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>
                    <a:lumMod val="75000"/>
                  </a:schemeClr>
                </a:solidFill>
              </a:rPr>
              <a:t>k = 18+12,6</a:t>
            </a:r>
            <a:endParaRPr lang="hu-HU" sz="2800" b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8B470EAA-1390-839D-260E-CA391F048311}"/>
              </a:ext>
            </a:extLst>
          </p:cNvPr>
          <p:cNvSpPr txBox="1"/>
          <p:nvPr/>
        </p:nvSpPr>
        <p:spPr>
          <a:xfrm>
            <a:off x="8164070" y="4952641"/>
            <a:ext cx="1595245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T = </a:t>
            </a:r>
            <a:r>
              <a:rPr lang="hu-HU" sz="2800" b="1" i="1" dirty="0">
                <a:solidFill>
                  <a:srgbClr val="00B050"/>
                </a:solidFill>
              </a:rPr>
              <a:t>a </a:t>
            </a:r>
            <a:r>
              <a:rPr lang="hu-HU" sz="2800" b="1" dirty="0">
                <a:solidFill>
                  <a:srgbClr val="00B050"/>
                </a:solidFill>
              </a:rPr>
              <a:t>. </a:t>
            </a:r>
            <a:r>
              <a:rPr lang="hu-HU" sz="2800" b="1" i="1" dirty="0">
                <a:solidFill>
                  <a:srgbClr val="00B050"/>
                </a:solidFill>
              </a:rPr>
              <a:t>b</a:t>
            </a:r>
            <a:endParaRPr lang="hu-HU" sz="2800" b="1" i="1" baseline="30000" dirty="0">
              <a:solidFill>
                <a:srgbClr val="00B050"/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29313F4E-9FB4-577A-6C31-00914837B831}"/>
              </a:ext>
            </a:extLst>
          </p:cNvPr>
          <p:cNvSpPr txBox="1"/>
          <p:nvPr/>
        </p:nvSpPr>
        <p:spPr>
          <a:xfrm>
            <a:off x="8164070" y="5512192"/>
            <a:ext cx="1930272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T = 9 . 6,3</a:t>
            </a:r>
            <a:endParaRPr lang="hu-HU" sz="2800" b="1" baseline="30000" dirty="0">
              <a:solidFill>
                <a:srgbClr val="00B050"/>
              </a:solidFill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5122FA02-E980-59DA-7966-3811095CA9A6}"/>
              </a:ext>
            </a:extLst>
          </p:cNvPr>
          <p:cNvSpPr txBox="1"/>
          <p:nvPr/>
        </p:nvSpPr>
        <p:spPr>
          <a:xfrm>
            <a:off x="8167613" y="6079269"/>
            <a:ext cx="2324611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T = 56,7 cm</a:t>
            </a:r>
            <a:r>
              <a:rPr lang="hu-HU" sz="2800" b="1" baseline="30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C9EDA235-F299-4D6E-F719-86216171FCDC}"/>
              </a:ext>
            </a:extLst>
          </p:cNvPr>
          <p:cNvSpPr txBox="1"/>
          <p:nvPr/>
        </p:nvSpPr>
        <p:spPr>
          <a:xfrm>
            <a:off x="785608" y="4835191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A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2D10CFF6-B631-CD49-2F83-02A0478A38DC}"/>
              </a:ext>
            </a:extLst>
          </p:cNvPr>
          <p:cNvSpPr txBox="1"/>
          <p:nvPr/>
        </p:nvSpPr>
        <p:spPr>
          <a:xfrm>
            <a:off x="4190754" y="4837465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B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D229B670-4306-AC21-145F-42EC482D2236}"/>
              </a:ext>
            </a:extLst>
          </p:cNvPr>
          <p:cNvSpPr txBox="1"/>
          <p:nvPr/>
        </p:nvSpPr>
        <p:spPr>
          <a:xfrm>
            <a:off x="4193029" y="2146567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C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41F31C92-D4C5-2A1B-A849-A508A14F8487}"/>
              </a:ext>
            </a:extLst>
          </p:cNvPr>
          <p:cNvSpPr txBox="1"/>
          <p:nvPr/>
        </p:nvSpPr>
        <p:spPr>
          <a:xfrm>
            <a:off x="778784" y="2153390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D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51023B1B-30E5-FC03-F33E-00489346190C}"/>
              </a:ext>
            </a:extLst>
          </p:cNvPr>
          <p:cNvSpPr txBox="1"/>
          <p:nvPr/>
        </p:nvSpPr>
        <p:spPr>
          <a:xfrm>
            <a:off x="8161284" y="3974336"/>
            <a:ext cx="216918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>
                    <a:lumMod val="75000"/>
                  </a:schemeClr>
                </a:solidFill>
              </a:rPr>
              <a:t>k = 30,6 cm</a:t>
            </a:r>
            <a:endParaRPr lang="hu-HU" sz="2800" b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1" grpId="0" animBg="1"/>
      <p:bldP spid="4" grpId="0"/>
      <p:bldP spid="7" grpId="0"/>
      <p:bldP spid="12" grpId="0"/>
      <p:bldP spid="35" grpId="0"/>
      <p:bldP spid="36" grpId="0"/>
      <p:bldP spid="38" grpId="0"/>
      <p:bldP spid="2" grpId="0" animBg="1"/>
      <p:bldP spid="8" grpId="0" animBg="1"/>
      <p:bldP spid="9" grpId="0" animBg="1"/>
      <p:bldP spid="5" grpId="0"/>
      <p:bldP spid="10" grpId="0"/>
      <p:bldP spid="11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2713D-B41C-048E-778F-9FA63672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774" y="2857500"/>
            <a:ext cx="8868735" cy="1143000"/>
          </a:xfrm>
          <a:solidFill>
            <a:srgbClr val="FFFF00"/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</a:bodyPr>
          <a:lstStyle/>
          <a:p>
            <a:pPr algn="ctr"/>
            <a:r>
              <a:rPr lang="hu-HU" sz="6000" cap="none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Speciális síkidomok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3987038-282B-A315-7DA4-EFEF51B23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5" y="259600"/>
            <a:ext cx="2113382" cy="21600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D22A7A6-BDDC-DF92-E7CA-EE115437C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16" y="259600"/>
            <a:ext cx="1707009" cy="216000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3CD22CB-629E-5427-B6E2-4E3A1D353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45" y="259600"/>
            <a:ext cx="2564334" cy="216000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1FE91275-B104-B1C6-9D3D-50D837F72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4" y="4537587"/>
            <a:ext cx="1926898" cy="198000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BF572D5E-BEEF-C7BF-4486-ED3DA45C22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272" y="4537587"/>
            <a:ext cx="2057237" cy="198000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96CA0369-DBD5-B7AE-003C-FAE886683F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58" y="4438400"/>
            <a:ext cx="198992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62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10691" y="1609416"/>
            <a:ext cx="4762372" cy="5627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Mindhárom oldala egybevágó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585C0F86-722A-2B62-BF49-9C197D82C567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10139916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Szabályos (egyenlő oldalú) háromszög</a:t>
            </a:r>
          </a:p>
        </p:txBody>
      </p: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86E6DFEA-F22F-07C2-189D-61B2E8F2FA88}"/>
              </a:ext>
            </a:extLst>
          </p:cNvPr>
          <p:cNvCxnSpPr/>
          <p:nvPr/>
        </p:nvCxnSpPr>
        <p:spPr>
          <a:xfrm>
            <a:off x="892629" y="5229404"/>
            <a:ext cx="353785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61D7A1C5-E52E-1201-97C9-528FFC049BB3}"/>
              </a:ext>
            </a:extLst>
          </p:cNvPr>
          <p:cNvCxnSpPr>
            <a:cxnSpLocks/>
          </p:cNvCxnSpPr>
          <p:nvPr/>
        </p:nvCxnSpPr>
        <p:spPr>
          <a:xfrm rot="3600000">
            <a:off x="1770466" y="3704093"/>
            <a:ext cx="353785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F6E34ADA-2C89-0570-FD3B-908D09AD9AC5}"/>
              </a:ext>
            </a:extLst>
          </p:cNvPr>
          <p:cNvCxnSpPr>
            <a:cxnSpLocks/>
          </p:cNvCxnSpPr>
          <p:nvPr/>
        </p:nvCxnSpPr>
        <p:spPr>
          <a:xfrm rot="18000000">
            <a:off x="14790" y="3704093"/>
            <a:ext cx="353785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BlokTextu 10">
            <a:extLst>
              <a:ext uri="{FF2B5EF4-FFF2-40B4-BE49-F238E27FC236}">
                <a16:creationId xmlns:a16="http://schemas.microsoft.com/office/drawing/2014/main" id="{0AB806E8-783C-37F9-A80A-E6A8F5574B2A}"/>
              </a:ext>
            </a:extLst>
          </p:cNvPr>
          <p:cNvSpPr txBox="1"/>
          <p:nvPr/>
        </p:nvSpPr>
        <p:spPr>
          <a:xfrm>
            <a:off x="2469250" y="5550195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/>
              <a:t>a</a:t>
            </a:r>
            <a:endParaRPr lang="hu-HU" b="1" i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CF8E04C2-E731-A135-0153-52B703F8F76D}"/>
              </a:ext>
            </a:extLst>
          </p:cNvPr>
          <p:cNvSpPr txBox="1"/>
          <p:nvPr/>
        </p:nvSpPr>
        <p:spPr>
          <a:xfrm>
            <a:off x="3830374" y="3180873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/>
              <a:t>a</a:t>
            </a:r>
            <a:endParaRPr lang="hu-HU" b="1" i="1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CECF05E-A867-04DC-2BB4-73AB0E60FFAE}"/>
              </a:ext>
            </a:extLst>
          </p:cNvPr>
          <p:cNvSpPr txBox="1"/>
          <p:nvPr/>
        </p:nvSpPr>
        <p:spPr>
          <a:xfrm>
            <a:off x="940019" y="3180873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/>
              <a:t>a</a:t>
            </a:r>
            <a:endParaRPr lang="hu-HU" b="1" i="1" dirty="0"/>
          </a:p>
        </p:txBody>
      </p:sp>
      <p:sp>
        <p:nvSpPr>
          <p:cNvPr id="14" name="Tartalom helye 2">
            <a:extLst>
              <a:ext uri="{FF2B5EF4-FFF2-40B4-BE49-F238E27FC236}">
                <a16:creationId xmlns:a16="http://schemas.microsoft.com/office/drawing/2014/main" id="{EF54F3A1-C73F-0BED-36F7-2292EC696DBE}"/>
              </a:ext>
            </a:extLst>
          </p:cNvPr>
          <p:cNvSpPr txBox="1">
            <a:spLocks/>
          </p:cNvSpPr>
          <p:nvPr/>
        </p:nvSpPr>
        <p:spPr>
          <a:xfrm>
            <a:off x="5710691" y="2182788"/>
            <a:ext cx="5134518" cy="562739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Mindhárom belső szöge egybevágó</a:t>
            </a:r>
          </a:p>
        </p:txBody>
      </p:sp>
      <p:sp>
        <p:nvSpPr>
          <p:cNvPr id="15" name="Kruh s výrezom 14">
            <a:extLst>
              <a:ext uri="{FF2B5EF4-FFF2-40B4-BE49-F238E27FC236}">
                <a16:creationId xmlns:a16="http://schemas.microsoft.com/office/drawing/2014/main" id="{CAC17702-0C5C-DD72-7ABC-9F5B8A08D683}"/>
              </a:ext>
            </a:extLst>
          </p:cNvPr>
          <p:cNvSpPr/>
          <p:nvPr/>
        </p:nvSpPr>
        <p:spPr>
          <a:xfrm>
            <a:off x="185881" y="4509404"/>
            <a:ext cx="1440000" cy="1440000"/>
          </a:xfrm>
          <a:prstGeom prst="pie">
            <a:avLst>
              <a:gd name="adj1" fmla="val 17997049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6" name="Kruh s výrezom 15">
            <a:extLst>
              <a:ext uri="{FF2B5EF4-FFF2-40B4-BE49-F238E27FC236}">
                <a16:creationId xmlns:a16="http://schemas.microsoft.com/office/drawing/2014/main" id="{1FE7F835-28C2-F703-4637-178D8D24570F}"/>
              </a:ext>
            </a:extLst>
          </p:cNvPr>
          <p:cNvSpPr/>
          <p:nvPr/>
        </p:nvSpPr>
        <p:spPr>
          <a:xfrm flipH="1">
            <a:off x="3703272" y="4509404"/>
            <a:ext cx="1440000" cy="1440000"/>
          </a:xfrm>
          <a:prstGeom prst="pie">
            <a:avLst>
              <a:gd name="adj1" fmla="val 17997049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7" name="Kruh s výrezom 16">
            <a:extLst>
              <a:ext uri="{FF2B5EF4-FFF2-40B4-BE49-F238E27FC236}">
                <a16:creationId xmlns:a16="http://schemas.microsoft.com/office/drawing/2014/main" id="{BD02BFDE-B724-B0A9-872D-97CE2E78CC3C}"/>
              </a:ext>
            </a:extLst>
          </p:cNvPr>
          <p:cNvSpPr/>
          <p:nvPr/>
        </p:nvSpPr>
        <p:spPr>
          <a:xfrm>
            <a:off x="1935517" y="1458782"/>
            <a:ext cx="1440000" cy="1440000"/>
          </a:xfrm>
          <a:prstGeom prst="pie">
            <a:avLst>
              <a:gd name="adj1" fmla="val 3602394"/>
              <a:gd name="adj2" fmla="val 716121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70F668B4-A40D-4E38-0D4F-4172F641EB4A}"/>
              </a:ext>
            </a:extLst>
          </p:cNvPr>
          <p:cNvSpPr txBox="1"/>
          <p:nvPr/>
        </p:nvSpPr>
        <p:spPr>
          <a:xfrm>
            <a:off x="1007375" y="4800492"/>
            <a:ext cx="6270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/>
              <a:t>60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hu-HU" sz="2200" b="1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61B390F2-1979-E7C9-91C3-A7216FE54310}"/>
              </a:ext>
            </a:extLst>
          </p:cNvPr>
          <p:cNvSpPr txBox="1"/>
          <p:nvPr/>
        </p:nvSpPr>
        <p:spPr>
          <a:xfrm>
            <a:off x="3711861" y="4805144"/>
            <a:ext cx="6270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/>
              <a:t>60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hu-HU" sz="2200" b="1" dirty="0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461C57CA-0E93-E4A9-1CB9-61518786C049}"/>
              </a:ext>
            </a:extLst>
          </p:cNvPr>
          <p:cNvSpPr txBox="1"/>
          <p:nvPr/>
        </p:nvSpPr>
        <p:spPr>
          <a:xfrm>
            <a:off x="2348009" y="2466442"/>
            <a:ext cx="6270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/>
              <a:t>60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hu-HU" sz="2200" b="1" dirty="0"/>
          </a:p>
        </p:txBody>
      </p:sp>
      <p:sp>
        <p:nvSpPr>
          <p:cNvPr id="21" name="Tartalom helye 2">
            <a:extLst>
              <a:ext uri="{FF2B5EF4-FFF2-40B4-BE49-F238E27FC236}">
                <a16:creationId xmlns:a16="http://schemas.microsoft.com/office/drawing/2014/main" id="{1ABA4199-764F-2EA5-6E61-D32C44437C67}"/>
              </a:ext>
            </a:extLst>
          </p:cNvPr>
          <p:cNvSpPr txBox="1">
            <a:spLocks/>
          </p:cNvSpPr>
          <p:nvPr/>
        </p:nvSpPr>
        <p:spPr>
          <a:xfrm>
            <a:off x="5710691" y="2750798"/>
            <a:ext cx="5134518" cy="5627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3 szimmetriatengelye van</a:t>
            </a:r>
          </a:p>
        </p:txBody>
      </p:sp>
      <p:cxnSp>
        <p:nvCxnSpPr>
          <p:cNvPr id="23" name="Rovná spojnica 22">
            <a:extLst>
              <a:ext uri="{FF2B5EF4-FFF2-40B4-BE49-F238E27FC236}">
                <a16:creationId xmlns:a16="http://schemas.microsoft.com/office/drawing/2014/main" id="{54BC331D-0C4B-CD51-F972-E964B33329BF}"/>
              </a:ext>
            </a:extLst>
          </p:cNvPr>
          <p:cNvCxnSpPr>
            <a:cxnSpLocks/>
          </p:cNvCxnSpPr>
          <p:nvPr/>
        </p:nvCxnSpPr>
        <p:spPr>
          <a:xfrm>
            <a:off x="2654930" y="1871324"/>
            <a:ext cx="0" cy="378000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EE5D727F-A127-89A6-FBA5-D716E43D8697}"/>
              </a:ext>
            </a:extLst>
          </p:cNvPr>
          <p:cNvCxnSpPr>
            <a:cxnSpLocks/>
          </p:cNvCxnSpPr>
          <p:nvPr/>
        </p:nvCxnSpPr>
        <p:spPr>
          <a:xfrm rot="3600000">
            <a:off x="2269297" y="2558113"/>
            <a:ext cx="0" cy="378000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>
            <a:extLst>
              <a:ext uri="{FF2B5EF4-FFF2-40B4-BE49-F238E27FC236}">
                <a16:creationId xmlns:a16="http://schemas.microsoft.com/office/drawing/2014/main" id="{DC107E81-1A7C-D609-53E1-B7DAFD587675}"/>
              </a:ext>
            </a:extLst>
          </p:cNvPr>
          <p:cNvCxnSpPr>
            <a:cxnSpLocks/>
          </p:cNvCxnSpPr>
          <p:nvPr/>
        </p:nvCxnSpPr>
        <p:spPr>
          <a:xfrm rot="18000000">
            <a:off x="3061527" y="2554318"/>
            <a:ext cx="0" cy="378000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artalom helye 2">
            <a:extLst>
              <a:ext uri="{FF2B5EF4-FFF2-40B4-BE49-F238E27FC236}">
                <a16:creationId xmlns:a16="http://schemas.microsoft.com/office/drawing/2014/main" id="{15B00CF4-7C29-47CC-E7FA-5F3C33445B3C}"/>
              </a:ext>
            </a:extLst>
          </p:cNvPr>
          <p:cNvSpPr txBox="1">
            <a:spLocks/>
          </p:cNvSpPr>
          <p:nvPr/>
        </p:nvSpPr>
        <p:spPr>
          <a:xfrm>
            <a:off x="5706099" y="3400923"/>
            <a:ext cx="5134518" cy="5627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Kerülete:</a:t>
            </a:r>
          </a:p>
        </p:txBody>
      </p:sp>
      <p:cxnSp>
        <p:nvCxnSpPr>
          <p:cNvPr id="27" name="Rovná spojnica 26">
            <a:extLst>
              <a:ext uri="{FF2B5EF4-FFF2-40B4-BE49-F238E27FC236}">
                <a16:creationId xmlns:a16="http://schemas.microsoft.com/office/drawing/2014/main" id="{25E81C84-E5C3-A47C-8C19-84B2E2CBF544}"/>
              </a:ext>
            </a:extLst>
          </p:cNvPr>
          <p:cNvCxnSpPr/>
          <p:nvPr/>
        </p:nvCxnSpPr>
        <p:spPr>
          <a:xfrm>
            <a:off x="905881" y="5236031"/>
            <a:ext cx="3537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ovná spojnica 27">
            <a:extLst>
              <a:ext uri="{FF2B5EF4-FFF2-40B4-BE49-F238E27FC236}">
                <a16:creationId xmlns:a16="http://schemas.microsoft.com/office/drawing/2014/main" id="{D79B289D-142F-9F9B-D9B8-72BAFDE29A37}"/>
              </a:ext>
            </a:extLst>
          </p:cNvPr>
          <p:cNvCxnSpPr>
            <a:cxnSpLocks/>
          </p:cNvCxnSpPr>
          <p:nvPr/>
        </p:nvCxnSpPr>
        <p:spPr>
          <a:xfrm rot="3600000">
            <a:off x="1773556" y="3710720"/>
            <a:ext cx="3537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ovná spojnica 28">
            <a:extLst>
              <a:ext uri="{FF2B5EF4-FFF2-40B4-BE49-F238E27FC236}">
                <a16:creationId xmlns:a16="http://schemas.microsoft.com/office/drawing/2014/main" id="{17998C82-C962-4107-20EC-D0D0EBF59CDD}"/>
              </a:ext>
            </a:extLst>
          </p:cNvPr>
          <p:cNvCxnSpPr>
            <a:cxnSpLocks/>
          </p:cNvCxnSpPr>
          <p:nvPr/>
        </p:nvCxnSpPr>
        <p:spPr>
          <a:xfrm rot="18000000">
            <a:off x="18935" y="3706924"/>
            <a:ext cx="3537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BlokTextu 29">
            <a:extLst>
              <a:ext uri="{FF2B5EF4-FFF2-40B4-BE49-F238E27FC236}">
                <a16:creationId xmlns:a16="http://schemas.microsoft.com/office/drawing/2014/main" id="{33FDC301-3E42-30A3-0F8F-0570AC3C81C7}"/>
              </a:ext>
            </a:extLst>
          </p:cNvPr>
          <p:cNvSpPr txBox="1"/>
          <p:nvPr/>
        </p:nvSpPr>
        <p:spPr>
          <a:xfrm>
            <a:off x="7623544" y="3429000"/>
            <a:ext cx="2002471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k = </a:t>
            </a:r>
            <a:r>
              <a:rPr lang="hu-HU" sz="2400" b="1" i="1" dirty="0">
                <a:solidFill>
                  <a:srgbClr val="FF0000"/>
                </a:solidFill>
              </a:rPr>
              <a:t>a</a:t>
            </a:r>
            <a:r>
              <a:rPr lang="hu-HU" sz="2400" b="1" dirty="0">
                <a:solidFill>
                  <a:srgbClr val="FF0000"/>
                </a:solidFill>
              </a:rPr>
              <a:t> + </a:t>
            </a:r>
            <a:r>
              <a:rPr lang="hu-HU" sz="2400" b="1" i="1" dirty="0">
                <a:solidFill>
                  <a:srgbClr val="FF0000"/>
                </a:solidFill>
              </a:rPr>
              <a:t>a</a:t>
            </a:r>
            <a:r>
              <a:rPr lang="hu-HU" sz="2400" b="1" dirty="0">
                <a:solidFill>
                  <a:srgbClr val="FF0000"/>
                </a:solidFill>
              </a:rPr>
              <a:t> + </a:t>
            </a:r>
            <a:r>
              <a:rPr lang="hu-HU" sz="2400" b="1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1" name="Tartalom helye 2">
            <a:extLst>
              <a:ext uri="{FF2B5EF4-FFF2-40B4-BE49-F238E27FC236}">
                <a16:creationId xmlns:a16="http://schemas.microsoft.com/office/drawing/2014/main" id="{99B6CF99-4FF9-6A70-A604-68ADFB4A2AC7}"/>
              </a:ext>
            </a:extLst>
          </p:cNvPr>
          <p:cNvSpPr txBox="1">
            <a:spLocks/>
          </p:cNvSpPr>
          <p:nvPr/>
        </p:nvSpPr>
        <p:spPr>
          <a:xfrm>
            <a:off x="5706099" y="4314676"/>
            <a:ext cx="5134518" cy="5627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Területe:</a:t>
            </a:r>
          </a:p>
        </p:txBody>
      </p:sp>
      <p:cxnSp>
        <p:nvCxnSpPr>
          <p:cNvPr id="32" name="Rovná spojnica 31">
            <a:extLst>
              <a:ext uri="{FF2B5EF4-FFF2-40B4-BE49-F238E27FC236}">
                <a16:creationId xmlns:a16="http://schemas.microsoft.com/office/drawing/2014/main" id="{90D857E7-454B-96DC-FDA7-30160653935D}"/>
              </a:ext>
            </a:extLst>
          </p:cNvPr>
          <p:cNvCxnSpPr/>
          <p:nvPr/>
        </p:nvCxnSpPr>
        <p:spPr>
          <a:xfrm>
            <a:off x="886001" y="5229404"/>
            <a:ext cx="353785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ovná spojnica 32">
            <a:extLst>
              <a:ext uri="{FF2B5EF4-FFF2-40B4-BE49-F238E27FC236}">
                <a16:creationId xmlns:a16="http://schemas.microsoft.com/office/drawing/2014/main" id="{1AA85395-AB03-0CBB-00B3-649202508FC4}"/>
              </a:ext>
            </a:extLst>
          </p:cNvPr>
          <p:cNvCxnSpPr>
            <a:cxnSpLocks/>
          </p:cNvCxnSpPr>
          <p:nvPr/>
        </p:nvCxnSpPr>
        <p:spPr>
          <a:xfrm>
            <a:off x="2659133" y="2177494"/>
            <a:ext cx="0" cy="30519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lokTextu 34">
                <a:extLst>
                  <a:ext uri="{FF2B5EF4-FFF2-40B4-BE49-F238E27FC236}">
                    <a16:creationId xmlns:a16="http://schemas.microsoft.com/office/drawing/2014/main" id="{503BFF95-AFEF-18EA-1014-DB841368034F}"/>
                  </a:ext>
                </a:extLst>
              </p:cNvPr>
              <p:cNvSpPr txBox="1"/>
              <p:nvPr/>
            </p:nvSpPr>
            <p:spPr>
              <a:xfrm>
                <a:off x="7623544" y="4232166"/>
                <a:ext cx="1760418" cy="727763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hu-HU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𝒎𝒂</m:t>
                          </m:r>
                        </m:num>
                        <m:den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u-HU" sz="24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BlokTextu 34">
                <a:extLst>
                  <a:ext uri="{FF2B5EF4-FFF2-40B4-BE49-F238E27FC236}">
                    <a16:creationId xmlns:a16="http://schemas.microsoft.com/office/drawing/2014/main" id="{503BFF95-AFEF-18EA-1014-DB8413680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544" y="4232166"/>
                <a:ext cx="1760418" cy="727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BlokTextu 35">
            <a:extLst>
              <a:ext uri="{FF2B5EF4-FFF2-40B4-BE49-F238E27FC236}">
                <a16:creationId xmlns:a16="http://schemas.microsoft.com/office/drawing/2014/main" id="{A170CFF6-B30A-1DFF-524F-DB7D28D7B23E}"/>
              </a:ext>
            </a:extLst>
          </p:cNvPr>
          <p:cNvSpPr txBox="1"/>
          <p:nvPr/>
        </p:nvSpPr>
        <p:spPr>
          <a:xfrm>
            <a:off x="2705885" y="3785723"/>
            <a:ext cx="69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rgbClr val="00B050"/>
                </a:solidFill>
              </a:rPr>
              <a:t>ma</a:t>
            </a:r>
            <a:endParaRPr lang="hu-HU" b="1" i="1" dirty="0">
              <a:solidFill>
                <a:srgbClr val="00B050"/>
              </a:solidFill>
            </a:endParaRPr>
          </a:p>
        </p:txBody>
      </p:sp>
      <p:sp>
        <p:nvSpPr>
          <p:cNvPr id="37" name="Tartalom helye 2">
            <a:extLst>
              <a:ext uri="{FF2B5EF4-FFF2-40B4-BE49-F238E27FC236}">
                <a16:creationId xmlns:a16="http://schemas.microsoft.com/office/drawing/2014/main" id="{88997366-BBE5-FC8F-E90E-BFC807AB3FB4}"/>
              </a:ext>
            </a:extLst>
          </p:cNvPr>
          <p:cNvSpPr txBox="1">
            <a:spLocks/>
          </p:cNvSpPr>
          <p:nvPr/>
        </p:nvSpPr>
        <p:spPr>
          <a:xfrm>
            <a:off x="5770430" y="5228431"/>
            <a:ext cx="5134518" cy="5627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400" dirty="0"/>
              <a:t>ahol </a:t>
            </a:r>
            <a:r>
              <a:rPr lang="hu-HU" sz="2400" i="1" dirty="0"/>
              <a:t>ma</a:t>
            </a:r>
            <a:r>
              <a:rPr lang="hu-HU" sz="2400" dirty="0"/>
              <a:t> megfelezi az </a:t>
            </a:r>
            <a:r>
              <a:rPr lang="hu-HU" sz="2400" i="1" dirty="0"/>
              <a:t>a</a:t>
            </a:r>
            <a:r>
              <a:rPr lang="hu-HU" sz="2400" dirty="0"/>
              <a:t> oldalt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BlokTextu 38">
                <a:extLst>
                  <a:ext uri="{FF2B5EF4-FFF2-40B4-BE49-F238E27FC236}">
                    <a16:creationId xmlns:a16="http://schemas.microsoft.com/office/drawing/2014/main" id="{058B71D7-1974-4412-1E13-22D4936D7C81}"/>
                  </a:ext>
                </a:extLst>
              </p:cNvPr>
              <p:cNvSpPr txBox="1"/>
              <p:nvPr/>
            </p:nvSpPr>
            <p:spPr>
              <a:xfrm>
                <a:off x="1592627" y="5313579"/>
                <a:ext cx="468398" cy="72776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u-HU" sz="24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BlokTextu 38">
                <a:extLst>
                  <a:ext uri="{FF2B5EF4-FFF2-40B4-BE49-F238E27FC236}">
                    <a16:creationId xmlns:a16="http://schemas.microsoft.com/office/drawing/2014/main" id="{058B71D7-1974-4412-1E13-22D4936D7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627" y="5313579"/>
                <a:ext cx="468398" cy="7277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BlokTextu 39">
                <a:extLst>
                  <a:ext uri="{FF2B5EF4-FFF2-40B4-BE49-F238E27FC236}">
                    <a16:creationId xmlns:a16="http://schemas.microsoft.com/office/drawing/2014/main" id="{0D6F0017-C8CF-1D04-19CC-7C20A1FBBB5B}"/>
                  </a:ext>
                </a:extLst>
              </p:cNvPr>
              <p:cNvSpPr txBox="1"/>
              <p:nvPr/>
            </p:nvSpPr>
            <p:spPr>
              <a:xfrm>
                <a:off x="3309582" y="5296629"/>
                <a:ext cx="468398" cy="72776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u-HU" sz="24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0" name="BlokTextu 39">
                <a:extLst>
                  <a:ext uri="{FF2B5EF4-FFF2-40B4-BE49-F238E27FC236}">
                    <a16:creationId xmlns:a16="http://schemas.microsoft.com/office/drawing/2014/main" id="{0D6F0017-C8CF-1D04-19CC-7C20A1FBB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582" y="5296629"/>
                <a:ext cx="468398" cy="7277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artalom helye 2">
            <a:extLst>
              <a:ext uri="{FF2B5EF4-FFF2-40B4-BE49-F238E27FC236}">
                <a16:creationId xmlns:a16="http://schemas.microsoft.com/office/drawing/2014/main" id="{D2888F70-DA81-57B3-8326-EC8A84E5E494}"/>
              </a:ext>
            </a:extLst>
          </p:cNvPr>
          <p:cNvSpPr txBox="1">
            <a:spLocks/>
          </p:cNvSpPr>
          <p:nvPr/>
        </p:nvSpPr>
        <p:spPr>
          <a:xfrm>
            <a:off x="5770429" y="5791170"/>
            <a:ext cx="5276791" cy="56273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300" dirty="0"/>
              <a:t>így derékszögű háromszöget kapunk</a:t>
            </a:r>
          </a:p>
        </p:txBody>
      </p:sp>
      <p:sp>
        <p:nvSpPr>
          <p:cNvPr id="42" name="Kruh s výrezom 41">
            <a:extLst>
              <a:ext uri="{FF2B5EF4-FFF2-40B4-BE49-F238E27FC236}">
                <a16:creationId xmlns:a16="http://schemas.microsoft.com/office/drawing/2014/main" id="{E1E90FF8-4F80-5256-9AD7-395F980A37A5}"/>
              </a:ext>
            </a:extLst>
          </p:cNvPr>
          <p:cNvSpPr/>
          <p:nvPr/>
        </p:nvSpPr>
        <p:spPr>
          <a:xfrm flipH="1">
            <a:off x="2214794" y="4781868"/>
            <a:ext cx="900000" cy="900000"/>
          </a:xfrm>
          <a:prstGeom prst="pie">
            <a:avLst>
              <a:gd name="adj1" fmla="val 16268801"/>
              <a:gd name="adj2" fmla="val 2158450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A3A3CB9E-731F-2161-6E3B-E16640A083C5}"/>
              </a:ext>
            </a:extLst>
          </p:cNvPr>
          <p:cNvSpPr/>
          <p:nvPr/>
        </p:nvSpPr>
        <p:spPr>
          <a:xfrm flipH="1">
            <a:off x="2442745" y="5015935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800" decel="100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/>
      <p:bldP spid="14" grpId="0" build="p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 build="p"/>
      <p:bldP spid="26" grpId="0" build="p"/>
      <p:bldP spid="30" grpId="0" animBg="1"/>
      <p:bldP spid="31" grpId="0" build="p"/>
      <p:bldP spid="35" grpId="0" animBg="1"/>
      <p:bldP spid="36" grpId="0"/>
      <p:bldP spid="37" grpId="0" build="p"/>
      <p:bldP spid="39" grpId="0"/>
      <p:bldP spid="40" grpId="0"/>
      <p:bldP spid="41" grpId="0" build="p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Püthagorasz</a:t>
            </a:r>
            <a:br>
              <a:rPr lang="hu-HU" dirty="0"/>
            </a:br>
            <a:r>
              <a:rPr lang="hu-HU" sz="2000" dirty="0"/>
              <a:t>(</a:t>
            </a:r>
            <a:r>
              <a:rPr lang="hu-HU" sz="2000" dirty="0" err="1"/>
              <a:t>Szamosz</a:t>
            </a:r>
            <a:r>
              <a:rPr lang="hu-HU" sz="2000" dirty="0"/>
              <a:t>, Kr.e. 570 – </a:t>
            </a:r>
            <a:r>
              <a:rPr lang="hu-HU" sz="2000" dirty="0" err="1"/>
              <a:t>kr.e.</a:t>
            </a:r>
            <a:r>
              <a:rPr lang="hu-HU" sz="2000" dirty="0"/>
              <a:t> 495)</a:t>
            </a:r>
            <a:endParaRPr lang="hu-HU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1FD89B5-C499-5A56-1736-4B2236622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96092"/>
            <a:ext cx="2152858" cy="2856125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47BD099D-030F-FACD-4819-5F8D022BBAEB}"/>
              </a:ext>
            </a:extLst>
          </p:cNvPr>
          <p:cNvSpPr txBox="1"/>
          <p:nvPr/>
        </p:nvSpPr>
        <p:spPr>
          <a:xfrm>
            <a:off x="751384" y="2122855"/>
            <a:ext cx="59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202122"/>
                </a:solidFill>
              </a:rPr>
              <a:t>az egyik leghíresebb és legvitatottabb ókori görög</a:t>
            </a:r>
            <a:r>
              <a:rPr lang="hu-HU" dirty="0"/>
              <a:t> matematikus és filozófus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24A59DA-8FFE-FFA9-ED59-BA991505588A}"/>
              </a:ext>
            </a:extLst>
          </p:cNvPr>
          <p:cNvSpPr txBox="1"/>
          <p:nvPr/>
        </p:nvSpPr>
        <p:spPr>
          <a:xfrm>
            <a:off x="751385" y="2791349"/>
            <a:ext cx="592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dirty="0"/>
              <a:t>Dél-Itáliában iskolát alapított – </a:t>
            </a:r>
            <a:r>
              <a:rPr lang="hu-HU" dirty="0" err="1"/>
              <a:t>püthagoreusok</a:t>
            </a:r>
            <a:endParaRPr lang="hu-HU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9C74D544-1EC9-78EE-FAAF-6BEC060CCD35}"/>
              </a:ext>
            </a:extLst>
          </p:cNvPr>
          <p:cNvSpPr txBox="1"/>
          <p:nvPr/>
        </p:nvSpPr>
        <p:spPr>
          <a:xfrm>
            <a:off x="751384" y="3213434"/>
            <a:ext cx="93050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202122"/>
                </a:solidFill>
              </a:rPr>
              <a:t>a „</a:t>
            </a:r>
            <a:r>
              <a:rPr lang="hu-HU" i="1" dirty="0">
                <a:solidFill>
                  <a:srgbClr val="202122"/>
                </a:solidFill>
              </a:rPr>
              <a:t>számok atyja</a:t>
            </a:r>
            <a:r>
              <a:rPr lang="hu-HU" dirty="0">
                <a:solidFill>
                  <a:srgbClr val="202122"/>
                </a:solidFill>
              </a:rPr>
              <a:t>” néven is emlegették, mert a </a:t>
            </a:r>
            <a:r>
              <a:rPr lang="hu-HU" dirty="0" err="1">
                <a:solidFill>
                  <a:srgbClr val="202122"/>
                </a:solidFill>
              </a:rPr>
              <a:t>püthagoreusok</a:t>
            </a:r>
            <a:r>
              <a:rPr lang="hu-HU" dirty="0">
                <a:solidFill>
                  <a:srgbClr val="202122"/>
                </a:solidFill>
              </a:rPr>
              <a:t> számára a legfontosabb (és az egyetlen) tudomány a </a:t>
            </a:r>
            <a:r>
              <a:rPr lang="hu-HU" dirty="0"/>
              <a:t>matematika</a:t>
            </a:r>
            <a:r>
              <a:rPr lang="hu-HU" dirty="0">
                <a:solidFill>
                  <a:srgbClr val="202122"/>
                </a:solidFill>
              </a:rPr>
              <a:t> volt:</a:t>
            </a:r>
          </a:p>
          <a:p>
            <a:pPr marL="742950" lvl="1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202122"/>
                </a:solidFill>
              </a:rPr>
              <a:t>minden dolog kulcsa a számokban rejtezik</a:t>
            </a:r>
          </a:p>
          <a:p>
            <a:pPr marL="742950" lvl="1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202122"/>
                </a:solidFill>
              </a:rPr>
              <a:t>a jelenségek alapjában mindenhol </a:t>
            </a:r>
            <a:r>
              <a:rPr lang="hu-HU" dirty="0"/>
              <a:t>aritmetikai</a:t>
            </a:r>
            <a:r>
              <a:rPr lang="hu-HU" dirty="0">
                <a:solidFill>
                  <a:srgbClr val="202122"/>
                </a:solidFill>
              </a:rPr>
              <a:t>, illetve </a:t>
            </a:r>
            <a:r>
              <a:rPr lang="hu-HU" dirty="0"/>
              <a:t>geometriai</a:t>
            </a:r>
            <a:r>
              <a:rPr lang="hu-HU" dirty="0">
                <a:solidFill>
                  <a:srgbClr val="202122"/>
                </a:solidFill>
              </a:rPr>
              <a:t> törvényszerűségek állnak</a:t>
            </a:r>
          </a:p>
          <a:p>
            <a:pPr marL="742950" lvl="1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202122"/>
                </a:solidFill>
              </a:rPr>
              <a:t>a világon minden viszony kifejezhető természetes számok arányaival, illetve összegzésével</a:t>
            </a:r>
          </a:p>
          <a:p>
            <a:pPr marL="742950" lvl="1" indent="-285750" algn="just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202122"/>
                </a:solidFill>
                <a:latin typeface="+mj-lt"/>
              </a:rPr>
              <a:t>ezeket az összefüggéseket a zenében sikerült bizonyítani</a:t>
            </a:r>
            <a:endParaRPr lang="hu-HU" dirty="0">
              <a:latin typeface="+mj-lt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B4060163-D56B-2B3B-6F17-798428EB38B1}"/>
              </a:ext>
            </a:extLst>
          </p:cNvPr>
          <p:cNvSpPr txBox="1"/>
          <p:nvPr/>
        </p:nvSpPr>
        <p:spPr>
          <a:xfrm>
            <a:off x="751385" y="5878475"/>
            <a:ext cx="992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202122"/>
                </a:solidFill>
                <a:latin typeface="+mj-lt"/>
              </a:rPr>
              <a:t>n</a:t>
            </a:r>
            <a:r>
              <a:rPr lang="pt-BR" dirty="0">
                <a:solidFill>
                  <a:srgbClr val="202122"/>
                </a:solidFill>
                <a:latin typeface="+mj-lt"/>
              </a:rPr>
              <a:t>evét ma a </a:t>
            </a:r>
            <a:r>
              <a:rPr lang="pt-BR" dirty="0">
                <a:latin typeface="+mj-lt"/>
              </a:rPr>
              <a:t>matematikában</a:t>
            </a:r>
            <a:r>
              <a:rPr lang="pt-BR" dirty="0">
                <a:solidFill>
                  <a:srgbClr val="202122"/>
                </a:solidFill>
                <a:latin typeface="+mj-lt"/>
              </a:rPr>
              <a:t> a </a:t>
            </a:r>
            <a:r>
              <a:rPr lang="pt-BR" b="1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Pitagorasz-tétel</a:t>
            </a:r>
            <a:r>
              <a:rPr lang="pt-BR" dirty="0">
                <a:solidFill>
                  <a:srgbClr val="202122"/>
                </a:solidFill>
                <a:latin typeface="+mj-lt"/>
              </a:rPr>
              <a:t> viseli</a:t>
            </a:r>
            <a:r>
              <a:rPr lang="hu-HU" dirty="0">
                <a:solidFill>
                  <a:srgbClr val="202122"/>
                </a:solidFill>
                <a:latin typeface="+mj-lt"/>
              </a:rPr>
              <a:t>, amely a derékszögű háromszögekre vonatkozik</a:t>
            </a:r>
            <a:endParaRPr lang="hu-HU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00FA8B-D7C5-81B4-8EB1-391F0C8D6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416"/>
            <a:ext cx="9652000" cy="1038091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Számítsd ki a 8 cm oldalú szabályos háromszög kerületét és területét!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31438EC0-27C5-4AF5-A941-B7B23CF79D68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10139916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Szabályos (egyenlő oldalú) háromszög</a:t>
            </a:r>
          </a:p>
        </p:txBody>
      </p:sp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925DC353-5080-4FD5-94E3-C54467EB34CC}"/>
              </a:ext>
            </a:extLst>
          </p:cNvPr>
          <p:cNvCxnSpPr/>
          <p:nvPr/>
        </p:nvCxnSpPr>
        <p:spPr>
          <a:xfrm>
            <a:off x="424791" y="5803563"/>
            <a:ext cx="353785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69878672-BAB5-849F-F760-BF5235DB8A96}"/>
              </a:ext>
            </a:extLst>
          </p:cNvPr>
          <p:cNvCxnSpPr>
            <a:cxnSpLocks/>
          </p:cNvCxnSpPr>
          <p:nvPr/>
        </p:nvCxnSpPr>
        <p:spPr>
          <a:xfrm rot="3600000">
            <a:off x="1302628" y="4278252"/>
            <a:ext cx="353785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BB2DF596-4418-6D9F-F019-03F257611E30}"/>
              </a:ext>
            </a:extLst>
          </p:cNvPr>
          <p:cNvCxnSpPr>
            <a:cxnSpLocks/>
          </p:cNvCxnSpPr>
          <p:nvPr/>
        </p:nvCxnSpPr>
        <p:spPr>
          <a:xfrm rot="18000000">
            <a:off x="-453048" y="4278252"/>
            <a:ext cx="353785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7272994E-BFBB-8608-27FC-491DB5C6BA93}"/>
              </a:ext>
            </a:extLst>
          </p:cNvPr>
          <p:cNvSpPr txBox="1"/>
          <p:nvPr/>
        </p:nvSpPr>
        <p:spPr>
          <a:xfrm>
            <a:off x="2001412" y="585853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8</a:t>
            </a:r>
            <a:endParaRPr lang="hu-HU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DF3C33A-9888-796E-7E6C-EF2427F1E4BF}"/>
              </a:ext>
            </a:extLst>
          </p:cNvPr>
          <p:cNvSpPr txBox="1"/>
          <p:nvPr/>
        </p:nvSpPr>
        <p:spPr>
          <a:xfrm>
            <a:off x="3088553" y="375503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8</a:t>
            </a:r>
            <a:endParaRPr lang="hu-HU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223BC8A-19B3-05B6-7733-7F89ED1EEF3D}"/>
              </a:ext>
            </a:extLst>
          </p:cNvPr>
          <p:cNvSpPr txBox="1"/>
          <p:nvPr/>
        </p:nvSpPr>
        <p:spPr>
          <a:xfrm>
            <a:off x="908124" y="375503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8</a:t>
            </a:r>
            <a:endParaRPr lang="hu-HU" b="1" dirty="0"/>
          </a:p>
        </p:txBody>
      </p:sp>
      <p:cxnSp>
        <p:nvCxnSpPr>
          <p:cNvPr id="20" name="Rovná spojnica 19">
            <a:extLst>
              <a:ext uri="{FF2B5EF4-FFF2-40B4-BE49-F238E27FC236}">
                <a16:creationId xmlns:a16="http://schemas.microsoft.com/office/drawing/2014/main" id="{309E813C-767B-EB87-BA76-42B6BA64CE63}"/>
              </a:ext>
            </a:extLst>
          </p:cNvPr>
          <p:cNvCxnSpPr/>
          <p:nvPr/>
        </p:nvCxnSpPr>
        <p:spPr>
          <a:xfrm>
            <a:off x="438043" y="5810190"/>
            <a:ext cx="3537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ovná spojnica 20">
            <a:extLst>
              <a:ext uri="{FF2B5EF4-FFF2-40B4-BE49-F238E27FC236}">
                <a16:creationId xmlns:a16="http://schemas.microsoft.com/office/drawing/2014/main" id="{E483FBEF-AD7B-A410-D588-838916ED5E6E}"/>
              </a:ext>
            </a:extLst>
          </p:cNvPr>
          <p:cNvCxnSpPr>
            <a:cxnSpLocks/>
          </p:cNvCxnSpPr>
          <p:nvPr/>
        </p:nvCxnSpPr>
        <p:spPr>
          <a:xfrm rot="3600000">
            <a:off x="1305718" y="4284879"/>
            <a:ext cx="3537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2681221E-3C46-F1F9-7DF1-719C47B74389}"/>
              </a:ext>
            </a:extLst>
          </p:cNvPr>
          <p:cNvCxnSpPr>
            <a:cxnSpLocks/>
          </p:cNvCxnSpPr>
          <p:nvPr/>
        </p:nvCxnSpPr>
        <p:spPr>
          <a:xfrm rot="18000000">
            <a:off x="-448903" y="4281083"/>
            <a:ext cx="3537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ovná spojnica 22">
            <a:extLst>
              <a:ext uri="{FF2B5EF4-FFF2-40B4-BE49-F238E27FC236}">
                <a16:creationId xmlns:a16="http://schemas.microsoft.com/office/drawing/2014/main" id="{F5BF3AC9-3704-CBC0-0082-F62852FA5E7F}"/>
              </a:ext>
            </a:extLst>
          </p:cNvPr>
          <p:cNvCxnSpPr/>
          <p:nvPr/>
        </p:nvCxnSpPr>
        <p:spPr>
          <a:xfrm>
            <a:off x="418163" y="5803563"/>
            <a:ext cx="353785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DE13988F-0DB7-5FAE-A40D-68F16B82FF11}"/>
              </a:ext>
            </a:extLst>
          </p:cNvPr>
          <p:cNvCxnSpPr>
            <a:cxnSpLocks/>
          </p:cNvCxnSpPr>
          <p:nvPr/>
        </p:nvCxnSpPr>
        <p:spPr>
          <a:xfrm>
            <a:off x="2191295" y="2751653"/>
            <a:ext cx="0" cy="30519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BlokTextu 24">
            <a:extLst>
              <a:ext uri="{FF2B5EF4-FFF2-40B4-BE49-F238E27FC236}">
                <a16:creationId xmlns:a16="http://schemas.microsoft.com/office/drawing/2014/main" id="{A4B64CC0-17B6-D766-624C-575155BFA86A}"/>
              </a:ext>
            </a:extLst>
          </p:cNvPr>
          <p:cNvSpPr txBox="1"/>
          <p:nvPr/>
        </p:nvSpPr>
        <p:spPr>
          <a:xfrm>
            <a:off x="2238047" y="4359882"/>
            <a:ext cx="69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rgbClr val="00B050"/>
                </a:solidFill>
              </a:rPr>
              <a:t>ma</a:t>
            </a:r>
            <a:endParaRPr lang="hu-HU" b="1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lokTextu 25">
                <a:extLst>
                  <a:ext uri="{FF2B5EF4-FFF2-40B4-BE49-F238E27FC236}">
                    <a16:creationId xmlns:a16="http://schemas.microsoft.com/office/drawing/2014/main" id="{3B13BC83-721B-E0FE-D7A8-C124C0F5B2E2}"/>
                  </a:ext>
                </a:extLst>
              </p:cNvPr>
              <p:cNvSpPr txBox="1"/>
              <p:nvPr/>
            </p:nvSpPr>
            <p:spPr>
              <a:xfrm>
                <a:off x="1114156" y="5834573"/>
                <a:ext cx="506870" cy="52322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hu-HU" sz="2800" b="1" i="1" dirty="0">
                  <a:solidFill>
                    <a:srgbClr val="00B05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6" name="BlokTextu 25">
                <a:extLst>
                  <a:ext uri="{FF2B5EF4-FFF2-40B4-BE49-F238E27FC236}">
                    <a16:creationId xmlns:a16="http://schemas.microsoft.com/office/drawing/2014/main" id="{3B13BC83-721B-E0FE-D7A8-C124C0F5B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156" y="5834573"/>
                <a:ext cx="50687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Kruh s výrezom 27">
            <a:extLst>
              <a:ext uri="{FF2B5EF4-FFF2-40B4-BE49-F238E27FC236}">
                <a16:creationId xmlns:a16="http://schemas.microsoft.com/office/drawing/2014/main" id="{790B4AB8-5A8F-A9C5-BA28-1A7D6A999797}"/>
              </a:ext>
            </a:extLst>
          </p:cNvPr>
          <p:cNvSpPr/>
          <p:nvPr/>
        </p:nvSpPr>
        <p:spPr>
          <a:xfrm flipH="1">
            <a:off x="1746956" y="5356027"/>
            <a:ext cx="900000" cy="900000"/>
          </a:xfrm>
          <a:prstGeom prst="pie">
            <a:avLst>
              <a:gd name="adj1" fmla="val 16268801"/>
              <a:gd name="adj2" fmla="val 2158450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085C21F1-EB42-2C9E-FF78-610497E656C6}"/>
              </a:ext>
            </a:extLst>
          </p:cNvPr>
          <p:cNvSpPr/>
          <p:nvPr/>
        </p:nvSpPr>
        <p:spPr>
          <a:xfrm flipH="1">
            <a:off x="1974907" y="5590094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1C2917B8-77A1-3BF9-9243-E75D1C2F8C16}"/>
              </a:ext>
            </a:extLst>
          </p:cNvPr>
          <p:cNvSpPr txBox="1"/>
          <p:nvPr/>
        </p:nvSpPr>
        <p:spPr>
          <a:xfrm>
            <a:off x="4396157" y="2502409"/>
            <a:ext cx="69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k =</a:t>
            </a:r>
            <a:endParaRPr lang="hu-HU" sz="2800" b="1" i="1" dirty="0">
              <a:solidFill>
                <a:srgbClr val="FF0000"/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78D6B9CD-E8BF-5AA6-8261-DE6F283DD1E9}"/>
              </a:ext>
            </a:extLst>
          </p:cNvPr>
          <p:cNvSpPr txBox="1"/>
          <p:nvPr/>
        </p:nvSpPr>
        <p:spPr>
          <a:xfrm>
            <a:off x="5051380" y="2509066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8 + 8 + 8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D35CE68A-83DB-4AA5-DFF9-EB1CFA7F0367}"/>
              </a:ext>
            </a:extLst>
          </p:cNvPr>
          <p:cNvSpPr txBox="1"/>
          <p:nvPr/>
        </p:nvSpPr>
        <p:spPr>
          <a:xfrm>
            <a:off x="6628540" y="2501975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= 24 cm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9FAEA002-F52D-0629-F49F-7C55B775AFD8}"/>
              </a:ext>
            </a:extLst>
          </p:cNvPr>
          <p:cNvSpPr txBox="1"/>
          <p:nvPr/>
        </p:nvSpPr>
        <p:spPr>
          <a:xfrm>
            <a:off x="4396157" y="3377859"/>
            <a:ext cx="715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T =</a:t>
            </a:r>
            <a:endParaRPr lang="hu-HU" sz="2800" b="1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lokTextu 34">
                <a:extLst>
                  <a:ext uri="{FF2B5EF4-FFF2-40B4-BE49-F238E27FC236}">
                    <a16:creationId xmlns:a16="http://schemas.microsoft.com/office/drawing/2014/main" id="{D9E69F0A-4730-816F-7D77-07E1F0A15DD5}"/>
                  </a:ext>
                </a:extLst>
              </p:cNvPr>
              <p:cNvSpPr txBox="1"/>
              <p:nvPr/>
            </p:nvSpPr>
            <p:spPr>
              <a:xfrm>
                <a:off x="5085633" y="3309946"/>
                <a:ext cx="983218" cy="635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𝒎𝒂</m:t>
                          </m:r>
                        </m:num>
                        <m:den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u-H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BlokTextu 34">
                <a:extLst>
                  <a:ext uri="{FF2B5EF4-FFF2-40B4-BE49-F238E27FC236}">
                    <a16:creationId xmlns:a16="http://schemas.microsoft.com/office/drawing/2014/main" id="{D9E69F0A-4730-816F-7D77-07E1F0A15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33" y="3309946"/>
                <a:ext cx="983218" cy="6354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BlokTextu 35">
            <a:extLst>
              <a:ext uri="{FF2B5EF4-FFF2-40B4-BE49-F238E27FC236}">
                <a16:creationId xmlns:a16="http://schemas.microsoft.com/office/drawing/2014/main" id="{FDC732D6-D47F-C980-4833-70B66D9C018F}"/>
              </a:ext>
            </a:extLst>
          </p:cNvPr>
          <p:cNvSpPr txBox="1"/>
          <p:nvPr/>
        </p:nvSpPr>
        <p:spPr>
          <a:xfrm>
            <a:off x="7409924" y="3252186"/>
            <a:ext cx="238398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4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+ </a:t>
            </a:r>
            <a:r>
              <a:rPr lang="hu-HU" sz="2800" b="1" i="1" dirty="0">
                <a:solidFill>
                  <a:schemeClr val="tx1"/>
                </a:solidFill>
              </a:rPr>
              <a:t>ma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= 8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168EF483-0901-A79E-E970-A1E0819B9336}"/>
              </a:ext>
            </a:extLst>
          </p:cNvPr>
          <p:cNvSpPr txBox="1"/>
          <p:nvPr/>
        </p:nvSpPr>
        <p:spPr>
          <a:xfrm>
            <a:off x="7349261" y="3970259"/>
            <a:ext cx="252505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16 + </a:t>
            </a:r>
            <a:r>
              <a:rPr lang="hu-HU" sz="2800" b="1" i="1" dirty="0">
                <a:solidFill>
                  <a:schemeClr val="tx1"/>
                </a:solidFill>
              </a:rPr>
              <a:t>ma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= 64</a:t>
            </a:r>
            <a:endParaRPr lang="hu-HU" sz="2800" b="1" baseline="30000" dirty="0">
              <a:solidFill>
                <a:schemeClr val="tx1"/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7DDC3FA6-C345-DE32-1CA4-F8D12E32DE63}"/>
              </a:ext>
            </a:extLst>
          </p:cNvPr>
          <p:cNvSpPr txBox="1"/>
          <p:nvPr/>
        </p:nvSpPr>
        <p:spPr>
          <a:xfrm>
            <a:off x="8200218" y="4688776"/>
            <a:ext cx="1680268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chemeClr val="tx1"/>
                </a:solidFill>
              </a:rPr>
              <a:t>ma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= 48</a:t>
            </a:r>
            <a:endParaRPr lang="hu-HU" sz="2800" b="1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BlokTextu 38">
                <a:extLst>
                  <a:ext uri="{FF2B5EF4-FFF2-40B4-BE49-F238E27FC236}">
                    <a16:creationId xmlns:a16="http://schemas.microsoft.com/office/drawing/2014/main" id="{E4D3875E-B2E9-9864-6170-D87E46FE4F8B}"/>
                  </a:ext>
                </a:extLst>
              </p:cNvPr>
              <p:cNvSpPr txBox="1"/>
              <p:nvPr/>
            </p:nvSpPr>
            <p:spPr>
              <a:xfrm>
                <a:off x="8354749" y="5326172"/>
                <a:ext cx="1786258" cy="563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u-HU" sz="2800" b="1" i="1" dirty="0">
                    <a:solidFill>
                      <a:schemeClr val="tx1"/>
                    </a:solidFill>
                  </a:rPr>
                  <a:t>ma</a:t>
                </a:r>
                <a:r>
                  <a:rPr lang="hu-HU" sz="2800" b="1" dirty="0">
                    <a:solidFill>
                      <a:schemeClr val="tx1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𝟒𝟖</m:t>
                        </m:r>
                      </m:e>
                    </m:rad>
                  </m:oMath>
                </a14:m>
                <a:endParaRPr lang="hu-HU" sz="2800" b="1" baseline="300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9" name="BlokTextu 38">
                <a:extLst>
                  <a:ext uri="{FF2B5EF4-FFF2-40B4-BE49-F238E27FC236}">
                    <a16:creationId xmlns:a16="http://schemas.microsoft.com/office/drawing/2014/main" id="{E4D3875E-B2E9-9864-6170-D87E46FE4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749" y="5326172"/>
                <a:ext cx="1786258" cy="5636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BlokTextu 39">
            <a:extLst>
              <a:ext uri="{FF2B5EF4-FFF2-40B4-BE49-F238E27FC236}">
                <a16:creationId xmlns:a16="http://schemas.microsoft.com/office/drawing/2014/main" id="{0E6E8C72-DD61-105C-129E-4F1B56CF7BFB}"/>
              </a:ext>
            </a:extLst>
          </p:cNvPr>
          <p:cNvSpPr txBox="1"/>
          <p:nvPr/>
        </p:nvSpPr>
        <p:spPr>
          <a:xfrm>
            <a:off x="8374492" y="6105230"/>
            <a:ext cx="188224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chemeClr val="tx1"/>
                </a:solidFill>
              </a:rPr>
              <a:t>ma</a:t>
            </a:r>
            <a:r>
              <a:rPr lang="hu-HU" sz="2800" b="1" dirty="0">
                <a:solidFill>
                  <a:schemeClr val="tx1"/>
                </a:solidFill>
              </a:rPr>
              <a:t> = 6,93</a:t>
            </a:r>
            <a:endParaRPr lang="hu-HU" sz="2800" b="1" baseline="30000" dirty="0">
              <a:solidFill>
                <a:schemeClr val="tx1"/>
              </a:solidFill>
            </a:endParaRP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E8D721BC-803B-ECFD-1B1B-2665733CF7A6}"/>
              </a:ext>
            </a:extLst>
          </p:cNvPr>
          <p:cNvSpPr/>
          <p:nvPr/>
        </p:nvSpPr>
        <p:spPr>
          <a:xfrm>
            <a:off x="9169086" y="6215778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/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E7B6FB23-7336-13FF-0574-D8AC473B0EF2}"/>
              </a:ext>
            </a:extLst>
          </p:cNvPr>
          <p:cNvSpPr txBox="1"/>
          <p:nvPr/>
        </p:nvSpPr>
        <p:spPr>
          <a:xfrm>
            <a:off x="9803072" y="3970259"/>
            <a:ext cx="87876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tx1"/>
                </a:solidFill>
              </a:rPr>
              <a:t>/-16</a:t>
            </a:r>
            <a:endParaRPr lang="hu-HU" sz="2800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BlokTextu 42">
                <a:extLst>
                  <a:ext uri="{FF2B5EF4-FFF2-40B4-BE49-F238E27FC236}">
                    <a16:creationId xmlns:a16="http://schemas.microsoft.com/office/drawing/2014/main" id="{88210FB5-3A77-D3B2-4EA2-D0595FD4677D}"/>
                  </a:ext>
                </a:extLst>
              </p:cNvPr>
              <p:cNvSpPr txBox="1"/>
              <p:nvPr/>
            </p:nvSpPr>
            <p:spPr>
              <a:xfrm>
                <a:off x="4485987" y="4273102"/>
                <a:ext cx="1509965" cy="620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hu-HU" sz="2800" b="1" dirty="0">
                    <a:solidFill>
                      <a:srgbClr val="00B050"/>
                    </a:solidFill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𝟗𝟑</m:t>
                        </m:r>
                      </m:num>
                      <m:den>
                        <m: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hu-H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BlokTextu 42">
                <a:extLst>
                  <a:ext uri="{FF2B5EF4-FFF2-40B4-BE49-F238E27FC236}">
                    <a16:creationId xmlns:a16="http://schemas.microsoft.com/office/drawing/2014/main" id="{88210FB5-3A77-D3B2-4EA2-D0595FD46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987" y="4273102"/>
                <a:ext cx="1509965" cy="620298"/>
              </a:xfrm>
              <a:prstGeom prst="rect">
                <a:avLst/>
              </a:prstGeom>
              <a:blipFill>
                <a:blip r:embed="rId5"/>
                <a:stretch>
                  <a:fillRect l="-14516" t="-2941" b="-176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BlokTextu 43">
            <a:extLst>
              <a:ext uri="{FF2B5EF4-FFF2-40B4-BE49-F238E27FC236}">
                <a16:creationId xmlns:a16="http://schemas.microsoft.com/office/drawing/2014/main" id="{EAF87AA0-2F38-F1CD-59D1-BC1538958AC4}"/>
              </a:ext>
            </a:extLst>
          </p:cNvPr>
          <p:cNvSpPr txBox="1"/>
          <p:nvPr/>
        </p:nvSpPr>
        <p:spPr>
          <a:xfrm>
            <a:off x="4485987" y="5262527"/>
            <a:ext cx="242047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T = 27,72 cm</a:t>
            </a:r>
            <a:r>
              <a:rPr lang="hu-HU" sz="2800" b="1" baseline="30000" dirty="0">
                <a:solidFill>
                  <a:srgbClr val="00B05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3020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5" grpId="0"/>
      <p:bldP spid="26" grpId="0"/>
      <p:bldP spid="28" grpId="0" animBg="1"/>
      <p:bldP spid="29" grpId="0" animBg="1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3E9D2-80DA-5705-1D71-D39426826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F54F3D-84B8-212B-76B6-1EA644A93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4" y="1609416"/>
            <a:ext cx="5194401" cy="10193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dirty="0"/>
              <a:t>A két </a:t>
            </a:r>
            <a:r>
              <a:rPr lang="hu-HU" sz="2400" b="1" dirty="0"/>
              <a:t>szár</a:t>
            </a:r>
            <a:r>
              <a:rPr lang="hu-HU" sz="2400" dirty="0"/>
              <a:t>a egybevágó, az </a:t>
            </a:r>
            <a:r>
              <a:rPr lang="hu-HU" sz="2400" b="1" dirty="0"/>
              <a:t>alap</a:t>
            </a:r>
            <a:r>
              <a:rPr lang="hu-HU" sz="2400" dirty="0"/>
              <a:t>ja</a:t>
            </a:r>
          </a:p>
          <a:p>
            <a:pPr marL="0" indent="0">
              <a:spcBef>
                <a:spcPts val="0"/>
              </a:spcBef>
              <a:buNone/>
              <a:tabLst>
                <a:tab pos="271463" algn="l"/>
              </a:tabLst>
            </a:pPr>
            <a:r>
              <a:rPr lang="hu-HU" sz="2400" dirty="0"/>
              <a:t>	különböző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B98036DA-AC89-50E2-3C3C-3CF0A8C67728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10139916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egyenlő szárú háromszög</a:t>
            </a:r>
          </a:p>
        </p:txBody>
      </p: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2FE45DB8-0E4D-3E82-365B-74FDDB0CE472}"/>
              </a:ext>
            </a:extLst>
          </p:cNvPr>
          <p:cNvCxnSpPr/>
          <p:nvPr/>
        </p:nvCxnSpPr>
        <p:spPr>
          <a:xfrm>
            <a:off x="1434999" y="5381804"/>
            <a:ext cx="2538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6FB5A741-BD7C-0168-6F20-CFE17C642650}"/>
              </a:ext>
            </a:extLst>
          </p:cNvPr>
          <p:cNvCxnSpPr>
            <a:cxnSpLocks/>
          </p:cNvCxnSpPr>
          <p:nvPr/>
        </p:nvCxnSpPr>
        <p:spPr>
          <a:xfrm>
            <a:off x="2654931" y="2172156"/>
            <a:ext cx="1310954" cy="32205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2B5665C8-28C9-5DF8-5801-1E951B4CBE5E}"/>
              </a:ext>
            </a:extLst>
          </p:cNvPr>
          <p:cNvCxnSpPr>
            <a:cxnSpLocks/>
          </p:cNvCxnSpPr>
          <p:nvPr/>
        </p:nvCxnSpPr>
        <p:spPr>
          <a:xfrm flipV="1">
            <a:off x="1445885" y="2172156"/>
            <a:ext cx="1222298" cy="32205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BlokTextu 10">
            <a:extLst>
              <a:ext uri="{FF2B5EF4-FFF2-40B4-BE49-F238E27FC236}">
                <a16:creationId xmlns:a16="http://schemas.microsoft.com/office/drawing/2014/main" id="{6FA67546-B5AE-965E-A751-B7349E7B0E65}"/>
              </a:ext>
            </a:extLst>
          </p:cNvPr>
          <p:cNvSpPr txBox="1"/>
          <p:nvPr/>
        </p:nvSpPr>
        <p:spPr>
          <a:xfrm>
            <a:off x="2227998" y="5553961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alap</a:t>
            </a:r>
            <a:endParaRPr lang="hu-HU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A2C11BF0-51E7-7A4C-DCB2-94A85CDE2CA4}"/>
              </a:ext>
            </a:extLst>
          </p:cNvPr>
          <p:cNvSpPr txBox="1"/>
          <p:nvPr/>
        </p:nvSpPr>
        <p:spPr>
          <a:xfrm>
            <a:off x="3466191" y="3473042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szár</a:t>
            </a:r>
            <a:endParaRPr lang="hu-HU" b="1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D168A7DB-1B65-AF95-D31D-81D2D8FD4C39}"/>
              </a:ext>
            </a:extLst>
          </p:cNvPr>
          <p:cNvSpPr txBox="1"/>
          <p:nvPr/>
        </p:nvSpPr>
        <p:spPr>
          <a:xfrm>
            <a:off x="1113104" y="3469010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szár</a:t>
            </a:r>
            <a:endParaRPr lang="hu-HU" b="1" dirty="0"/>
          </a:p>
        </p:txBody>
      </p:sp>
      <p:sp>
        <p:nvSpPr>
          <p:cNvPr id="14" name="Tartalom helye 2">
            <a:extLst>
              <a:ext uri="{FF2B5EF4-FFF2-40B4-BE49-F238E27FC236}">
                <a16:creationId xmlns:a16="http://schemas.microsoft.com/office/drawing/2014/main" id="{8ACAAD17-4A7F-FD43-817D-D8DF1E94E654}"/>
              </a:ext>
            </a:extLst>
          </p:cNvPr>
          <p:cNvSpPr txBox="1">
            <a:spLocks/>
          </p:cNvSpPr>
          <p:nvPr/>
        </p:nvSpPr>
        <p:spPr>
          <a:xfrm>
            <a:off x="5551714" y="2533640"/>
            <a:ext cx="5353233" cy="76195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Az alapon lévő szögek egybevágóak</a:t>
            </a:r>
          </a:p>
        </p:txBody>
      </p:sp>
      <p:sp>
        <p:nvSpPr>
          <p:cNvPr id="15" name="Kruh s výrezom 14">
            <a:extLst>
              <a:ext uri="{FF2B5EF4-FFF2-40B4-BE49-F238E27FC236}">
                <a16:creationId xmlns:a16="http://schemas.microsoft.com/office/drawing/2014/main" id="{98FD8475-CB64-6E55-65AC-F0FF0B8564E1}"/>
              </a:ext>
            </a:extLst>
          </p:cNvPr>
          <p:cNvSpPr/>
          <p:nvPr/>
        </p:nvSpPr>
        <p:spPr>
          <a:xfrm>
            <a:off x="725885" y="4667841"/>
            <a:ext cx="1440000" cy="1440000"/>
          </a:xfrm>
          <a:prstGeom prst="pie">
            <a:avLst>
              <a:gd name="adj1" fmla="val 17451049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6" name="Kruh s výrezom 15">
            <a:extLst>
              <a:ext uri="{FF2B5EF4-FFF2-40B4-BE49-F238E27FC236}">
                <a16:creationId xmlns:a16="http://schemas.microsoft.com/office/drawing/2014/main" id="{99D1E1FD-C598-517C-AED9-F5B0327A9F55}"/>
              </a:ext>
            </a:extLst>
          </p:cNvPr>
          <p:cNvSpPr/>
          <p:nvPr/>
        </p:nvSpPr>
        <p:spPr>
          <a:xfrm flipH="1">
            <a:off x="3239919" y="4667841"/>
            <a:ext cx="1440000" cy="1440000"/>
          </a:xfrm>
          <a:prstGeom prst="pie">
            <a:avLst>
              <a:gd name="adj1" fmla="val 17499706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7" name="Kruh s výrezom 16">
            <a:extLst>
              <a:ext uri="{FF2B5EF4-FFF2-40B4-BE49-F238E27FC236}">
                <a16:creationId xmlns:a16="http://schemas.microsoft.com/office/drawing/2014/main" id="{98103534-E140-897B-BF08-2A58B394938E}"/>
              </a:ext>
            </a:extLst>
          </p:cNvPr>
          <p:cNvSpPr/>
          <p:nvPr/>
        </p:nvSpPr>
        <p:spPr>
          <a:xfrm>
            <a:off x="1935517" y="1458782"/>
            <a:ext cx="1440000" cy="1440000"/>
          </a:xfrm>
          <a:prstGeom prst="pie">
            <a:avLst>
              <a:gd name="adj1" fmla="val 4110279"/>
              <a:gd name="adj2" fmla="val 657923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58F43636-33AE-0BA9-98A2-307D7E01F7A5}"/>
              </a:ext>
            </a:extLst>
          </p:cNvPr>
          <p:cNvSpPr txBox="1"/>
          <p:nvPr/>
        </p:nvSpPr>
        <p:spPr>
          <a:xfrm>
            <a:off x="1619147" y="48244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hu-HU" sz="2800" b="1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F1B99C56-E199-3AF2-891F-2635FB618827}"/>
              </a:ext>
            </a:extLst>
          </p:cNvPr>
          <p:cNvSpPr txBox="1"/>
          <p:nvPr/>
        </p:nvSpPr>
        <p:spPr>
          <a:xfrm>
            <a:off x="3361878" y="482804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hu-HU" sz="2800" b="1" dirty="0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7E650A91-26D3-CAD2-050F-8128769F1EB6}"/>
              </a:ext>
            </a:extLst>
          </p:cNvPr>
          <p:cNvSpPr txBox="1"/>
          <p:nvPr/>
        </p:nvSpPr>
        <p:spPr>
          <a:xfrm>
            <a:off x="2475009" y="2358492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hu-HU" sz="2800" b="1" dirty="0"/>
          </a:p>
        </p:txBody>
      </p:sp>
      <p:sp>
        <p:nvSpPr>
          <p:cNvPr id="21" name="Tartalom helye 2">
            <a:extLst>
              <a:ext uri="{FF2B5EF4-FFF2-40B4-BE49-F238E27FC236}">
                <a16:creationId xmlns:a16="http://schemas.microsoft.com/office/drawing/2014/main" id="{F11444BB-7BD0-4250-3029-34CD60098141}"/>
              </a:ext>
            </a:extLst>
          </p:cNvPr>
          <p:cNvSpPr txBox="1">
            <a:spLocks/>
          </p:cNvSpPr>
          <p:nvPr/>
        </p:nvSpPr>
        <p:spPr>
          <a:xfrm>
            <a:off x="5551714" y="3180133"/>
            <a:ext cx="5293495" cy="5627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Csak 1 szimmetriatengelye van</a:t>
            </a:r>
          </a:p>
        </p:txBody>
      </p:sp>
      <p:cxnSp>
        <p:nvCxnSpPr>
          <p:cNvPr id="23" name="Rovná spojnica 22">
            <a:extLst>
              <a:ext uri="{FF2B5EF4-FFF2-40B4-BE49-F238E27FC236}">
                <a16:creationId xmlns:a16="http://schemas.microsoft.com/office/drawing/2014/main" id="{2D19033B-B447-EA5A-8828-FBCFA24B0D94}"/>
              </a:ext>
            </a:extLst>
          </p:cNvPr>
          <p:cNvCxnSpPr>
            <a:cxnSpLocks/>
          </p:cNvCxnSpPr>
          <p:nvPr/>
        </p:nvCxnSpPr>
        <p:spPr>
          <a:xfrm>
            <a:off x="2662881" y="1871324"/>
            <a:ext cx="0" cy="378000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artalom helye 2">
            <a:extLst>
              <a:ext uri="{FF2B5EF4-FFF2-40B4-BE49-F238E27FC236}">
                <a16:creationId xmlns:a16="http://schemas.microsoft.com/office/drawing/2014/main" id="{EAAD5601-6FBA-17AD-0AAE-C39499A17EE4}"/>
              </a:ext>
            </a:extLst>
          </p:cNvPr>
          <p:cNvSpPr txBox="1">
            <a:spLocks/>
          </p:cNvSpPr>
          <p:nvPr/>
        </p:nvSpPr>
        <p:spPr>
          <a:xfrm>
            <a:off x="5547122" y="3830258"/>
            <a:ext cx="5293495" cy="5627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Kerülete:</a:t>
            </a:r>
          </a:p>
        </p:txBody>
      </p:sp>
      <p:cxnSp>
        <p:nvCxnSpPr>
          <p:cNvPr id="27" name="Rovná spojnica 26">
            <a:extLst>
              <a:ext uri="{FF2B5EF4-FFF2-40B4-BE49-F238E27FC236}">
                <a16:creationId xmlns:a16="http://schemas.microsoft.com/office/drawing/2014/main" id="{2344FCA5-4695-CE5D-6022-64B52B410499}"/>
              </a:ext>
            </a:extLst>
          </p:cNvPr>
          <p:cNvCxnSpPr/>
          <p:nvPr/>
        </p:nvCxnSpPr>
        <p:spPr>
          <a:xfrm>
            <a:off x="1427885" y="5381804"/>
            <a:ext cx="253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ovná spojnica 27">
            <a:extLst>
              <a:ext uri="{FF2B5EF4-FFF2-40B4-BE49-F238E27FC236}">
                <a16:creationId xmlns:a16="http://schemas.microsoft.com/office/drawing/2014/main" id="{B4325EAB-C125-AABE-03CA-D2B8AE89AA29}"/>
              </a:ext>
            </a:extLst>
          </p:cNvPr>
          <p:cNvCxnSpPr>
            <a:cxnSpLocks/>
          </p:cNvCxnSpPr>
          <p:nvPr/>
        </p:nvCxnSpPr>
        <p:spPr>
          <a:xfrm>
            <a:off x="2661708" y="2191261"/>
            <a:ext cx="1297248" cy="31905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ovná spojnica 28">
            <a:extLst>
              <a:ext uri="{FF2B5EF4-FFF2-40B4-BE49-F238E27FC236}">
                <a16:creationId xmlns:a16="http://schemas.microsoft.com/office/drawing/2014/main" id="{51F51F3C-5140-1665-FC1F-F6259340EC45}"/>
              </a:ext>
            </a:extLst>
          </p:cNvPr>
          <p:cNvCxnSpPr>
            <a:cxnSpLocks/>
          </p:cNvCxnSpPr>
          <p:nvPr/>
        </p:nvCxnSpPr>
        <p:spPr>
          <a:xfrm flipV="1">
            <a:off x="1444922" y="2185797"/>
            <a:ext cx="1216786" cy="3192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BlokTextu 29">
            <a:extLst>
              <a:ext uri="{FF2B5EF4-FFF2-40B4-BE49-F238E27FC236}">
                <a16:creationId xmlns:a16="http://schemas.microsoft.com/office/drawing/2014/main" id="{754F36F4-96AD-BD1C-7DC3-290583E42590}"/>
              </a:ext>
            </a:extLst>
          </p:cNvPr>
          <p:cNvSpPr txBox="1"/>
          <p:nvPr/>
        </p:nvSpPr>
        <p:spPr>
          <a:xfrm>
            <a:off x="7281640" y="3858335"/>
            <a:ext cx="3231975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k = alap + szár + szár</a:t>
            </a:r>
          </a:p>
        </p:txBody>
      </p:sp>
      <p:sp>
        <p:nvSpPr>
          <p:cNvPr id="31" name="Tartalom helye 2">
            <a:extLst>
              <a:ext uri="{FF2B5EF4-FFF2-40B4-BE49-F238E27FC236}">
                <a16:creationId xmlns:a16="http://schemas.microsoft.com/office/drawing/2014/main" id="{A7F37F17-FB78-4D86-FE48-2EDE2D81B0E0}"/>
              </a:ext>
            </a:extLst>
          </p:cNvPr>
          <p:cNvSpPr txBox="1">
            <a:spLocks/>
          </p:cNvSpPr>
          <p:nvPr/>
        </p:nvSpPr>
        <p:spPr>
          <a:xfrm>
            <a:off x="5563826" y="4744011"/>
            <a:ext cx="5276791" cy="5627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Területe:</a:t>
            </a:r>
          </a:p>
        </p:txBody>
      </p:sp>
      <p:cxnSp>
        <p:nvCxnSpPr>
          <p:cNvPr id="32" name="Rovná spojnica 31">
            <a:extLst>
              <a:ext uri="{FF2B5EF4-FFF2-40B4-BE49-F238E27FC236}">
                <a16:creationId xmlns:a16="http://schemas.microsoft.com/office/drawing/2014/main" id="{F283FC31-742B-805A-C285-19157CEE04CD}"/>
              </a:ext>
            </a:extLst>
          </p:cNvPr>
          <p:cNvCxnSpPr/>
          <p:nvPr/>
        </p:nvCxnSpPr>
        <p:spPr>
          <a:xfrm>
            <a:off x="1427885" y="5387841"/>
            <a:ext cx="2538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ovná spojnica 32">
            <a:extLst>
              <a:ext uri="{FF2B5EF4-FFF2-40B4-BE49-F238E27FC236}">
                <a16:creationId xmlns:a16="http://schemas.microsoft.com/office/drawing/2014/main" id="{91EDB7E9-FA59-6B33-4DF7-C8537CC8BF65}"/>
              </a:ext>
            </a:extLst>
          </p:cNvPr>
          <p:cNvCxnSpPr>
            <a:cxnSpLocks/>
          </p:cNvCxnSpPr>
          <p:nvPr/>
        </p:nvCxnSpPr>
        <p:spPr>
          <a:xfrm>
            <a:off x="2659133" y="2177494"/>
            <a:ext cx="2575" cy="320074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lokTextu 34">
                <a:extLst>
                  <a:ext uri="{FF2B5EF4-FFF2-40B4-BE49-F238E27FC236}">
                    <a16:creationId xmlns:a16="http://schemas.microsoft.com/office/drawing/2014/main" id="{D864D302-E9BE-4E8C-C8CC-AC37F3F36845}"/>
                  </a:ext>
                </a:extLst>
              </p:cNvPr>
              <p:cNvSpPr txBox="1"/>
              <p:nvPr/>
            </p:nvSpPr>
            <p:spPr>
              <a:xfrm>
                <a:off x="7623544" y="4661501"/>
                <a:ext cx="1760418" cy="727763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hu-HU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𝒎𝒂</m:t>
                          </m:r>
                        </m:num>
                        <m:den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u-HU" sz="24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BlokTextu 34">
                <a:extLst>
                  <a:ext uri="{FF2B5EF4-FFF2-40B4-BE49-F238E27FC236}">
                    <a16:creationId xmlns:a16="http://schemas.microsoft.com/office/drawing/2014/main" id="{D864D302-E9BE-4E8C-C8CC-AC37F3F36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544" y="4661501"/>
                <a:ext cx="1760418" cy="7277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BlokTextu 35">
            <a:extLst>
              <a:ext uri="{FF2B5EF4-FFF2-40B4-BE49-F238E27FC236}">
                <a16:creationId xmlns:a16="http://schemas.microsoft.com/office/drawing/2014/main" id="{43F3943D-7A9A-E003-961E-1A4C6F9EF864}"/>
              </a:ext>
            </a:extLst>
          </p:cNvPr>
          <p:cNvSpPr txBox="1"/>
          <p:nvPr/>
        </p:nvSpPr>
        <p:spPr>
          <a:xfrm>
            <a:off x="2678453" y="3849731"/>
            <a:ext cx="69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rgbClr val="00B050"/>
                </a:solidFill>
              </a:rPr>
              <a:t>ma</a:t>
            </a:r>
            <a:endParaRPr lang="hu-HU" b="1" i="1" dirty="0">
              <a:solidFill>
                <a:srgbClr val="00B050"/>
              </a:solidFill>
            </a:endParaRPr>
          </a:p>
        </p:txBody>
      </p:sp>
      <p:sp>
        <p:nvSpPr>
          <p:cNvPr id="37" name="Tartalom helye 2">
            <a:extLst>
              <a:ext uri="{FF2B5EF4-FFF2-40B4-BE49-F238E27FC236}">
                <a16:creationId xmlns:a16="http://schemas.microsoft.com/office/drawing/2014/main" id="{FEB7EE02-9B9C-A9CF-D924-15E40BBD9E80}"/>
              </a:ext>
            </a:extLst>
          </p:cNvPr>
          <p:cNvSpPr txBox="1">
            <a:spLocks/>
          </p:cNvSpPr>
          <p:nvPr/>
        </p:nvSpPr>
        <p:spPr>
          <a:xfrm>
            <a:off x="5770430" y="5657766"/>
            <a:ext cx="5134518" cy="5627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400" dirty="0"/>
              <a:t>ahol </a:t>
            </a:r>
            <a:r>
              <a:rPr lang="hu-HU" sz="2400" i="1" dirty="0"/>
              <a:t>ma</a:t>
            </a:r>
            <a:r>
              <a:rPr lang="hu-HU" sz="2400" dirty="0"/>
              <a:t> megfelezi az alapot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BlokTextu 38">
                <a:extLst>
                  <a:ext uri="{FF2B5EF4-FFF2-40B4-BE49-F238E27FC236}">
                    <a16:creationId xmlns:a16="http://schemas.microsoft.com/office/drawing/2014/main" id="{ADBB4352-6E2B-0907-7341-39016568FCE8}"/>
                  </a:ext>
                </a:extLst>
              </p:cNvPr>
              <p:cNvSpPr txBox="1"/>
              <p:nvPr/>
            </p:nvSpPr>
            <p:spPr>
              <a:xfrm>
                <a:off x="1811668" y="5378172"/>
                <a:ext cx="468398" cy="72776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u-HU" sz="24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BlokTextu 38">
                <a:extLst>
                  <a:ext uri="{FF2B5EF4-FFF2-40B4-BE49-F238E27FC236}">
                    <a16:creationId xmlns:a16="http://schemas.microsoft.com/office/drawing/2014/main" id="{ADBB4352-6E2B-0907-7341-39016568F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668" y="5378172"/>
                <a:ext cx="468398" cy="727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BlokTextu 39">
                <a:extLst>
                  <a:ext uri="{FF2B5EF4-FFF2-40B4-BE49-F238E27FC236}">
                    <a16:creationId xmlns:a16="http://schemas.microsoft.com/office/drawing/2014/main" id="{C18B4C45-2335-FDF8-49A3-A5B5D4F545D9}"/>
                  </a:ext>
                </a:extLst>
              </p:cNvPr>
              <p:cNvSpPr txBox="1"/>
              <p:nvPr/>
            </p:nvSpPr>
            <p:spPr>
              <a:xfrm>
                <a:off x="3118749" y="5395571"/>
                <a:ext cx="468398" cy="72776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u-HU" sz="24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0" name="BlokTextu 39">
                <a:extLst>
                  <a:ext uri="{FF2B5EF4-FFF2-40B4-BE49-F238E27FC236}">
                    <a16:creationId xmlns:a16="http://schemas.microsoft.com/office/drawing/2014/main" id="{C18B4C45-2335-FDF8-49A3-A5B5D4F54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749" y="5395571"/>
                <a:ext cx="468398" cy="7277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artalom helye 2">
            <a:extLst>
              <a:ext uri="{FF2B5EF4-FFF2-40B4-BE49-F238E27FC236}">
                <a16:creationId xmlns:a16="http://schemas.microsoft.com/office/drawing/2014/main" id="{2074EC63-C95D-FB5E-A42F-D5C1667DF287}"/>
              </a:ext>
            </a:extLst>
          </p:cNvPr>
          <p:cNvSpPr txBox="1">
            <a:spLocks/>
          </p:cNvSpPr>
          <p:nvPr/>
        </p:nvSpPr>
        <p:spPr>
          <a:xfrm>
            <a:off x="5770429" y="6220505"/>
            <a:ext cx="5276791" cy="56273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300" dirty="0"/>
              <a:t>így derékszögű háromszöget kapunk</a:t>
            </a:r>
          </a:p>
        </p:txBody>
      </p:sp>
      <p:sp>
        <p:nvSpPr>
          <p:cNvPr id="42" name="Kruh s výrezom 41">
            <a:extLst>
              <a:ext uri="{FF2B5EF4-FFF2-40B4-BE49-F238E27FC236}">
                <a16:creationId xmlns:a16="http://schemas.microsoft.com/office/drawing/2014/main" id="{A84F892F-5CF4-3FEC-B16E-A150B78767F9}"/>
              </a:ext>
            </a:extLst>
          </p:cNvPr>
          <p:cNvSpPr/>
          <p:nvPr/>
        </p:nvSpPr>
        <p:spPr>
          <a:xfrm flipH="1">
            <a:off x="2205650" y="4928172"/>
            <a:ext cx="900000" cy="900000"/>
          </a:xfrm>
          <a:prstGeom prst="pie">
            <a:avLst>
              <a:gd name="adj1" fmla="val 16268801"/>
              <a:gd name="adj2" fmla="val 2158450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61455312-FD47-715D-1728-D26BC599CA7B}"/>
              </a:ext>
            </a:extLst>
          </p:cNvPr>
          <p:cNvSpPr/>
          <p:nvPr/>
        </p:nvSpPr>
        <p:spPr>
          <a:xfrm flipH="1">
            <a:off x="2433601" y="5162239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90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800" decel="100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800" decel="100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1" grpId="0"/>
      <p:bldP spid="12" grpId="0"/>
      <p:bldP spid="13" grpId="0"/>
      <p:bldP spid="14" grpId="0" build="p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 build="p"/>
      <p:bldP spid="26" grpId="0" build="p"/>
      <p:bldP spid="30" grpId="0" animBg="1"/>
      <p:bldP spid="31" grpId="0" build="p"/>
      <p:bldP spid="35" grpId="0" animBg="1"/>
      <p:bldP spid="36" grpId="0"/>
      <p:bldP spid="37" grpId="0" build="p"/>
      <p:bldP spid="39" grpId="0"/>
      <p:bldP spid="40" grpId="0"/>
      <p:bldP spid="41" grpId="0" build="p"/>
      <p:bldP spid="42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86A27-744E-0A96-6503-B23AEB42F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EE401D-7183-9230-DDFF-659B52790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416"/>
            <a:ext cx="9951720" cy="1038091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Számítsd ki a 6 cm alapú és 10 cm szárú egyenlő szárú háromszög kerületét és területét!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FFD881D7-9FA9-5BA1-B186-F73C0594815E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10139916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egyenlő szárú háromszög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88A163E4-8D5A-FC4D-75A6-73CFC60C5F55}"/>
              </a:ext>
            </a:extLst>
          </p:cNvPr>
          <p:cNvSpPr txBox="1"/>
          <p:nvPr/>
        </p:nvSpPr>
        <p:spPr>
          <a:xfrm>
            <a:off x="4396157" y="2502409"/>
            <a:ext cx="69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k =</a:t>
            </a:r>
            <a:endParaRPr lang="hu-HU" sz="2800" b="1" i="1" dirty="0">
              <a:solidFill>
                <a:srgbClr val="FF0000"/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8AA10888-1581-BD00-AB5F-8F4177A927A0}"/>
              </a:ext>
            </a:extLst>
          </p:cNvPr>
          <p:cNvSpPr txBox="1"/>
          <p:nvPr/>
        </p:nvSpPr>
        <p:spPr>
          <a:xfrm>
            <a:off x="5051380" y="2509066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6 + 10 + 10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E587789C-7CC5-38B5-9473-F6AC0A58E24A}"/>
              </a:ext>
            </a:extLst>
          </p:cNvPr>
          <p:cNvSpPr txBox="1"/>
          <p:nvPr/>
        </p:nvSpPr>
        <p:spPr>
          <a:xfrm>
            <a:off x="7061158" y="2501975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= 26 cm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E7F105FF-B904-54A4-D772-8CC94BF0CC83}"/>
              </a:ext>
            </a:extLst>
          </p:cNvPr>
          <p:cNvSpPr txBox="1"/>
          <p:nvPr/>
        </p:nvSpPr>
        <p:spPr>
          <a:xfrm>
            <a:off x="4396157" y="3377859"/>
            <a:ext cx="715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T =</a:t>
            </a:r>
            <a:endParaRPr lang="hu-HU" sz="2800" b="1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lokTextu 34">
                <a:extLst>
                  <a:ext uri="{FF2B5EF4-FFF2-40B4-BE49-F238E27FC236}">
                    <a16:creationId xmlns:a16="http://schemas.microsoft.com/office/drawing/2014/main" id="{81C7341A-5842-3D78-70F6-AFC303733F07}"/>
                  </a:ext>
                </a:extLst>
              </p:cNvPr>
              <p:cNvSpPr txBox="1"/>
              <p:nvPr/>
            </p:nvSpPr>
            <p:spPr>
              <a:xfrm>
                <a:off x="5085633" y="3309946"/>
                <a:ext cx="983218" cy="635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𝒎𝒂</m:t>
                          </m:r>
                        </m:num>
                        <m:den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u-H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BlokTextu 34">
                <a:extLst>
                  <a:ext uri="{FF2B5EF4-FFF2-40B4-BE49-F238E27FC236}">
                    <a16:creationId xmlns:a16="http://schemas.microsoft.com/office/drawing/2014/main" id="{D9E69F0A-4730-816F-7D77-07E1F0A15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33" y="3309946"/>
                <a:ext cx="983218" cy="6354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BlokTextu 35">
            <a:extLst>
              <a:ext uri="{FF2B5EF4-FFF2-40B4-BE49-F238E27FC236}">
                <a16:creationId xmlns:a16="http://schemas.microsoft.com/office/drawing/2014/main" id="{CAEACE00-B0F6-8C6E-61CA-E422B6024C81}"/>
              </a:ext>
            </a:extLst>
          </p:cNvPr>
          <p:cNvSpPr txBox="1"/>
          <p:nvPr/>
        </p:nvSpPr>
        <p:spPr>
          <a:xfrm>
            <a:off x="7213277" y="3252186"/>
            <a:ext cx="259398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3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+ </a:t>
            </a:r>
            <a:r>
              <a:rPr lang="hu-HU" sz="2800" b="1" i="1" dirty="0">
                <a:solidFill>
                  <a:schemeClr val="tx1"/>
                </a:solidFill>
              </a:rPr>
              <a:t>ma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= 10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B60D846E-C8A3-9C02-F46F-EFE5CD25AB55}"/>
              </a:ext>
            </a:extLst>
          </p:cNvPr>
          <p:cNvSpPr txBox="1"/>
          <p:nvPr/>
        </p:nvSpPr>
        <p:spPr>
          <a:xfrm>
            <a:off x="7349261" y="3970259"/>
            <a:ext cx="252505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9 + </a:t>
            </a:r>
            <a:r>
              <a:rPr lang="hu-HU" sz="2800" b="1" i="1" dirty="0">
                <a:solidFill>
                  <a:schemeClr val="tx1"/>
                </a:solidFill>
              </a:rPr>
              <a:t>ma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= 100</a:t>
            </a:r>
            <a:endParaRPr lang="hu-HU" sz="2800" b="1" baseline="30000" dirty="0">
              <a:solidFill>
                <a:schemeClr val="tx1"/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0A5A50CA-EEF3-4633-7AD3-2E1D1C128DD1}"/>
              </a:ext>
            </a:extLst>
          </p:cNvPr>
          <p:cNvSpPr txBox="1"/>
          <p:nvPr/>
        </p:nvSpPr>
        <p:spPr>
          <a:xfrm>
            <a:off x="7983911" y="4688776"/>
            <a:ext cx="1680268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chemeClr val="tx1"/>
                </a:solidFill>
              </a:rPr>
              <a:t>ma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= 91</a:t>
            </a:r>
            <a:endParaRPr lang="hu-HU" sz="2800" b="1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BlokTextu 38">
                <a:extLst>
                  <a:ext uri="{FF2B5EF4-FFF2-40B4-BE49-F238E27FC236}">
                    <a16:creationId xmlns:a16="http://schemas.microsoft.com/office/drawing/2014/main" id="{9E9C6A7E-7124-10EF-AF3A-20AF00059C33}"/>
                  </a:ext>
                </a:extLst>
              </p:cNvPr>
              <p:cNvSpPr txBox="1"/>
              <p:nvPr/>
            </p:nvSpPr>
            <p:spPr>
              <a:xfrm>
                <a:off x="8128604" y="5326172"/>
                <a:ext cx="1786258" cy="5637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u-HU" sz="2800" b="1" i="1" dirty="0">
                    <a:solidFill>
                      <a:schemeClr val="tx1"/>
                    </a:solidFill>
                  </a:rPr>
                  <a:t>ma</a:t>
                </a:r>
                <a:r>
                  <a:rPr lang="hu-HU" sz="2800" b="1" dirty="0">
                    <a:solidFill>
                      <a:schemeClr val="tx1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𝟗𝟏</m:t>
                        </m:r>
                      </m:e>
                    </m:rad>
                  </m:oMath>
                </a14:m>
                <a:endParaRPr lang="hu-HU" sz="2800" b="1" baseline="300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9" name="BlokTextu 38">
                <a:extLst>
                  <a:ext uri="{FF2B5EF4-FFF2-40B4-BE49-F238E27FC236}">
                    <a16:creationId xmlns:a16="http://schemas.microsoft.com/office/drawing/2014/main" id="{9E9C6A7E-7124-10EF-AF3A-20AF00059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604" y="5326172"/>
                <a:ext cx="1786258" cy="563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BlokTextu 39">
            <a:extLst>
              <a:ext uri="{FF2B5EF4-FFF2-40B4-BE49-F238E27FC236}">
                <a16:creationId xmlns:a16="http://schemas.microsoft.com/office/drawing/2014/main" id="{F0DF9CBB-1E4C-E035-5563-3464AAE2ADC6}"/>
              </a:ext>
            </a:extLst>
          </p:cNvPr>
          <p:cNvSpPr txBox="1"/>
          <p:nvPr/>
        </p:nvSpPr>
        <p:spPr>
          <a:xfrm>
            <a:off x="8128687" y="6105230"/>
            <a:ext cx="188224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chemeClr val="tx1"/>
                </a:solidFill>
              </a:rPr>
              <a:t>ma</a:t>
            </a:r>
            <a:r>
              <a:rPr lang="hu-HU" sz="2800" b="1" dirty="0">
                <a:solidFill>
                  <a:schemeClr val="tx1"/>
                </a:solidFill>
              </a:rPr>
              <a:t> = 9,54</a:t>
            </a:r>
            <a:endParaRPr lang="hu-HU" sz="2800" b="1" baseline="30000" dirty="0">
              <a:solidFill>
                <a:schemeClr val="tx1"/>
              </a:solidFill>
            </a:endParaRP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974FE03E-599F-4B40-B33C-C80465C5088C}"/>
              </a:ext>
            </a:extLst>
          </p:cNvPr>
          <p:cNvSpPr/>
          <p:nvPr/>
        </p:nvSpPr>
        <p:spPr>
          <a:xfrm>
            <a:off x="8923281" y="6215778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/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B99DF2F1-78A0-2352-461C-AECC603AB9FB}"/>
              </a:ext>
            </a:extLst>
          </p:cNvPr>
          <p:cNvSpPr txBox="1"/>
          <p:nvPr/>
        </p:nvSpPr>
        <p:spPr>
          <a:xfrm>
            <a:off x="9803072" y="3970259"/>
            <a:ext cx="691215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tx1"/>
                </a:solidFill>
              </a:rPr>
              <a:t>/-9</a:t>
            </a:r>
            <a:endParaRPr lang="hu-HU" sz="2800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BlokTextu 42">
                <a:extLst>
                  <a:ext uri="{FF2B5EF4-FFF2-40B4-BE49-F238E27FC236}">
                    <a16:creationId xmlns:a16="http://schemas.microsoft.com/office/drawing/2014/main" id="{5ADDEB00-F3F8-670D-8A29-B83A942110BC}"/>
                  </a:ext>
                </a:extLst>
              </p:cNvPr>
              <p:cNvSpPr txBox="1"/>
              <p:nvPr/>
            </p:nvSpPr>
            <p:spPr>
              <a:xfrm>
                <a:off x="4485987" y="4273102"/>
                <a:ext cx="1509965" cy="626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hu-HU" sz="2800" b="1" dirty="0">
                    <a:solidFill>
                      <a:srgbClr val="00B050"/>
                    </a:solidFill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𝟓𝟒</m:t>
                        </m:r>
                      </m:num>
                      <m:den>
                        <m: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hu-H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BlokTextu 42">
                <a:extLst>
                  <a:ext uri="{FF2B5EF4-FFF2-40B4-BE49-F238E27FC236}">
                    <a16:creationId xmlns:a16="http://schemas.microsoft.com/office/drawing/2014/main" id="{5ADDEB00-F3F8-670D-8A29-B83A94211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987" y="4273102"/>
                <a:ext cx="1509965" cy="626646"/>
              </a:xfrm>
              <a:prstGeom prst="rect">
                <a:avLst/>
              </a:prstGeom>
              <a:blipFill>
                <a:blip r:embed="rId5"/>
                <a:stretch>
                  <a:fillRect l="-14516" t="-1942" b="-174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BlokTextu 43">
            <a:extLst>
              <a:ext uri="{FF2B5EF4-FFF2-40B4-BE49-F238E27FC236}">
                <a16:creationId xmlns:a16="http://schemas.microsoft.com/office/drawing/2014/main" id="{A4B6D75C-3AF1-F1E5-141D-1C3B4748215F}"/>
              </a:ext>
            </a:extLst>
          </p:cNvPr>
          <p:cNvSpPr txBox="1"/>
          <p:nvPr/>
        </p:nvSpPr>
        <p:spPr>
          <a:xfrm>
            <a:off x="4485987" y="5262527"/>
            <a:ext cx="234993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T = 28,62 cm</a:t>
            </a:r>
            <a:r>
              <a:rPr lang="hu-HU" sz="2800" b="1" baseline="30000" dirty="0">
                <a:solidFill>
                  <a:srgbClr val="00B050"/>
                </a:solidFill>
              </a:rPr>
              <a:t>2</a:t>
            </a:r>
          </a:p>
        </p:txBody>
      </p:sp>
      <p:cxnSp>
        <p:nvCxnSpPr>
          <p:cNvPr id="2" name="Rovná spojnica 1">
            <a:extLst>
              <a:ext uri="{FF2B5EF4-FFF2-40B4-BE49-F238E27FC236}">
                <a16:creationId xmlns:a16="http://schemas.microsoft.com/office/drawing/2014/main" id="{A0F8277C-4352-CEAD-49CB-C65163DE3D9C}"/>
              </a:ext>
            </a:extLst>
          </p:cNvPr>
          <p:cNvCxnSpPr/>
          <p:nvPr/>
        </p:nvCxnSpPr>
        <p:spPr>
          <a:xfrm>
            <a:off x="746740" y="6030734"/>
            <a:ext cx="2538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92C67DAB-3FE6-DAB9-4291-857E3977C92B}"/>
              </a:ext>
            </a:extLst>
          </p:cNvPr>
          <p:cNvCxnSpPr>
            <a:cxnSpLocks/>
          </p:cNvCxnSpPr>
          <p:nvPr/>
        </p:nvCxnSpPr>
        <p:spPr>
          <a:xfrm>
            <a:off x="1966672" y="2821086"/>
            <a:ext cx="1310954" cy="32205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id="{BD413771-D1DF-25FA-0D61-846FB79D9001}"/>
              </a:ext>
            </a:extLst>
          </p:cNvPr>
          <p:cNvCxnSpPr>
            <a:cxnSpLocks/>
          </p:cNvCxnSpPr>
          <p:nvPr/>
        </p:nvCxnSpPr>
        <p:spPr>
          <a:xfrm flipV="1">
            <a:off x="757626" y="2821086"/>
            <a:ext cx="1222298" cy="32205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BlokTextu 12">
            <a:extLst>
              <a:ext uri="{FF2B5EF4-FFF2-40B4-BE49-F238E27FC236}">
                <a16:creationId xmlns:a16="http://schemas.microsoft.com/office/drawing/2014/main" id="{4CAF99D1-96A7-74DE-A17B-5E632A657E52}"/>
              </a:ext>
            </a:extLst>
          </p:cNvPr>
          <p:cNvSpPr txBox="1"/>
          <p:nvPr/>
        </p:nvSpPr>
        <p:spPr>
          <a:xfrm>
            <a:off x="1762451" y="608760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6</a:t>
            </a:r>
            <a:endParaRPr lang="hu-HU" b="1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89FE8E6D-F166-C8E3-3A9E-AEA2EFF8BC7B}"/>
              </a:ext>
            </a:extLst>
          </p:cNvPr>
          <p:cNvSpPr txBox="1"/>
          <p:nvPr/>
        </p:nvSpPr>
        <p:spPr>
          <a:xfrm>
            <a:off x="2748436" y="4121972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10</a:t>
            </a:r>
            <a:endParaRPr lang="hu-HU" b="1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1DD3C4B-6339-6AB8-C7CB-1C1487EF5AF4}"/>
              </a:ext>
            </a:extLst>
          </p:cNvPr>
          <p:cNvSpPr txBox="1"/>
          <p:nvPr/>
        </p:nvSpPr>
        <p:spPr>
          <a:xfrm>
            <a:off x="621490" y="411794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10</a:t>
            </a:r>
            <a:endParaRPr lang="hu-HU" b="1" dirty="0"/>
          </a:p>
        </p:txBody>
      </p:sp>
      <p:cxnSp>
        <p:nvCxnSpPr>
          <p:cNvPr id="46" name="Rovná spojnica 45">
            <a:extLst>
              <a:ext uri="{FF2B5EF4-FFF2-40B4-BE49-F238E27FC236}">
                <a16:creationId xmlns:a16="http://schemas.microsoft.com/office/drawing/2014/main" id="{6E598C9A-BA80-1FC2-FAC9-50816E7695A0}"/>
              </a:ext>
            </a:extLst>
          </p:cNvPr>
          <p:cNvCxnSpPr/>
          <p:nvPr/>
        </p:nvCxnSpPr>
        <p:spPr>
          <a:xfrm>
            <a:off x="739626" y="6030734"/>
            <a:ext cx="253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Rovná spojnica 46">
            <a:extLst>
              <a:ext uri="{FF2B5EF4-FFF2-40B4-BE49-F238E27FC236}">
                <a16:creationId xmlns:a16="http://schemas.microsoft.com/office/drawing/2014/main" id="{24E5DF42-D616-C5BC-DD27-0A2260208840}"/>
              </a:ext>
            </a:extLst>
          </p:cNvPr>
          <p:cNvCxnSpPr>
            <a:cxnSpLocks/>
          </p:cNvCxnSpPr>
          <p:nvPr/>
        </p:nvCxnSpPr>
        <p:spPr>
          <a:xfrm>
            <a:off x="1973449" y="2840191"/>
            <a:ext cx="1297248" cy="31905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Rovná spojnica 47">
            <a:extLst>
              <a:ext uri="{FF2B5EF4-FFF2-40B4-BE49-F238E27FC236}">
                <a16:creationId xmlns:a16="http://schemas.microsoft.com/office/drawing/2014/main" id="{79894514-7C78-D88A-6A4F-46F25887ECE6}"/>
              </a:ext>
            </a:extLst>
          </p:cNvPr>
          <p:cNvCxnSpPr>
            <a:cxnSpLocks/>
          </p:cNvCxnSpPr>
          <p:nvPr/>
        </p:nvCxnSpPr>
        <p:spPr>
          <a:xfrm flipV="1">
            <a:off x="756663" y="2834727"/>
            <a:ext cx="1216786" cy="3192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Rovná spojnica 48">
            <a:extLst>
              <a:ext uri="{FF2B5EF4-FFF2-40B4-BE49-F238E27FC236}">
                <a16:creationId xmlns:a16="http://schemas.microsoft.com/office/drawing/2014/main" id="{C8556FB7-06C9-805C-D5B5-FECA0BCD96D9}"/>
              </a:ext>
            </a:extLst>
          </p:cNvPr>
          <p:cNvCxnSpPr/>
          <p:nvPr/>
        </p:nvCxnSpPr>
        <p:spPr>
          <a:xfrm>
            <a:off x="739626" y="6036771"/>
            <a:ext cx="2538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Rovná spojnica 49">
            <a:extLst>
              <a:ext uri="{FF2B5EF4-FFF2-40B4-BE49-F238E27FC236}">
                <a16:creationId xmlns:a16="http://schemas.microsoft.com/office/drawing/2014/main" id="{A88056F7-D529-B1AE-2D7F-DE8AE419EBF7}"/>
              </a:ext>
            </a:extLst>
          </p:cNvPr>
          <p:cNvCxnSpPr>
            <a:cxnSpLocks/>
          </p:cNvCxnSpPr>
          <p:nvPr/>
        </p:nvCxnSpPr>
        <p:spPr>
          <a:xfrm>
            <a:off x="1970874" y="2826424"/>
            <a:ext cx="2575" cy="320074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BlokTextu 50">
            <a:extLst>
              <a:ext uri="{FF2B5EF4-FFF2-40B4-BE49-F238E27FC236}">
                <a16:creationId xmlns:a16="http://schemas.microsoft.com/office/drawing/2014/main" id="{A86B22EA-93E8-996E-FEA7-00582AF662E9}"/>
              </a:ext>
            </a:extLst>
          </p:cNvPr>
          <p:cNvSpPr txBox="1"/>
          <p:nvPr/>
        </p:nvSpPr>
        <p:spPr>
          <a:xfrm>
            <a:off x="1990194" y="4498661"/>
            <a:ext cx="69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rgbClr val="00B050"/>
                </a:solidFill>
              </a:rPr>
              <a:t>ma</a:t>
            </a:r>
            <a:endParaRPr lang="hu-HU" b="1" i="1" dirty="0">
              <a:solidFill>
                <a:srgbClr val="00B050"/>
              </a:solidFill>
            </a:endParaRPr>
          </a:p>
        </p:txBody>
      </p:sp>
      <p:sp>
        <p:nvSpPr>
          <p:cNvPr id="52" name="BlokTextu 51">
            <a:extLst>
              <a:ext uri="{FF2B5EF4-FFF2-40B4-BE49-F238E27FC236}">
                <a16:creationId xmlns:a16="http://schemas.microsoft.com/office/drawing/2014/main" id="{EFAEF901-A7DD-05E9-A51B-838E51990CF9}"/>
              </a:ext>
            </a:extLst>
          </p:cNvPr>
          <p:cNvSpPr txBox="1"/>
          <p:nvPr/>
        </p:nvSpPr>
        <p:spPr>
          <a:xfrm>
            <a:off x="1182153" y="6015437"/>
            <a:ext cx="365806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4" name="Kruh s výrezom 53">
            <a:extLst>
              <a:ext uri="{FF2B5EF4-FFF2-40B4-BE49-F238E27FC236}">
                <a16:creationId xmlns:a16="http://schemas.microsoft.com/office/drawing/2014/main" id="{1EC4C632-5BCB-042E-AD5B-13197CE19FC9}"/>
              </a:ext>
            </a:extLst>
          </p:cNvPr>
          <p:cNvSpPr/>
          <p:nvPr/>
        </p:nvSpPr>
        <p:spPr>
          <a:xfrm flipH="1">
            <a:off x="1517391" y="5577102"/>
            <a:ext cx="900000" cy="900000"/>
          </a:xfrm>
          <a:prstGeom prst="pie">
            <a:avLst>
              <a:gd name="adj1" fmla="val 16268801"/>
              <a:gd name="adj2" fmla="val 2158450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70FFE411-460A-C025-E558-20F378873F67}"/>
              </a:ext>
            </a:extLst>
          </p:cNvPr>
          <p:cNvSpPr/>
          <p:nvPr/>
        </p:nvSpPr>
        <p:spPr>
          <a:xfrm flipH="1">
            <a:off x="1745342" y="5811169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28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/>
      <p:bldP spid="44" grpId="0"/>
      <p:bldP spid="13" grpId="0"/>
      <p:bldP spid="14" grpId="0"/>
      <p:bldP spid="15" grpId="0"/>
      <p:bldP spid="51" grpId="0"/>
      <p:bldP spid="52" grpId="0"/>
      <p:bldP spid="54" grpId="0" animBg="1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985A0-0740-B189-3DB1-61045083D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lokTextu 24">
            <a:extLst>
              <a:ext uri="{FF2B5EF4-FFF2-40B4-BE49-F238E27FC236}">
                <a16:creationId xmlns:a16="http://schemas.microsoft.com/office/drawing/2014/main" id="{4DB97A94-3CC5-77C5-3BCF-478CD865E64F}"/>
              </a:ext>
            </a:extLst>
          </p:cNvPr>
          <p:cNvSpPr txBox="1"/>
          <p:nvPr/>
        </p:nvSpPr>
        <p:spPr>
          <a:xfrm>
            <a:off x="2014145" y="1941346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alap: </a:t>
            </a:r>
            <a:r>
              <a:rPr lang="hu-HU" sz="2800" b="1" i="1" dirty="0"/>
              <a:t>c</a:t>
            </a:r>
            <a:endParaRPr lang="hu-HU" b="1" i="1" dirty="0"/>
          </a:p>
        </p:txBody>
      </p:sp>
      <p:sp>
        <p:nvSpPr>
          <p:cNvPr id="34" name="Kruh s výrezom 33">
            <a:extLst>
              <a:ext uri="{FF2B5EF4-FFF2-40B4-BE49-F238E27FC236}">
                <a16:creationId xmlns:a16="http://schemas.microsoft.com/office/drawing/2014/main" id="{3FC984EC-D0BB-1241-EF4A-000FA03545F6}"/>
              </a:ext>
            </a:extLst>
          </p:cNvPr>
          <p:cNvSpPr/>
          <p:nvPr/>
        </p:nvSpPr>
        <p:spPr>
          <a:xfrm>
            <a:off x="633567" y="1919443"/>
            <a:ext cx="1440000" cy="1440000"/>
          </a:xfrm>
          <a:prstGeom prst="pie">
            <a:avLst>
              <a:gd name="adj1" fmla="val 33914"/>
              <a:gd name="adj2" fmla="val 660338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38AB0B-D28E-DDD5-623D-A949184EB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4" y="1489670"/>
            <a:ext cx="5194401" cy="10193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dirty="0"/>
              <a:t>A két </a:t>
            </a:r>
            <a:r>
              <a:rPr lang="hu-HU" sz="2400" b="1" dirty="0"/>
              <a:t>szár</a:t>
            </a:r>
            <a:r>
              <a:rPr lang="hu-HU" sz="2400" dirty="0"/>
              <a:t>a egybevágó, az </a:t>
            </a:r>
            <a:r>
              <a:rPr lang="hu-HU" sz="2400" b="1" dirty="0"/>
              <a:t>alap</a:t>
            </a:r>
            <a:r>
              <a:rPr lang="hu-HU" sz="2400" dirty="0"/>
              <a:t>jai</a:t>
            </a:r>
          </a:p>
          <a:p>
            <a:pPr marL="0" indent="0">
              <a:spcBef>
                <a:spcPts val="0"/>
              </a:spcBef>
              <a:buNone/>
              <a:tabLst>
                <a:tab pos="271463" algn="l"/>
              </a:tabLst>
            </a:pPr>
            <a:r>
              <a:rPr lang="hu-HU" sz="2400" dirty="0"/>
              <a:t>	párhuzamosak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99E9645C-AB71-3CC8-C8C6-CCABCD80F61A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10139916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egyenlő szárú trapéz</a:t>
            </a:r>
          </a:p>
        </p:txBody>
      </p: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97C22C0D-AD57-118F-7C68-C12006B12499}"/>
              </a:ext>
            </a:extLst>
          </p:cNvPr>
          <p:cNvCxnSpPr/>
          <p:nvPr/>
        </p:nvCxnSpPr>
        <p:spPr>
          <a:xfrm>
            <a:off x="378109" y="5392102"/>
            <a:ext cx="4356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941592BC-2BB6-DE47-94AF-87E5C5C61FB1}"/>
              </a:ext>
            </a:extLst>
          </p:cNvPr>
          <p:cNvCxnSpPr>
            <a:cxnSpLocks/>
          </p:cNvCxnSpPr>
          <p:nvPr/>
        </p:nvCxnSpPr>
        <p:spPr>
          <a:xfrm>
            <a:off x="3753393" y="2641874"/>
            <a:ext cx="971234" cy="275170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107E832A-948A-9009-9A80-E4C70D36C449}"/>
              </a:ext>
            </a:extLst>
          </p:cNvPr>
          <p:cNvCxnSpPr>
            <a:cxnSpLocks/>
          </p:cNvCxnSpPr>
          <p:nvPr/>
        </p:nvCxnSpPr>
        <p:spPr>
          <a:xfrm flipV="1">
            <a:off x="380876" y="2641874"/>
            <a:ext cx="970507" cy="27610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BlokTextu 10">
            <a:extLst>
              <a:ext uri="{FF2B5EF4-FFF2-40B4-BE49-F238E27FC236}">
                <a16:creationId xmlns:a16="http://schemas.microsoft.com/office/drawing/2014/main" id="{A3255219-6059-FE06-3482-E6939A95DE0F}"/>
              </a:ext>
            </a:extLst>
          </p:cNvPr>
          <p:cNvSpPr txBox="1"/>
          <p:nvPr/>
        </p:nvSpPr>
        <p:spPr>
          <a:xfrm>
            <a:off x="1995710" y="5487135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alap: </a:t>
            </a:r>
            <a:r>
              <a:rPr lang="hu-HU" sz="2800" b="1" i="1" dirty="0"/>
              <a:t>a</a:t>
            </a:r>
            <a:endParaRPr lang="hu-HU" b="1" i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B80E00DE-0C31-A155-A710-432936F1B8A5}"/>
              </a:ext>
            </a:extLst>
          </p:cNvPr>
          <p:cNvSpPr txBox="1"/>
          <p:nvPr/>
        </p:nvSpPr>
        <p:spPr>
          <a:xfrm>
            <a:off x="4134200" y="3232850"/>
            <a:ext cx="1003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szár:</a:t>
            </a:r>
          </a:p>
          <a:p>
            <a:pPr algn="ctr"/>
            <a:r>
              <a:rPr lang="hu-HU" sz="2800" b="1" i="1" dirty="0"/>
              <a:t>b</a:t>
            </a:r>
            <a:endParaRPr lang="hu-HU" b="1" i="1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E9C76E08-C37B-974E-3A31-CAFAE69F5898}"/>
              </a:ext>
            </a:extLst>
          </p:cNvPr>
          <p:cNvSpPr txBox="1"/>
          <p:nvPr/>
        </p:nvSpPr>
        <p:spPr>
          <a:xfrm>
            <a:off x="10506" y="3232850"/>
            <a:ext cx="1003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/>
              <a:t>szár:</a:t>
            </a:r>
          </a:p>
          <a:p>
            <a:pPr algn="ctr"/>
            <a:r>
              <a:rPr lang="hu-HU" sz="2800" b="1" i="1" dirty="0"/>
              <a:t>d</a:t>
            </a:r>
            <a:endParaRPr lang="hu-HU" b="1" i="1" dirty="0"/>
          </a:p>
        </p:txBody>
      </p:sp>
      <p:sp>
        <p:nvSpPr>
          <p:cNvPr id="14" name="Tartalom helye 2">
            <a:extLst>
              <a:ext uri="{FF2B5EF4-FFF2-40B4-BE49-F238E27FC236}">
                <a16:creationId xmlns:a16="http://schemas.microsoft.com/office/drawing/2014/main" id="{D6B11E12-A439-295F-4019-BEB94D10FE69}"/>
              </a:ext>
            </a:extLst>
          </p:cNvPr>
          <p:cNvSpPr txBox="1">
            <a:spLocks/>
          </p:cNvSpPr>
          <p:nvPr/>
        </p:nvSpPr>
        <p:spPr>
          <a:xfrm>
            <a:off x="5551714" y="2348582"/>
            <a:ext cx="5353233" cy="76195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Az alapokon lévő szögek páronként egybevágóak</a:t>
            </a:r>
          </a:p>
        </p:txBody>
      </p:sp>
      <p:sp>
        <p:nvSpPr>
          <p:cNvPr id="15" name="Kruh s výrezom 14">
            <a:extLst>
              <a:ext uri="{FF2B5EF4-FFF2-40B4-BE49-F238E27FC236}">
                <a16:creationId xmlns:a16="http://schemas.microsoft.com/office/drawing/2014/main" id="{F2006FAF-B876-2540-F674-4F2E76853F48}"/>
              </a:ext>
            </a:extLst>
          </p:cNvPr>
          <p:cNvSpPr/>
          <p:nvPr/>
        </p:nvSpPr>
        <p:spPr>
          <a:xfrm>
            <a:off x="-345489" y="4676019"/>
            <a:ext cx="1440000" cy="1440000"/>
          </a:xfrm>
          <a:prstGeom prst="pie">
            <a:avLst>
              <a:gd name="adj1" fmla="val 17407496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6" name="Kruh s výrezom 15">
            <a:extLst>
              <a:ext uri="{FF2B5EF4-FFF2-40B4-BE49-F238E27FC236}">
                <a16:creationId xmlns:a16="http://schemas.microsoft.com/office/drawing/2014/main" id="{A09D885C-FBF1-B05A-99F0-FE7933A40D88}"/>
              </a:ext>
            </a:extLst>
          </p:cNvPr>
          <p:cNvSpPr/>
          <p:nvPr/>
        </p:nvSpPr>
        <p:spPr>
          <a:xfrm flipH="1">
            <a:off x="4005678" y="4676019"/>
            <a:ext cx="1440000" cy="1440000"/>
          </a:xfrm>
          <a:prstGeom prst="pie">
            <a:avLst>
              <a:gd name="adj1" fmla="val 17398877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7" name="Kruh s výrezom 16">
            <a:extLst>
              <a:ext uri="{FF2B5EF4-FFF2-40B4-BE49-F238E27FC236}">
                <a16:creationId xmlns:a16="http://schemas.microsoft.com/office/drawing/2014/main" id="{F4676E34-F56E-72F9-2B7A-361DAC73E650}"/>
              </a:ext>
            </a:extLst>
          </p:cNvPr>
          <p:cNvSpPr/>
          <p:nvPr/>
        </p:nvSpPr>
        <p:spPr>
          <a:xfrm>
            <a:off x="3033034" y="1919443"/>
            <a:ext cx="1440000" cy="1440000"/>
          </a:xfrm>
          <a:prstGeom prst="pie">
            <a:avLst>
              <a:gd name="adj1" fmla="val 4256197"/>
              <a:gd name="adj2" fmla="val 1076944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08583927-EFF0-ECB8-289E-1B2F4C42090F}"/>
              </a:ext>
            </a:extLst>
          </p:cNvPr>
          <p:cNvSpPr txBox="1"/>
          <p:nvPr/>
        </p:nvSpPr>
        <p:spPr>
          <a:xfrm>
            <a:off x="555383" y="483024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hu-HU" sz="2800" b="1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E5F4C11D-2B1D-E34C-06DB-CD4BD874A8FF}"/>
              </a:ext>
            </a:extLst>
          </p:cNvPr>
          <p:cNvSpPr txBox="1"/>
          <p:nvPr/>
        </p:nvSpPr>
        <p:spPr>
          <a:xfrm>
            <a:off x="4165414" y="482415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hu-HU" sz="2800" b="1" dirty="0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6F6E6054-84D8-A44D-5BCF-1F4CD9CF628F}"/>
              </a:ext>
            </a:extLst>
          </p:cNvPr>
          <p:cNvSpPr txBox="1"/>
          <p:nvPr/>
        </p:nvSpPr>
        <p:spPr>
          <a:xfrm>
            <a:off x="3359627" y="2642952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hu-HU" sz="2800" b="1" dirty="0"/>
          </a:p>
        </p:txBody>
      </p:sp>
      <p:sp>
        <p:nvSpPr>
          <p:cNvPr id="21" name="Tartalom helye 2">
            <a:extLst>
              <a:ext uri="{FF2B5EF4-FFF2-40B4-BE49-F238E27FC236}">
                <a16:creationId xmlns:a16="http://schemas.microsoft.com/office/drawing/2014/main" id="{2CA652CA-1761-51F8-2232-0AC3CA152C6E}"/>
              </a:ext>
            </a:extLst>
          </p:cNvPr>
          <p:cNvSpPr txBox="1">
            <a:spLocks/>
          </p:cNvSpPr>
          <p:nvPr/>
        </p:nvSpPr>
        <p:spPr>
          <a:xfrm>
            <a:off x="5551714" y="3136589"/>
            <a:ext cx="5293495" cy="5627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1 szimmetriatengelye van</a:t>
            </a:r>
          </a:p>
        </p:txBody>
      </p:sp>
      <p:sp>
        <p:nvSpPr>
          <p:cNvPr id="26" name="Tartalom helye 2">
            <a:extLst>
              <a:ext uri="{FF2B5EF4-FFF2-40B4-BE49-F238E27FC236}">
                <a16:creationId xmlns:a16="http://schemas.microsoft.com/office/drawing/2014/main" id="{8A9EE79B-45BB-3E2E-2995-5616041BF393}"/>
              </a:ext>
            </a:extLst>
          </p:cNvPr>
          <p:cNvSpPr txBox="1">
            <a:spLocks/>
          </p:cNvSpPr>
          <p:nvPr/>
        </p:nvSpPr>
        <p:spPr>
          <a:xfrm>
            <a:off x="5547122" y="3699626"/>
            <a:ext cx="5293495" cy="5627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Kerülete:</a:t>
            </a:r>
          </a:p>
        </p:txBody>
      </p:sp>
      <p:cxnSp>
        <p:nvCxnSpPr>
          <p:cNvPr id="27" name="Rovná spojnica 26">
            <a:extLst>
              <a:ext uri="{FF2B5EF4-FFF2-40B4-BE49-F238E27FC236}">
                <a16:creationId xmlns:a16="http://schemas.microsoft.com/office/drawing/2014/main" id="{5B41A3CC-625F-D639-DD7C-59BD02996B11}"/>
              </a:ext>
            </a:extLst>
          </p:cNvPr>
          <p:cNvCxnSpPr/>
          <p:nvPr/>
        </p:nvCxnSpPr>
        <p:spPr>
          <a:xfrm>
            <a:off x="374511" y="5392102"/>
            <a:ext cx="435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ovná spojnica 27">
            <a:extLst>
              <a:ext uri="{FF2B5EF4-FFF2-40B4-BE49-F238E27FC236}">
                <a16:creationId xmlns:a16="http://schemas.microsoft.com/office/drawing/2014/main" id="{F2DAF8CF-8E69-CF53-AEBB-61A9D54FBB74}"/>
              </a:ext>
            </a:extLst>
          </p:cNvPr>
          <p:cNvCxnSpPr>
            <a:cxnSpLocks/>
          </p:cNvCxnSpPr>
          <p:nvPr/>
        </p:nvCxnSpPr>
        <p:spPr>
          <a:xfrm>
            <a:off x="3751017" y="2620102"/>
            <a:ext cx="975600" cy="2757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ovná spojnica 22">
            <a:extLst>
              <a:ext uri="{FF2B5EF4-FFF2-40B4-BE49-F238E27FC236}">
                <a16:creationId xmlns:a16="http://schemas.microsoft.com/office/drawing/2014/main" id="{21ED4577-102C-87B8-1C75-6A076B3E99BE}"/>
              </a:ext>
            </a:extLst>
          </p:cNvPr>
          <p:cNvCxnSpPr>
            <a:cxnSpLocks/>
          </p:cNvCxnSpPr>
          <p:nvPr/>
        </p:nvCxnSpPr>
        <p:spPr>
          <a:xfrm>
            <a:off x="2540001" y="2127726"/>
            <a:ext cx="0" cy="378000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>
            <a:extLst>
              <a:ext uri="{FF2B5EF4-FFF2-40B4-BE49-F238E27FC236}">
                <a16:creationId xmlns:a16="http://schemas.microsoft.com/office/drawing/2014/main" id="{69B2D075-DF16-09C0-59A4-9CF52392F92A}"/>
              </a:ext>
            </a:extLst>
          </p:cNvPr>
          <p:cNvCxnSpPr>
            <a:cxnSpLocks/>
          </p:cNvCxnSpPr>
          <p:nvPr/>
        </p:nvCxnSpPr>
        <p:spPr>
          <a:xfrm flipV="1">
            <a:off x="389006" y="2620102"/>
            <a:ext cx="974775" cy="2758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BlokTextu 29">
            <a:extLst>
              <a:ext uri="{FF2B5EF4-FFF2-40B4-BE49-F238E27FC236}">
                <a16:creationId xmlns:a16="http://schemas.microsoft.com/office/drawing/2014/main" id="{42AB7299-98AE-41C6-6F17-37FEA4364663}"/>
              </a:ext>
            </a:extLst>
          </p:cNvPr>
          <p:cNvSpPr txBox="1"/>
          <p:nvPr/>
        </p:nvSpPr>
        <p:spPr>
          <a:xfrm>
            <a:off x="7259868" y="3727703"/>
            <a:ext cx="1963999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k = </a:t>
            </a:r>
            <a:r>
              <a:rPr lang="hu-HU" sz="2400" b="1" i="1" dirty="0" err="1">
                <a:solidFill>
                  <a:srgbClr val="FF0000"/>
                </a:solidFill>
              </a:rPr>
              <a:t>a+b+c+d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31" name="Tartalom helye 2">
            <a:extLst>
              <a:ext uri="{FF2B5EF4-FFF2-40B4-BE49-F238E27FC236}">
                <a16:creationId xmlns:a16="http://schemas.microsoft.com/office/drawing/2014/main" id="{198F122C-D5E6-20BF-519F-825CA4C682D2}"/>
              </a:ext>
            </a:extLst>
          </p:cNvPr>
          <p:cNvSpPr txBox="1">
            <a:spLocks/>
          </p:cNvSpPr>
          <p:nvPr/>
        </p:nvSpPr>
        <p:spPr>
          <a:xfrm>
            <a:off x="5563826" y="4417438"/>
            <a:ext cx="5276791" cy="5627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Területe:</a:t>
            </a:r>
          </a:p>
        </p:txBody>
      </p:sp>
      <p:cxnSp>
        <p:nvCxnSpPr>
          <p:cNvPr id="32" name="Rovná spojnica 31">
            <a:extLst>
              <a:ext uri="{FF2B5EF4-FFF2-40B4-BE49-F238E27FC236}">
                <a16:creationId xmlns:a16="http://schemas.microsoft.com/office/drawing/2014/main" id="{BEFC1A09-F2E6-16A3-D176-7DCFBB0634CB}"/>
              </a:ext>
            </a:extLst>
          </p:cNvPr>
          <p:cNvCxnSpPr/>
          <p:nvPr/>
        </p:nvCxnSpPr>
        <p:spPr>
          <a:xfrm>
            <a:off x="378373" y="5392306"/>
            <a:ext cx="435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ovná spojnica 32">
            <a:extLst>
              <a:ext uri="{FF2B5EF4-FFF2-40B4-BE49-F238E27FC236}">
                <a16:creationId xmlns:a16="http://schemas.microsoft.com/office/drawing/2014/main" id="{667270AF-FA34-F0B6-AFDC-B642447B62E9}"/>
              </a:ext>
            </a:extLst>
          </p:cNvPr>
          <p:cNvCxnSpPr>
            <a:cxnSpLocks/>
          </p:cNvCxnSpPr>
          <p:nvPr/>
        </p:nvCxnSpPr>
        <p:spPr>
          <a:xfrm>
            <a:off x="2644052" y="2639443"/>
            <a:ext cx="0" cy="273879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lokTextu 34">
                <a:extLst>
                  <a:ext uri="{FF2B5EF4-FFF2-40B4-BE49-F238E27FC236}">
                    <a16:creationId xmlns:a16="http://schemas.microsoft.com/office/drawing/2014/main" id="{652FB9B5-9A57-BDE9-2341-35F7E2D80A01}"/>
                  </a:ext>
                </a:extLst>
              </p:cNvPr>
              <p:cNvSpPr txBox="1"/>
              <p:nvPr/>
            </p:nvSpPr>
            <p:spPr>
              <a:xfrm>
                <a:off x="7623544" y="4334928"/>
                <a:ext cx="2356286" cy="806696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hu-HU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hu-HU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hu-HU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u-HU" sz="24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BlokTextu 34">
                <a:extLst>
                  <a:ext uri="{FF2B5EF4-FFF2-40B4-BE49-F238E27FC236}">
                    <a16:creationId xmlns:a16="http://schemas.microsoft.com/office/drawing/2014/main" id="{652FB9B5-9A57-BDE9-2341-35F7E2D80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544" y="4334928"/>
                <a:ext cx="2356286" cy="8066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BlokTextu 35">
            <a:extLst>
              <a:ext uri="{FF2B5EF4-FFF2-40B4-BE49-F238E27FC236}">
                <a16:creationId xmlns:a16="http://schemas.microsoft.com/office/drawing/2014/main" id="{98F206F2-76DA-8EB1-2359-9FA1F877C373}"/>
              </a:ext>
            </a:extLst>
          </p:cNvPr>
          <p:cNvSpPr txBox="1"/>
          <p:nvPr/>
        </p:nvSpPr>
        <p:spPr>
          <a:xfrm>
            <a:off x="2678453" y="3849731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rgbClr val="00B050"/>
                </a:solidFill>
              </a:rPr>
              <a:t>m</a:t>
            </a:r>
            <a:endParaRPr lang="hu-HU" b="1" i="1" dirty="0">
              <a:solidFill>
                <a:srgbClr val="00B050"/>
              </a:solidFill>
            </a:endParaRPr>
          </a:p>
        </p:txBody>
      </p:sp>
      <p:sp>
        <p:nvSpPr>
          <p:cNvPr id="37" name="Tartalom helye 2">
            <a:extLst>
              <a:ext uri="{FF2B5EF4-FFF2-40B4-BE49-F238E27FC236}">
                <a16:creationId xmlns:a16="http://schemas.microsoft.com/office/drawing/2014/main" id="{58793C48-CFE6-E50E-10E2-91F4CCC2C482}"/>
              </a:ext>
            </a:extLst>
          </p:cNvPr>
          <p:cNvSpPr txBox="1">
            <a:spLocks/>
          </p:cNvSpPr>
          <p:nvPr/>
        </p:nvSpPr>
        <p:spPr>
          <a:xfrm>
            <a:off x="5770430" y="5309421"/>
            <a:ext cx="5134518" cy="79513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400" dirty="0"/>
              <a:t>ahol </a:t>
            </a:r>
            <a:r>
              <a:rPr lang="hu-HU" sz="2400" i="1" dirty="0"/>
              <a:t>m</a:t>
            </a:r>
            <a:r>
              <a:rPr lang="hu-HU" sz="2400" dirty="0"/>
              <a:t> megfelezi az alapok különbségét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BlokTextu 38">
                <a:extLst>
                  <a:ext uri="{FF2B5EF4-FFF2-40B4-BE49-F238E27FC236}">
                    <a16:creationId xmlns:a16="http://schemas.microsoft.com/office/drawing/2014/main" id="{FE071626-B4DB-8CCF-30B5-08F06CB1C497}"/>
                  </a:ext>
                </a:extLst>
              </p:cNvPr>
              <p:cNvSpPr txBox="1"/>
              <p:nvPr/>
            </p:nvSpPr>
            <p:spPr>
              <a:xfrm>
                <a:off x="362883" y="5478283"/>
                <a:ext cx="989951" cy="72776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u-HU" sz="24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BlokTextu 38">
                <a:extLst>
                  <a:ext uri="{FF2B5EF4-FFF2-40B4-BE49-F238E27FC236}">
                    <a16:creationId xmlns:a16="http://schemas.microsoft.com/office/drawing/2014/main" id="{FE071626-B4DB-8CCF-30B5-08F06CB1C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83" y="5478283"/>
                <a:ext cx="989951" cy="727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BlokTextu 39">
                <a:extLst>
                  <a:ext uri="{FF2B5EF4-FFF2-40B4-BE49-F238E27FC236}">
                    <a16:creationId xmlns:a16="http://schemas.microsoft.com/office/drawing/2014/main" id="{1529B45E-60B6-4E1F-C1FB-21C25023CC7A}"/>
                  </a:ext>
                </a:extLst>
              </p:cNvPr>
              <p:cNvSpPr txBox="1"/>
              <p:nvPr/>
            </p:nvSpPr>
            <p:spPr>
              <a:xfrm>
                <a:off x="3747572" y="5478352"/>
                <a:ext cx="989951" cy="72776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u-HU" sz="24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0" name="BlokTextu 39">
                <a:extLst>
                  <a:ext uri="{FF2B5EF4-FFF2-40B4-BE49-F238E27FC236}">
                    <a16:creationId xmlns:a16="http://schemas.microsoft.com/office/drawing/2014/main" id="{1529B45E-60B6-4E1F-C1FB-21C25023C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572" y="5478352"/>
                <a:ext cx="989951" cy="7277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artalom helye 2">
            <a:extLst>
              <a:ext uri="{FF2B5EF4-FFF2-40B4-BE49-F238E27FC236}">
                <a16:creationId xmlns:a16="http://schemas.microsoft.com/office/drawing/2014/main" id="{D86EF989-F4C0-7AFE-0ACD-6CE5F6E45E55}"/>
              </a:ext>
            </a:extLst>
          </p:cNvPr>
          <p:cNvSpPr txBox="1">
            <a:spLocks/>
          </p:cNvSpPr>
          <p:nvPr/>
        </p:nvSpPr>
        <p:spPr>
          <a:xfrm>
            <a:off x="5770429" y="6035446"/>
            <a:ext cx="5276791" cy="56273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300" dirty="0"/>
              <a:t>így derékszögű háromszöget kapunk</a:t>
            </a:r>
          </a:p>
        </p:txBody>
      </p:sp>
      <p:sp>
        <p:nvSpPr>
          <p:cNvPr id="42" name="Kruh s výrezom 41">
            <a:extLst>
              <a:ext uri="{FF2B5EF4-FFF2-40B4-BE49-F238E27FC236}">
                <a16:creationId xmlns:a16="http://schemas.microsoft.com/office/drawing/2014/main" id="{B1C78842-9378-B4BC-A340-4EC11A3357F1}"/>
              </a:ext>
            </a:extLst>
          </p:cNvPr>
          <p:cNvSpPr/>
          <p:nvPr/>
        </p:nvSpPr>
        <p:spPr>
          <a:xfrm flipH="1">
            <a:off x="915080" y="4933959"/>
            <a:ext cx="900000" cy="900000"/>
          </a:xfrm>
          <a:prstGeom prst="pie">
            <a:avLst>
              <a:gd name="adj1" fmla="val 16268801"/>
              <a:gd name="adj2" fmla="val 2158450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5CF767AC-69E4-2A43-D97B-D651F1E49082}"/>
              </a:ext>
            </a:extLst>
          </p:cNvPr>
          <p:cNvSpPr/>
          <p:nvPr/>
        </p:nvSpPr>
        <p:spPr>
          <a:xfrm flipH="1">
            <a:off x="1143031" y="5168026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32DE15A-07BA-55E0-B01E-0EB38044F708}"/>
              </a:ext>
            </a:extLst>
          </p:cNvPr>
          <p:cNvSpPr txBox="1"/>
          <p:nvPr/>
        </p:nvSpPr>
        <p:spPr>
          <a:xfrm>
            <a:off x="9259945" y="3742594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(ahol</a:t>
            </a:r>
            <a:r>
              <a:rPr lang="hu-HU" sz="2200" i="1" dirty="0"/>
              <a:t> b = d</a:t>
            </a:r>
            <a:r>
              <a:rPr lang="hu-HU" sz="2200" dirty="0"/>
              <a:t>)</a:t>
            </a:r>
          </a:p>
        </p:txBody>
      </p: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97892AA9-F2EA-C73C-387D-E451AC148E1B}"/>
              </a:ext>
            </a:extLst>
          </p:cNvPr>
          <p:cNvCxnSpPr/>
          <p:nvPr/>
        </p:nvCxnSpPr>
        <p:spPr>
          <a:xfrm>
            <a:off x="1334444" y="2641874"/>
            <a:ext cx="2430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BlokTextu 37">
            <a:extLst>
              <a:ext uri="{FF2B5EF4-FFF2-40B4-BE49-F238E27FC236}">
                <a16:creationId xmlns:a16="http://schemas.microsoft.com/office/drawing/2014/main" id="{5994BDD1-83B7-8C66-FC8F-4CC582552D54}"/>
              </a:ext>
            </a:extLst>
          </p:cNvPr>
          <p:cNvSpPr txBox="1"/>
          <p:nvPr/>
        </p:nvSpPr>
        <p:spPr>
          <a:xfrm>
            <a:off x="1362345" y="265923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hu-HU" sz="2800" b="1" dirty="0"/>
          </a:p>
        </p:txBody>
      </p:sp>
      <p:cxnSp>
        <p:nvCxnSpPr>
          <p:cNvPr id="44" name="Rovná spojnica 43">
            <a:extLst>
              <a:ext uri="{FF2B5EF4-FFF2-40B4-BE49-F238E27FC236}">
                <a16:creationId xmlns:a16="http://schemas.microsoft.com/office/drawing/2014/main" id="{919F2843-AF15-49FD-15C4-78447E23E10B}"/>
              </a:ext>
            </a:extLst>
          </p:cNvPr>
          <p:cNvCxnSpPr>
            <a:cxnSpLocks/>
          </p:cNvCxnSpPr>
          <p:nvPr/>
        </p:nvCxnSpPr>
        <p:spPr>
          <a:xfrm>
            <a:off x="1334443" y="2639443"/>
            <a:ext cx="243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Rovná spojnica 46">
            <a:extLst>
              <a:ext uri="{FF2B5EF4-FFF2-40B4-BE49-F238E27FC236}">
                <a16:creationId xmlns:a16="http://schemas.microsoft.com/office/drawing/2014/main" id="{A0EFB89F-8D10-DC42-7365-2ACFDEC93C20}"/>
              </a:ext>
            </a:extLst>
          </p:cNvPr>
          <p:cNvCxnSpPr/>
          <p:nvPr/>
        </p:nvCxnSpPr>
        <p:spPr>
          <a:xfrm>
            <a:off x="1334191" y="2639443"/>
            <a:ext cx="2430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Rovná spojnica 63">
            <a:extLst>
              <a:ext uri="{FF2B5EF4-FFF2-40B4-BE49-F238E27FC236}">
                <a16:creationId xmlns:a16="http://schemas.microsoft.com/office/drawing/2014/main" id="{F1CF61FF-D722-4F18-F25F-0FD426184094}"/>
              </a:ext>
            </a:extLst>
          </p:cNvPr>
          <p:cNvCxnSpPr>
            <a:cxnSpLocks/>
          </p:cNvCxnSpPr>
          <p:nvPr/>
        </p:nvCxnSpPr>
        <p:spPr>
          <a:xfrm>
            <a:off x="3735902" y="2644305"/>
            <a:ext cx="0" cy="273879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BlokTextu 64">
            <a:extLst>
              <a:ext uri="{FF2B5EF4-FFF2-40B4-BE49-F238E27FC236}">
                <a16:creationId xmlns:a16="http://schemas.microsoft.com/office/drawing/2014/main" id="{19AB8385-6F95-84FE-49EB-4F9541501FD0}"/>
              </a:ext>
            </a:extLst>
          </p:cNvPr>
          <p:cNvSpPr txBox="1"/>
          <p:nvPr/>
        </p:nvSpPr>
        <p:spPr>
          <a:xfrm>
            <a:off x="3255234" y="3854593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rgbClr val="00B050"/>
                </a:solidFill>
              </a:rPr>
              <a:t>m</a:t>
            </a:r>
            <a:endParaRPr lang="hu-HU" b="1" i="1" dirty="0">
              <a:solidFill>
                <a:srgbClr val="00B050"/>
              </a:solidFill>
            </a:endParaRPr>
          </a:p>
        </p:txBody>
      </p:sp>
      <p:sp>
        <p:nvSpPr>
          <p:cNvPr id="66" name="Pravá zložená zátvorka 65">
            <a:extLst>
              <a:ext uri="{FF2B5EF4-FFF2-40B4-BE49-F238E27FC236}">
                <a16:creationId xmlns:a16="http://schemas.microsoft.com/office/drawing/2014/main" id="{C1B47B8B-46CF-D685-1A75-DDF869EE0779}"/>
              </a:ext>
            </a:extLst>
          </p:cNvPr>
          <p:cNvSpPr/>
          <p:nvPr/>
        </p:nvSpPr>
        <p:spPr>
          <a:xfrm rot="16200000">
            <a:off x="2406987" y="4073688"/>
            <a:ext cx="266785" cy="235606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BlokTextu 66">
            <a:extLst>
              <a:ext uri="{FF2B5EF4-FFF2-40B4-BE49-F238E27FC236}">
                <a16:creationId xmlns:a16="http://schemas.microsoft.com/office/drawing/2014/main" id="{20AC2970-EFFB-2DEE-8EE1-4957D5841481}"/>
              </a:ext>
            </a:extLst>
          </p:cNvPr>
          <p:cNvSpPr txBox="1"/>
          <p:nvPr/>
        </p:nvSpPr>
        <p:spPr>
          <a:xfrm>
            <a:off x="2369091" y="4640240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>
                <a:solidFill>
                  <a:srgbClr val="0070C0"/>
                </a:solidFill>
              </a:rPr>
              <a:t>c</a:t>
            </a:r>
            <a:endParaRPr lang="hu-H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2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800" decel="100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10482 -7.40741E-7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7" y="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10794 2.96296E-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800" decel="100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800" decel="100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800" decel="100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 animBg="1"/>
      <p:bldP spid="3" grpId="0" build="allAtOnce"/>
      <p:bldP spid="11" grpId="0"/>
      <p:bldP spid="12" grpId="0"/>
      <p:bldP spid="13" grpId="0"/>
      <p:bldP spid="14" grpId="0" build="p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 build="p"/>
      <p:bldP spid="26" grpId="0" build="p"/>
      <p:bldP spid="30" grpId="0" animBg="1"/>
      <p:bldP spid="31" grpId="0" build="p"/>
      <p:bldP spid="35" grpId="0" animBg="1"/>
      <p:bldP spid="36" grpId="0"/>
      <p:bldP spid="36" grpId="1"/>
      <p:bldP spid="37" grpId="0" build="p"/>
      <p:bldP spid="39" grpId="0"/>
      <p:bldP spid="40" grpId="0"/>
      <p:bldP spid="41" grpId="0" build="p"/>
      <p:bldP spid="42" grpId="0" animBg="1"/>
      <p:bldP spid="43" grpId="0" animBg="1"/>
      <p:bldP spid="2" grpId="0"/>
      <p:bldP spid="38" grpId="0"/>
      <p:bldP spid="65" grpId="0"/>
      <p:bldP spid="66" grpId="0" animBg="1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1DBBC-C30F-E78C-022C-1881BD31A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7FC0D4-6F8B-46AC-FBB7-D41A450EB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416"/>
            <a:ext cx="9951720" cy="1038091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Számítsd ki a trapéz kerületét és területét, ha: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hu-HU" dirty="0"/>
              <a:t>AB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hu-HU" dirty="0"/>
              <a:t>= 11 cm,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hu-HU" dirty="0"/>
              <a:t>BC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hu-HU" dirty="0"/>
              <a:t>=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</a:t>
            </a:r>
            <a:r>
              <a:rPr lang="hu-HU" dirty="0"/>
              <a:t>AD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hu-HU" dirty="0"/>
              <a:t>= 5 cm,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hu-HU" dirty="0"/>
              <a:t>CD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hu-HU" dirty="0"/>
              <a:t>= 5 cm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E664538F-4122-9F31-6462-EE9D48F4D3D4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10139916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egyenlő szárú trapéz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C0C48081-DF88-1B7A-AFF6-84C5B00875AC}"/>
              </a:ext>
            </a:extLst>
          </p:cNvPr>
          <p:cNvSpPr txBox="1"/>
          <p:nvPr/>
        </p:nvSpPr>
        <p:spPr>
          <a:xfrm>
            <a:off x="5430303" y="2633038"/>
            <a:ext cx="69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k =</a:t>
            </a:r>
            <a:endParaRPr lang="hu-HU" sz="2800" b="1" i="1" dirty="0">
              <a:solidFill>
                <a:srgbClr val="FF0000"/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A0F9CA29-7115-8C16-F20D-3B2A096B9043}"/>
              </a:ext>
            </a:extLst>
          </p:cNvPr>
          <p:cNvSpPr txBox="1"/>
          <p:nvPr/>
        </p:nvSpPr>
        <p:spPr>
          <a:xfrm>
            <a:off x="6085526" y="2639695"/>
            <a:ext cx="2509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11 + 5 + 5 + 5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E76C603C-9EA9-5E53-D6E2-9119891A237E}"/>
              </a:ext>
            </a:extLst>
          </p:cNvPr>
          <p:cNvSpPr txBox="1"/>
          <p:nvPr/>
        </p:nvSpPr>
        <p:spPr>
          <a:xfrm>
            <a:off x="8530730" y="2632604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= 26 cm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D08C0294-C76B-C142-23FD-597A90B4CB3A}"/>
              </a:ext>
            </a:extLst>
          </p:cNvPr>
          <p:cNvSpPr txBox="1"/>
          <p:nvPr/>
        </p:nvSpPr>
        <p:spPr>
          <a:xfrm>
            <a:off x="5430303" y="3508488"/>
            <a:ext cx="715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T =</a:t>
            </a:r>
            <a:endParaRPr lang="hu-HU" sz="2800" b="1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lokTextu 34">
                <a:extLst>
                  <a:ext uri="{FF2B5EF4-FFF2-40B4-BE49-F238E27FC236}">
                    <a16:creationId xmlns:a16="http://schemas.microsoft.com/office/drawing/2014/main" id="{6EA19E71-6B05-E51A-C18F-0F750CDE8CCD}"/>
                  </a:ext>
                </a:extLst>
              </p:cNvPr>
              <p:cNvSpPr txBox="1"/>
              <p:nvPr/>
            </p:nvSpPr>
            <p:spPr>
              <a:xfrm>
                <a:off x="6119779" y="3440575"/>
                <a:ext cx="1569469" cy="714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hu-HU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hu-HU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hu-H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u-H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BlokTextu 34">
                <a:extLst>
                  <a:ext uri="{FF2B5EF4-FFF2-40B4-BE49-F238E27FC236}">
                    <a16:creationId xmlns:a16="http://schemas.microsoft.com/office/drawing/2014/main" id="{6EA19E71-6B05-E51A-C18F-0F750CDE8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779" y="3440575"/>
                <a:ext cx="1569469" cy="7143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BlokTextu 35">
            <a:extLst>
              <a:ext uri="{FF2B5EF4-FFF2-40B4-BE49-F238E27FC236}">
                <a16:creationId xmlns:a16="http://schemas.microsoft.com/office/drawing/2014/main" id="{459776EB-725D-7751-FC92-7ED3B572BDEF}"/>
              </a:ext>
            </a:extLst>
          </p:cNvPr>
          <p:cNvSpPr txBox="1"/>
          <p:nvPr/>
        </p:nvSpPr>
        <p:spPr>
          <a:xfrm>
            <a:off x="7920853" y="3252186"/>
            <a:ext cx="217078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3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+ </a:t>
            </a:r>
            <a:r>
              <a:rPr lang="hu-HU" sz="2800" b="1" i="1" dirty="0">
                <a:solidFill>
                  <a:schemeClr val="tx1"/>
                </a:solidFill>
              </a:rPr>
              <a:t>m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= 5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0145A4D8-2C1A-5A79-509B-96E05AED80C8}"/>
              </a:ext>
            </a:extLst>
          </p:cNvPr>
          <p:cNvSpPr txBox="1"/>
          <p:nvPr/>
        </p:nvSpPr>
        <p:spPr>
          <a:xfrm>
            <a:off x="8056837" y="3970259"/>
            <a:ext cx="210185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9 + </a:t>
            </a:r>
            <a:r>
              <a:rPr lang="hu-HU" sz="2800" b="1" i="1" dirty="0">
                <a:solidFill>
                  <a:schemeClr val="tx1"/>
                </a:solidFill>
              </a:rPr>
              <a:t>m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= 25</a:t>
            </a:r>
            <a:endParaRPr lang="hu-HU" sz="2800" b="1" baseline="30000" dirty="0">
              <a:solidFill>
                <a:schemeClr val="tx1"/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293F2B2E-ABD9-731D-8170-54B73BCF940E}"/>
              </a:ext>
            </a:extLst>
          </p:cNvPr>
          <p:cNvSpPr txBox="1"/>
          <p:nvPr/>
        </p:nvSpPr>
        <p:spPr>
          <a:xfrm>
            <a:off x="8691487" y="4688776"/>
            <a:ext cx="1467068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chemeClr val="tx1"/>
                </a:solidFill>
              </a:rPr>
              <a:t>m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= 16</a:t>
            </a:r>
            <a:endParaRPr lang="hu-HU" sz="2800" b="1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BlokTextu 38">
                <a:extLst>
                  <a:ext uri="{FF2B5EF4-FFF2-40B4-BE49-F238E27FC236}">
                    <a16:creationId xmlns:a16="http://schemas.microsoft.com/office/drawing/2014/main" id="{036A448F-5C19-92B3-DE26-81595D392880}"/>
                  </a:ext>
                </a:extLst>
              </p:cNvPr>
              <p:cNvSpPr txBox="1"/>
              <p:nvPr/>
            </p:nvSpPr>
            <p:spPr>
              <a:xfrm>
                <a:off x="8836180" y="5326172"/>
                <a:ext cx="1573059" cy="5637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u-HU" sz="2800" b="1" i="1" dirty="0">
                    <a:solidFill>
                      <a:schemeClr val="tx1"/>
                    </a:solidFill>
                  </a:rPr>
                  <a:t>m</a:t>
                </a:r>
                <a:r>
                  <a:rPr lang="hu-HU" sz="2800" b="1" dirty="0">
                    <a:solidFill>
                      <a:schemeClr val="tx1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rad>
                  </m:oMath>
                </a14:m>
                <a:endParaRPr lang="hu-HU" sz="2800" b="1" baseline="300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9" name="BlokTextu 38">
                <a:extLst>
                  <a:ext uri="{FF2B5EF4-FFF2-40B4-BE49-F238E27FC236}">
                    <a16:creationId xmlns:a16="http://schemas.microsoft.com/office/drawing/2014/main" id="{036A448F-5C19-92B3-DE26-81595D392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180" y="5326172"/>
                <a:ext cx="1573059" cy="5637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BlokTextu 39">
            <a:extLst>
              <a:ext uri="{FF2B5EF4-FFF2-40B4-BE49-F238E27FC236}">
                <a16:creationId xmlns:a16="http://schemas.microsoft.com/office/drawing/2014/main" id="{FFA8A8EB-4F2F-A812-174B-FBC0839AE26B}"/>
              </a:ext>
            </a:extLst>
          </p:cNvPr>
          <p:cNvSpPr txBox="1"/>
          <p:nvPr/>
        </p:nvSpPr>
        <p:spPr>
          <a:xfrm>
            <a:off x="8836263" y="6105230"/>
            <a:ext cx="111761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chemeClr val="tx1"/>
                </a:solidFill>
              </a:rPr>
              <a:t>m</a:t>
            </a:r>
            <a:r>
              <a:rPr lang="hu-HU" sz="2800" b="1" dirty="0">
                <a:solidFill>
                  <a:schemeClr val="tx1"/>
                </a:solidFill>
              </a:rPr>
              <a:t> = 4</a:t>
            </a:r>
            <a:endParaRPr lang="hu-HU" sz="2800" b="1" baseline="30000" dirty="0">
              <a:solidFill>
                <a:schemeClr val="tx1"/>
              </a:solidFill>
            </a:endParaRPr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F79BE5BF-5173-F159-AFD0-C98DB1059A3F}"/>
              </a:ext>
            </a:extLst>
          </p:cNvPr>
          <p:cNvSpPr txBox="1"/>
          <p:nvPr/>
        </p:nvSpPr>
        <p:spPr>
          <a:xfrm>
            <a:off x="10151418" y="3970259"/>
            <a:ext cx="691215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tx1"/>
                </a:solidFill>
              </a:rPr>
              <a:t>/-9</a:t>
            </a:r>
            <a:endParaRPr lang="hu-HU" sz="2800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BlokTextu 42">
                <a:extLst>
                  <a:ext uri="{FF2B5EF4-FFF2-40B4-BE49-F238E27FC236}">
                    <a16:creationId xmlns:a16="http://schemas.microsoft.com/office/drawing/2014/main" id="{E9596590-089D-BCA1-C3D7-58BBDF432002}"/>
                  </a:ext>
                </a:extLst>
              </p:cNvPr>
              <p:cNvSpPr txBox="1"/>
              <p:nvPr/>
            </p:nvSpPr>
            <p:spPr>
              <a:xfrm>
                <a:off x="5520133" y="4381959"/>
                <a:ext cx="1863844" cy="639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hu-HU" sz="2800" b="1" dirty="0">
                    <a:solidFill>
                      <a:srgbClr val="00B050"/>
                    </a:solidFill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hu-HU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  <m:r>
                              <a:rPr lang="hu-HU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u-HU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hu-H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BlokTextu 42">
                <a:extLst>
                  <a:ext uri="{FF2B5EF4-FFF2-40B4-BE49-F238E27FC236}">
                    <a16:creationId xmlns:a16="http://schemas.microsoft.com/office/drawing/2014/main" id="{E9596590-089D-BCA1-C3D7-58BBDF432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133" y="4381959"/>
                <a:ext cx="1863844" cy="639599"/>
              </a:xfrm>
              <a:prstGeom prst="rect">
                <a:avLst/>
              </a:prstGeom>
              <a:blipFill>
                <a:blip r:embed="rId4"/>
                <a:stretch>
                  <a:fillRect l="-11803" b="-180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BlokTextu 43">
            <a:extLst>
              <a:ext uri="{FF2B5EF4-FFF2-40B4-BE49-F238E27FC236}">
                <a16:creationId xmlns:a16="http://schemas.microsoft.com/office/drawing/2014/main" id="{1126DD29-CB51-5E73-0CC4-2F03C765629B}"/>
              </a:ext>
            </a:extLst>
          </p:cNvPr>
          <p:cNvSpPr txBox="1"/>
          <p:nvPr/>
        </p:nvSpPr>
        <p:spPr>
          <a:xfrm>
            <a:off x="5520133" y="6100728"/>
            <a:ext cx="179850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T = 32 cm</a:t>
            </a:r>
            <a:r>
              <a:rPr lang="hu-HU" sz="2800" b="1" baseline="30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AD9B018-F35B-36CA-BDF3-9271975FBB9C}"/>
              </a:ext>
            </a:extLst>
          </p:cNvPr>
          <p:cNvSpPr txBox="1"/>
          <p:nvPr/>
        </p:nvSpPr>
        <p:spPr>
          <a:xfrm>
            <a:off x="2358779" y="263977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5</a:t>
            </a:r>
            <a:endParaRPr lang="hu-HU" b="1" i="1" dirty="0"/>
          </a:p>
        </p:txBody>
      </p: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D60F04DA-9C49-7960-A999-83F8B281817C}"/>
              </a:ext>
            </a:extLst>
          </p:cNvPr>
          <p:cNvCxnSpPr/>
          <p:nvPr/>
        </p:nvCxnSpPr>
        <p:spPr>
          <a:xfrm>
            <a:off x="378109" y="6012591"/>
            <a:ext cx="4356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3A42D0B7-50C4-C387-149C-A6605A750B3A}"/>
              </a:ext>
            </a:extLst>
          </p:cNvPr>
          <p:cNvCxnSpPr>
            <a:cxnSpLocks/>
          </p:cNvCxnSpPr>
          <p:nvPr/>
        </p:nvCxnSpPr>
        <p:spPr>
          <a:xfrm>
            <a:off x="3753393" y="3262363"/>
            <a:ext cx="971234" cy="275170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3A0CF6A3-7058-008F-29F1-DCD239FC9205}"/>
              </a:ext>
            </a:extLst>
          </p:cNvPr>
          <p:cNvCxnSpPr>
            <a:cxnSpLocks/>
          </p:cNvCxnSpPr>
          <p:nvPr/>
        </p:nvCxnSpPr>
        <p:spPr>
          <a:xfrm flipV="1">
            <a:off x="380876" y="3262363"/>
            <a:ext cx="970507" cy="27610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BlokTextu 9">
            <a:extLst>
              <a:ext uri="{FF2B5EF4-FFF2-40B4-BE49-F238E27FC236}">
                <a16:creationId xmlns:a16="http://schemas.microsoft.com/office/drawing/2014/main" id="{3B4B6E30-C125-BAB7-7FEC-B02FF7AFB751}"/>
              </a:ext>
            </a:extLst>
          </p:cNvPr>
          <p:cNvSpPr txBox="1"/>
          <p:nvPr/>
        </p:nvSpPr>
        <p:spPr>
          <a:xfrm>
            <a:off x="2235240" y="6094344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11</a:t>
            </a:r>
            <a:endParaRPr lang="hu-HU" b="1" i="1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A7A3CC1E-F0DB-C68B-C47E-FE7E592F1EB5}"/>
              </a:ext>
            </a:extLst>
          </p:cNvPr>
          <p:cNvSpPr txBox="1"/>
          <p:nvPr/>
        </p:nvSpPr>
        <p:spPr>
          <a:xfrm>
            <a:off x="4283093" y="421143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5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30DBEE62-D729-1574-9706-BE9BFDCC8493}"/>
              </a:ext>
            </a:extLst>
          </p:cNvPr>
          <p:cNvSpPr txBox="1"/>
          <p:nvPr/>
        </p:nvSpPr>
        <p:spPr>
          <a:xfrm>
            <a:off x="456043" y="4210753"/>
            <a:ext cx="394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/>
              <a:t>5</a:t>
            </a:r>
            <a:endParaRPr lang="hu-HU" b="1" i="1" dirty="0"/>
          </a:p>
        </p:txBody>
      </p:sp>
      <p:cxnSp>
        <p:nvCxnSpPr>
          <p:cNvPr id="23" name="Rovná spojnica 22">
            <a:extLst>
              <a:ext uri="{FF2B5EF4-FFF2-40B4-BE49-F238E27FC236}">
                <a16:creationId xmlns:a16="http://schemas.microsoft.com/office/drawing/2014/main" id="{B55C22E0-C648-E80A-3096-1FB58F0BB3E1}"/>
              </a:ext>
            </a:extLst>
          </p:cNvPr>
          <p:cNvCxnSpPr/>
          <p:nvPr/>
        </p:nvCxnSpPr>
        <p:spPr>
          <a:xfrm>
            <a:off x="374511" y="6012591"/>
            <a:ext cx="435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CCE977B9-03D6-8D32-C699-84B7460ABA0A}"/>
              </a:ext>
            </a:extLst>
          </p:cNvPr>
          <p:cNvCxnSpPr>
            <a:cxnSpLocks/>
          </p:cNvCxnSpPr>
          <p:nvPr/>
        </p:nvCxnSpPr>
        <p:spPr>
          <a:xfrm>
            <a:off x="3751017" y="3240591"/>
            <a:ext cx="975600" cy="2757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ovná spojnica 25">
            <a:extLst>
              <a:ext uri="{FF2B5EF4-FFF2-40B4-BE49-F238E27FC236}">
                <a16:creationId xmlns:a16="http://schemas.microsoft.com/office/drawing/2014/main" id="{D4A56732-E783-2DE7-49DA-B2E9C952584F}"/>
              </a:ext>
            </a:extLst>
          </p:cNvPr>
          <p:cNvCxnSpPr>
            <a:cxnSpLocks/>
          </p:cNvCxnSpPr>
          <p:nvPr/>
        </p:nvCxnSpPr>
        <p:spPr>
          <a:xfrm flipV="1">
            <a:off x="389006" y="3240591"/>
            <a:ext cx="974775" cy="2758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ovná spojnica 26">
            <a:extLst>
              <a:ext uri="{FF2B5EF4-FFF2-40B4-BE49-F238E27FC236}">
                <a16:creationId xmlns:a16="http://schemas.microsoft.com/office/drawing/2014/main" id="{B14704A0-F70A-8E53-C4BC-46C8AB1DA600}"/>
              </a:ext>
            </a:extLst>
          </p:cNvPr>
          <p:cNvCxnSpPr/>
          <p:nvPr/>
        </p:nvCxnSpPr>
        <p:spPr>
          <a:xfrm>
            <a:off x="378373" y="6012795"/>
            <a:ext cx="435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ovná spojnica 27">
            <a:extLst>
              <a:ext uri="{FF2B5EF4-FFF2-40B4-BE49-F238E27FC236}">
                <a16:creationId xmlns:a16="http://schemas.microsoft.com/office/drawing/2014/main" id="{070264BE-41F8-CE27-C90C-8296F49410D3}"/>
              </a:ext>
            </a:extLst>
          </p:cNvPr>
          <p:cNvCxnSpPr>
            <a:cxnSpLocks/>
          </p:cNvCxnSpPr>
          <p:nvPr/>
        </p:nvCxnSpPr>
        <p:spPr>
          <a:xfrm>
            <a:off x="2644052" y="3259932"/>
            <a:ext cx="0" cy="273879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BlokTextu 28">
            <a:extLst>
              <a:ext uri="{FF2B5EF4-FFF2-40B4-BE49-F238E27FC236}">
                <a16:creationId xmlns:a16="http://schemas.microsoft.com/office/drawing/2014/main" id="{92B308D4-9D64-7D21-520B-42D79EA5B268}"/>
              </a:ext>
            </a:extLst>
          </p:cNvPr>
          <p:cNvSpPr txBox="1"/>
          <p:nvPr/>
        </p:nvSpPr>
        <p:spPr>
          <a:xfrm>
            <a:off x="2678453" y="4470220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rgbClr val="00B050"/>
                </a:solidFill>
              </a:rPr>
              <a:t>m</a:t>
            </a:r>
            <a:endParaRPr lang="hu-HU" b="1" i="1" dirty="0">
              <a:solidFill>
                <a:srgbClr val="00B050"/>
              </a:solidFill>
            </a:endParaRP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67A2F59A-DEEE-16EB-4C7D-00C0BE5E8FC9}"/>
              </a:ext>
            </a:extLst>
          </p:cNvPr>
          <p:cNvSpPr txBox="1"/>
          <p:nvPr/>
        </p:nvSpPr>
        <p:spPr>
          <a:xfrm>
            <a:off x="700343" y="6055228"/>
            <a:ext cx="365806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hu-HU" sz="2400" b="1" i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45" name="BlokTextu 44">
            <a:extLst>
              <a:ext uri="{FF2B5EF4-FFF2-40B4-BE49-F238E27FC236}">
                <a16:creationId xmlns:a16="http://schemas.microsoft.com/office/drawing/2014/main" id="{EDDECD0F-1E74-CA45-FC04-ECA79A3DCBF6}"/>
              </a:ext>
            </a:extLst>
          </p:cNvPr>
          <p:cNvSpPr txBox="1"/>
          <p:nvPr/>
        </p:nvSpPr>
        <p:spPr>
          <a:xfrm>
            <a:off x="4029267" y="6047279"/>
            <a:ext cx="365806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hu-HU" sz="2400" b="1" i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3" name="Kruh s výrezom 52">
            <a:extLst>
              <a:ext uri="{FF2B5EF4-FFF2-40B4-BE49-F238E27FC236}">
                <a16:creationId xmlns:a16="http://schemas.microsoft.com/office/drawing/2014/main" id="{38AD4EF1-3722-B4AE-8A24-53127654866F}"/>
              </a:ext>
            </a:extLst>
          </p:cNvPr>
          <p:cNvSpPr/>
          <p:nvPr/>
        </p:nvSpPr>
        <p:spPr>
          <a:xfrm flipH="1">
            <a:off x="915080" y="5554448"/>
            <a:ext cx="900000" cy="900000"/>
          </a:xfrm>
          <a:prstGeom prst="pie">
            <a:avLst>
              <a:gd name="adj1" fmla="val 16268801"/>
              <a:gd name="adj2" fmla="val 2158450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35DB23A1-0971-736C-6C7D-B9EE10F0A727}"/>
              </a:ext>
            </a:extLst>
          </p:cNvPr>
          <p:cNvSpPr/>
          <p:nvPr/>
        </p:nvSpPr>
        <p:spPr>
          <a:xfrm flipH="1">
            <a:off x="1143031" y="5788515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7" name="Rovná spojnica 56">
            <a:extLst>
              <a:ext uri="{FF2B5EF4-FFF2-40B4-BE49-F238E27FC236}">
                <a16:creationId xmlns:a16="http://schemas.microsoft.com/office/drawing/2014/main" id="{D055A2DD-086A-144F-D6DA-EF5F40A50068}"/>
              </a:ext>
            </a:extLst>
          </p:cNvPr>
          <p:cNvCxnSpPr/>
          <p:nvPr/>
        </p:nvCxnSpPr>
        <p:spPr>
          <a:xfrm>
            <a:off x="1334444" y="3262363"/>
            <a:ext cx="2430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Rovná spojnica 58">
            <a:extLst>
              <a:ext uri="{FF2B5EF4-FFF2-40B4-BE49-F238E27FC236}">
                <a16:creationId xmlns:a16="http://schemas.microsoft.com/office/drawing/2014/main" id="{11549C97-E9F3-10F9-11D1-4CCE52FA9095}"/>
              </a:ext>
            </a:extLst>
          </p:cNvPr>
          <p:cNvCxnSpPr>
            <a:cxnSpLocks/>
          </p:cNvCxnSpPr>
          <p:nvPr/>
        </p:nvCxnSpPr>
        <p:spPr>
          <a:xfrm>
            <a:off x="1334443" y="3259932"/>
            <a:ext cx="243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Rovná spojnica 59">
            <a:extLst>
              <a:ext uri="{FF2B5EF4-FFF2-40B4-BE49-F238E27FC236}">
                <a16:creationId xmlns:a16="http://schemas.microsoft.com/office/drawing/2014/main" id="{97A88662-DC7F-58E5-8575-250F7953EEB0}"/>
              </a:ext>
            </a:extLst>
          </p:cNvPr>
          <p:cNvCxnSpPr/>
          <p:nvPr/>
        </p:nvCxnSpPr>
        <p:spPr>
          <a:xfrm>
            <a:off x="1334191" y="3259932"/>
            <a:ext cx="2430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Rovná spojnica 60">
            <a:extLst>
              <a:ext uri="{FF2B5EF4-FFF2-40B4-BE49-F238E27FC236}">
                <a16:creationId xmlns:a16="http://schemas.microsoft.com/office/drawing/2014/main" id="{0500D2ED-212B-C889-7FA9-647BA162C7C8}"/>
              </a:ext>
            </a:extLst>
          </p:cNvPr>
          <p:cNvCxnSpPr>
            <a:cxnSpLocks/>
          </p:cNvCxnSpPr>
          <p:nvPr/>
        </p:nvCxnSpPr>
        <p:spPr>
          <a:xfrm>
            <a:off x="3735902" y="3264794"/>
            <a:ext cx="0" cy="273879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BlokTextu 61">
            <a:extLst>
              <a:ext uri="{FF2B5EF4-FFF2-40B4-BE49-F238E27FC236}">
                <a16:creationId xmlns:a16="http://schemas.microsoft.com/office/drawing/2014/main" id="{5F876E1C-29A2-232E-8FC7-F06E5669704F}"/>
              </a:ext>
            </a:extLst>
          </p:cNvPr>
          <p:cNvSpPr txBox="1"/>
          <p:nvPr/>
        </p:nvSpPr>
        <p:spPr>
          <a:xfrm>
            <a:off x="3255234" y="4475082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rgbClr val="00B050"/>
                </a:solidFill>
              </a:rPr>
              <a:t>m</a:t>
            </a:r>
            <a:endParaRPr lang="hu-HU" b="1" i="1" dirty="0">
              <a:solidFill>
                <a:srgbClr val="00B050"/>
              </a:solidFill>
            </a:endParaRPr>
          </a:p>
        </p:txBody>
      </p:sp>
      <p:sp>
        <p:nvSpPr>
          <p:cNvPr id="63" name="Pravá zložená zátvorka 62">
            <a:extLst>
              <a:ext uri="{FF2B5EF4-FFF2-40B4-BE49-F238E27FC236}">
                <a16:creationId xmlns:a16="http://schemas.microsoft.com/office/drawing/2014/main" id="{7439AB82-5740-6CB7-2895-808DE703AE33}"/>
              </a:ext>
            </a:extLst>
          </p:cNvPr>
          <p:cNvSpPr/>
          <p:nvPr/>
        </p:nvSpPr>
        <p:spPr>
          <a:xfrm rot="16200000">
            <a:off x="2406987" y="4694177"/>
            <a:ext cx="266785" cy="235606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BlokTextu 63">
            <a:extLst>
              <a:ext uri="{FF2B5EF4-FFF2-40B4-BE49-F238E27FC236}">
                <a16:creationId xmlns:a16="http://schemas.microsoft.com/office/drawing/2014/main" id="{8EB0FCDA-3082-A484-663F-68493A7112A8}"/>
              </a:ext>
            </a:extLst>
          </p:cNvPr>
          <p:cNvSpPr txBox="1"/>
          <p:nvPr/>
        </p:nvSpPr>
        <p:spPr>
          <a:xfrm>
            <a:off x="2369091" y="5260729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>
                <a:solidFill>
                  <a:srgbClr val="0070C0"/>
                </a:solidFill>
              </a:rPr>
              <a:t>5</a:t>
            </a:r>
            <a:endParaRPr lang="hu-HU" b="1" i="1" dirty="0">
              <a:solidFill>
                <a:srgbClr val="0070C0"/>
              </a:solidFill>
            </a:endParaRPr>
          </a:p>
        </p:txBody>
      </p:sp>
      <p:sp>
        <p:nvSpPr>
          <p:cNvPr id="65" name="BlokTextu 64">
            <a:extLst>
              <a:ext uri="{FF2B5EF4-FFF2-40B4-BE49-F238E27FC236}">
                <a16:creationId xmlns:a16="http://schemas.microsoft.com/office/drawing/2014/main" id="{FD631811-D3C8-D2E7-E8AA-265927863B8F}"/>
              </a:ext>
            </a:extLst>
          </p:cNvPr>
          <p:cNvSpPr txBox="1"/>
          <p:nvPr/>
        </p:nvSpPr>
        <p:spPr>
          <a:xfrm>
            <a:off x="20544" y="6026459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A</a:t>
            </a:r>
            <a:endParaRPr lang="hu-HU" b="1" i="1" dirty="0"/>
          </a:p>
        </p:txBody>
      </p:sp>
      <p:sp>
        <p:nvSpPr>
          <p:cNvPr id="66" name="BlokTextu 65">
            <a:extLst>
              <a:ext uri="{FF2B5EF4-FFF2-40B4-BE49-F238E27FC236}">
                <a16:creationId xmlns:a16="http://schemas.microsoft.com/office/drawing/2014/main" id="{56D9C540-49BD-D285-1546-CD2527AA3D27}"/>
              </a:ext>
            </a:extLst>
          </p:cNvPr>
          <p:cNvSpPr txBox="1"/>
          <p:nvPr/>
        </p:nvSpPr>
        <p:spPr>
          <a:xfrm>
            <a:off x="4788478" y="6026460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B</a:t>
            </a:r>
            <a:endParaRPr lang="hu-HU" b="1" i="1" dirty="0"/>
          </a:p>
        </p:txBody>
      </p:sp>
      <p:sp>
        <p:nvSpPr>
          <p:cNvPr id="67" name="BlokTextu 66">
            <a:extLst>
              <a:ext uri="{FF2B5EF4-FFF2-40B4-BE49-F238E27FC236}">
                <a16:creationId xmlns:a16="http://schemas.microsoft.com/office/drawing/2014/main" id="{EACED098-332B-06F6-E0A3-DD8CC74BDF2A}"/>
              </a:ext>
            </a:extLst>
          </p:cNvPr>
          <p:cNvSpPr txBox="1"/>
          <p:nvPr/>
        </p:nvSpPr>
        <p:spPr>
          <a:xfrm>
            <a:off x="3707254" y="270648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C</a:t>
            </a:r>
            <a:endParaRPr lang="hu-HU" b="1" i="1" dirty="0"/>
          </a:p>
        </p:txBody>
      </p:sp>
      <p:sp>
        <p:nvSpPr>
          <p:cNvPr id="68" name="BlokTextu 67">
            <a:extLst>
              <a:ext uri="{FF2B5EF4-FFF2-40B4-BE49-F238E27FC236}">
                <a16:creationId xmlns:a16="http://schemas.microsoft.com/office/drawing/2014/main" id="{E496CC8A-C131-0184-2D29-30D92BD54C34}"/>
              </a:ext>
            </a:extLst>
          </p:cNvPr>
          <p:cNvSpPr txBox="1"/>
          <p:nvPr/>
        </p:nvSpPr>
        <p:spPr>
          <a:xfrm>
            <a:off x="996710" y="2706484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D</a:t>
            </a:r>
            <a:endParaRPr lang="hu-HU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BlokTextu 68">
                <a:extLst>
                  <a:ext uri="{FF2B5EF4-FFF2-40B4-BE49-F238E27FC236}">
                    <a16:creationId xmlns:a16="http://schemas.microsoft.com/office/drawing/2014/main" id="{D2415CC7-FF83-A48E-38C2-009E49306470}"/>
                  </a:ext>
                </a:extLst>
              </p:cNvPr>
              <p:cNvSpPr txBox="1"/>
              <p:nvPr/>
            </p:nvSpPr>
            <p:spPr>
              <a:xfrm>
                <a:off x="5520135" y="5220159"/>
                <a:ext cx="952120" cy="620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hu-HU" sz="2800" b="1" dirty="0">
                    <a:solidFill>
                      <a:srgbClr val="00B050"/>
                    </a:solidFill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hu-H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hu-H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9" name="BlokTextu 68">
                <a:extLst>
                  <a:ext uri="{FF2B5EF4-FFF2-40B4-BE49-F238E27FC236}">
                    <a16:creationId xmlns:a16="http://schemas.microsoft.com/office/drawing/2014/main" id="{D2415CC7-FF83-A48E-38C2-009E49306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135" y="5220159"/>
                <a:ext cx="952120" cy="620298"/>
              </a:xfrm>
              <a:prstGeom prst="rect">
                <a:avLst/>
              </a:prstGeom>
              <a:blipFill>
                <a:blip r:embed="rId5"/>
                <a:stretch>
                  <a:fillRect l="-23077" t="-2941" b="-1862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91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10482 -7.40741E-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7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10794 2.96296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5" grpId="0"/>
      <p:bldP spid="10" grpId="0"/>
      <p:bldP spid="16" grpId="0"/>
      <p:bldP spid="17" grpId="0"/>
      <p:bldP spid="29" grpId="0"/>
      <p:bldP spid="29" grpId="1"/>
      <p:bldP spid="31" grpId="0"/>
      <p:bldP spid="45" grpId="0"/>
      <p:bldP spid="53" grpId="0" animBg="1"/>
      <p:bldP spid="56" grpId="0" animBg="1"/>
      <p:bldP spid="62" grpId="0"/>
      <p:bldP spid="63" grpId="0" animBg="1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3376F-A60A-5BA0-F825-AA06A8B22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7637C62-4E21-6F94-8239-7B7FC5A7D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899"/>
            <a:ext cx="9652000" cy="97049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Számítsd ki a 7 cm oldalú négyzet köré írt kör kerületét és területét!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554E4067-804F-2C88-617B-5DFF7F4B34E5}"/>
              </a:ext>
            </a:extLst>
          </p:cNvPr>
          <p:cNvSpPr/>
          <p:nvPr/>
        </p:nvSpPr>
        <p:spPr>
          <a:xfrm>
            <a:off x="1100020" y="3059739"/>
            <a:ext cx="1746000" cy="174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DBCDC7E-DA7D-3545-FBFC-A9A39F0D00CE}"/>
              </a:ext>
            </a:extLst>
          </p:cNvPr>
          <p:cNvSpPr/>
          <p:nvPr/>
        </p:nvSpPr>
        <p:spPr>
          <a:xfrm>
            <a:off x="709549" y="2675409"/>
            <a:ext cx="2520000" cy="25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B8CE0903-BF7A-C4B3-8446-A093F21CF651}"/>
              </a:ext>
            </a:extLst>
          </p:cNvPr>
          <p:cNvSpPr txBox="1"/>
          <p:nvPr/>
        </p:nvSpPr>
        <p:spPr>
          <a:xfrm>
            <a:off x="1775690" y="473389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7</a:t>
            </a:r>
            <a:endParaRPr lang="hu-HU" b="1" i="1" dirty="0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6010A316-6A42-E7F2-C57E-3A90184F91A6}"/>
              </a:ext>
            </a:extLst>
          </p:cNvPr>
          <p:cNvSpPr txBox="1"/>
          <p:nvPr/>
        </p:nvSpPr>
        <p:spPr>
          <a:xfrm>
            <a:off x="2841831" y="367963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7</a:t>
            </a:r>
            <a:endParaRPr lang="hu-HU" b="1" i="1" dirty="0"/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A2316399-055E-4FE1-EE7B-5666E042C387}"/>
              </a:ext>
            </a:extLst>
          </p:cNvPr>
          <p:cNvSpPr txBox="1"/>
          <p:nvPr/>
        </p:nvSpPr>
        <p:spPr>
          <a:xfrm>
            <a:off x="1775690" y="26143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7</a:t>
            </a:r>
            <a:endParaRPr lang="hu-HU" b="1" i="1" dirty="0"/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B4125CFC-D857-234E-C1AC-21CE1AFB6A80}"/>
              </a:ext>
            </a:extLst>
          </p:cNvPr>
          <p:cNvSpPr txBox="1"/>
          <p:nvPr/>
        </p:nvSpPr>
        <p:spPr>
          <a:xfrm>
            <a:off x="703160" y="367963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7</a:t>
            </a:r>
            <a:endParaRPr lang="hu-HU" b="1" i="1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A148666-8E59-E721-98AC-27C1891734F8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10139916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Körbe írt négyzet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C07740C-B92B-A53C-F402-680C76637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70" y="3763039"/>
            <a:ext cx="1626156" cy="1720700"/>
          </a:xfrm>
          <a:prstGeom prst="rect">
            <a:avLst/>
          </a:prstGeom>
        </p:spPr>
      </p:pic>
      <p:sp>
        <p:nvSpPr>
          <p:cNvPr id="11" name="Bublina reči: oválna 10">
            <a:extLst>
              <a:ext uri="{FF2B5EF4-FFF2-40B4-BE49-F238E27FC236}">
                <a16:creationId xmlns:a16="http://schemas.microsoft.com/office/drawing/2014/main" id="{55223BBF-54AC-9C0D-A0BB-82D4D237E8AD}"/>
              </a:ext>
            </a:extLst>
          </p:cNvPr>
          <p:cNvSpPr/>
          <p:nvPr/>
        </p:nvSpPr>
        <p:spPr>
          <a:xfrm>
            <a:off x="4365170" y="2311397"/>
            <a:ext cx="4397829" cy="1368239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7F21A814-BED6-4243-974A-8BD8648BA357}"/>
              </a:ext>
            </a:extLst>
          </p:cNvPr>
          <p:cNvSpPr txBox="1"/>
          <p:nvPr/>
        </p:nvSpPr>
        <p:spPr>
          <a:xfrm>
            <a:off x="4577111" y="2643380"/>
            <a:ext cx="3973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De milyen vonal lehetne KÖZÖS a négyzetben és a körben???</a:t>
            </a:r>
          </a:p>
        </p:txBody>
      </p:sp>
      <p:pic>
        <p:nvPicPr>
          <p:cNvPr id="27" name="Obrázok 26">
            <a:extLst>
              <a:ext uri="{FF2B5EF4-FFF2-40B4-BE49-F238E27FC236}">
                <a16:creationId xmlns:a16="http://schemas.microsoft.com/office/drawing/2014/main" id="{6BB3654B-7526-2834-9950-31F606B0D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0777" y="3666286"/>
            <a:ext cx="2212575" cy="2076555"/>
          </a:xfrm>
          <a:prstGeom prst="rect">
            <a:avLst/>
          </a:prstGeom>
        </p:spPr>
      </p:pic>
      <p:sp>
        <p:nvSpPr>
          <p:cNvPr id="28" name="Bublina reči: oválna 27">
            <a:extLst>
              <a:ext uri="{FF2B5EF4-FFF2-40B4-BE49-F238E27FC236}">
                <a16:creationId xmlns:a16="http://schemas.microsoft.com/office/drawing/2014/main" id="{5C48DA43-DDD4-BF77-1787-75550C5531A0}"/>
              </a:ext>
            </a:extLst>
          </p:cNvPr>
          <p:cNvSpPr/>
          <p:nvPr/>
        </p:nvSpPr>
        <p:spPr>
          <a:xfrm>
            <a:off x="4908797" y="5633641"/>
            <a:ext cx="4397829" cy="1132114"/>
          </a:xfrm>
          <a:prstGeom prst="wedgeEllipseCallout">
            <a:avLst>
              <a:gd name="adj1" fmla="val 21989"/>
              <a:gd name="adj2" fmla="val -6730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AEEC8D44-01D0-BF22-5DC3-3067368AB0FA}"/>
              </a:ext>
            </a:extLst>
          </p:cNvPr>
          <p:cNvSpPr txBox="1"/>
          <p:nvPr/>
        </p:nvSpPr>
        <p:spPr>
          <a:xfrm>
            <a:off x="5354371" y="5821360"/>
            <a:ext cx="3506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A négyzet ÁTLÓJA ugyanaz,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D14ADD93-F7D6-3520-7F6A-65B3684694A0}"/>
              </a:ext>
            </a:extLst>
          </p:cNvPr>
          <p:cNvSpPr txBox="1"/>
          <p:nvPr/>
        </p:nvSpPr>
        <p:spPr>
          <a:xfrm>
            <a:off x="5579087" y="6177926"/>
            <a:ext cx="3057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mint a kör ÁTMÉRŐJE!!!</a:t>
            </a:r>
          </a:p>
        </p:txBody>
      </p:sp>
      <p:cxnSp>
        <p:nvCxnSpPr>
          <p:cNvPr id="32" name="Rovná spojnica 31">
            <a:extLst>
              <a:ext uri="{FF2B5EF4-FFF2-40B4-BE49-F238E27FC236}">
                <a16:creationId xmlns:a16="http://schemas.microsoft.com/office/drawing/2014/main" id="{72D4C32D-F52C-29B9-F3A7-EECD95DB5985}"/>
              </a:ext>
            </a:extLst>
          </p:cNvPr>
          <p:cNvCxnSpPr>
            <a:cxnSpLocks/>
          </p:cNvCxnSpPr>
          <p:nvPr/>
        </p:nvCxnSpPr>
        <p:spPr>
          <a:xfrm>
            <a:off x="1086934" y="3048853"/>
            <a:ext cx="1762684" cy="1766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BlokTextu 39">
            <a:extLst>
              <a:ext uri="{FF2B5EF4-FFF2-40B4-BE49-F238E27FC236}">
                <a16:creationId xmlns:a16="http://schemas.microsoft.com/office/drawing/2014/main" id="{0CC7B989-37DB-2D1F-B47E-93D336218BE7}"/>
              </a:ext>
            </a:extLst>
          </p:cNvPr>
          <p:cNvSpPr txBox="1"/>
          <p:nvPr/>
        </p:nvSpPr>
        <p:spPr>
          <a:xfrm>
            <a:off x="1943694" y="3458793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rgbClr val="0070C0"/>
                </a:solidFill>
              </a:rPr>
              <a:t>d</a:t>
            </a:r>
            <a:endParaRPr lang="hu-H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1" grpId="0"/>
      <p:bldP spid="22" grpId="0"/>
      <p:bldP spid="23" grpId="0"/>
      <p:bldP spid="24" grpId="0"/>
      <p:bldP spid="11" grpId="0" animBg="1"/>
      <p:bldP spid="17" grpId="0"/>
      <p:bldP spid="28" grpId="0" animBg="1"/>
      <p:bldP spid="29" grpId="0"/>
      <p:bldP spid="30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0AF28-C8BA-8542-FED2-D683D4DDA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>
            <a:extLst>
              <a:ext uri="{FF2B5EF4-FFF2-40B4-BE49-F238E27FC236}">
                <a16:creationId xmlns:a16="http://schemas.microsoft.com/office/drawing/2014/main" id="{B656FAAA-5EA1-2905-2E0D-417FC9FD9C6B}"/>
              </a:ext>
            </a:extLst>
          </p:cNvPr>
          <p:cNvSpPr/>
          <p:nvPr/>
        </p:nvSpPr>
        <p:spPr>
          <a:xfrm>
            <a:off x="709549" y="2675409"/>
            <a:ext cx="2520000" cy="25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423C88-732B-50AC-7B47-E75608F4B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899"/>
            <a:ext cx="9652000" cy="97049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Számítsd ki a 7 cm oldalú négyzet köré írt kör kerületét és területét!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3BAE4528-9AB3-4ACB-BB78-FB1B92693086}"/>
              </a:ext>
            </a:extLst>
          </p:cNvPr>
          <p:cNvSpPr txBox="1"/>
          <p:nvPr/>
        </p:nvSpPr>
        <p:spPr>
          <a:xfrm>
            <a:off x="7330706" y="2145456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k = </a:t>
            </a:r>
            <a:r>
              <a:rPr lang="hu-HU" sz="2800" b="1" i="1" dirty="0">
                <a:solidFill>
                  <a:srgbClr val="0070C0"/>
                </a:solidFill>
              </a:rPr>
              <a:t>d</a:t>
            </a:r>
            <a:r>
              <a:rPr lang="hu-HU" sz="2800" b="1" dirty="0">
                <a:solidFill>
                  <a:srgbClr val="0070C0"/>
                </a:solidFill>
              </a:rPr>
              <a:t> . </a:t>
            </a:r>
            <a:r>
              <a:rPr lang="el-G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hu-HU" sz="2800" b="1" i="1" dirty="0">
              <a:solidFill>
                <a:srgbClr val="0070C0"/>
              </a:solidFill>
            </a:endParaRP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7A9B53BC-7C75-B3F9-07BF-8363B28A25D2}"/>
              </a:ext>
            </a:extLst>
          </p:cNvPr>
          <p:cNvSpPr txBox="1"/>
          <p:nvPr/>
        </p:nvSpPr>
        <p:spPr>
          <a:xfrm>
            <a:off x="7322343" y="2726251"/>
            <a:ext cx="246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k = 9,9 . 3,14</a:t>
            </a:r>
            <a:endParaRPr lang="hu-HU" sz="2800" b="1" i="1" dirty="0">
              <a:solidFill>
                <a:srgbClr val="0070C0"/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29BA1E7D-BECF-FC75-9AC8-6455D6F14011}"/>
              </a:ext>
            </a:extLst>
          </p:cNvPr>
          <p:cNvSpPr txBox="1"/>
          <p:nvPr/>
        </p:nvSpPr>
        <p:spPr>
          <a:xfrm>
            <a:off x="7322343" y="3325022"/>
            <a:ext cx="2589170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k = 31,086 cm</a:t>
            </a:r>
            <a:endParaRPr lang="hu-HU" sz="2800" b="1" i="1" dirty="0">
              <a:solidFill>
                <a:srgbClr val="0070C0"/>
              </a:solidFill>
            </a:endParaRP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22E33A2F-8622-A11A-13C3-86E6CE76D3AC}"/>
              </a:ext>
            </a:extLst>
          </p:cNvPr>
          <p:cNvSpPr txBox="1"/>
          <p:nvPr/>
        </p:nvSpPr>
        <p:spPr>
          <a:xfrm>
            <a:off x="7330706" y="4202856"/>
            <a:ext cx="1665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T = </a:t>
            </a:r>
            <a:r>
              <a:rPr lang="hu-HU" sz="2800" b="1" i="1" dirty="0">
                <a:solidFill>
                  <a:srgbClr val="00B050"/>
                </a:solidFill>
              </a:rPr>
              <a:t>r</a:t>
            </a:r>
            <a:r>
              <a:rPr lang="hu-HU" sz="2800" b="1" baseline="30000" dirty="0">
                <a:solidFill>
                  <a:srgbClr val="00B050"/>
                </a:solidFill>
              </a:rPr>
              <a:t>2</a:t>
            </a:r>
            <a:r>
              <a:rPr lang="hu-HU" sz="2800" b="1" dirty="0">
                <a:solidFill>
                  <a:srgbClr val="00B050"/>
                </a:solidFill>
              </a:rPr>
              <a:t> . </a:t>
            </a:r>
            <a:r>
              <a:rPr lang="el-G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hu-HU" sz="2800" b="1" i="1" dirty="0">
              <a:solidFill>
                <a:srgbClr val="00B050"/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2C6FE529-1A1F-D7E3-82C0-3734205DFEFB}"/>
              </a:ext>
            </a:extLst>
          </p:cNvPr>
          <p:cNvSpPr txBox="1"/>
          <p:nvPr/>
        </p:nvSpPr>
        <p:spPr>
          <a:xfrm>
            <a:off x="7322343" y="4783651"/>
            <a:ext cx="2831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T = 4,95</a:t>
            </a:r>
            <a:r>
              <a:rPr lang="hu-HU" sz="2800" b="1" baseline="30000" dirty="0">
                <a:solidFill>
                  <a:srgbClr val="00B050"/>
                </a:solidFill>
              </a:rPr>
              <a:t>2</a:t>
            </a:r>
            <a:r>
              <a:rPr lang="hu-HU" sz="2800" b="1" dirty="0">
                <a:solidFill>
                  <a:srgbClr val="00B050"/>
                </a:solidFill>
              </a:rPr>
              <a:t> . 3,14</a:t>
            </a:r>
            <a:endParaRPr lang="hu-HU" sz="2800" b="1" i="1" dirty="0">
              <a:solidFill>
                <a:srgbClr val="00B050"/>
              </a:solidFill>
            </a:endParaRP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F5B17A15-A739-576F-7C1D-F24ABFCFD8E5}"/>
              </a:ext>
            </a:extLst>
          </p:cNvPr>
          <p:cNvSpPr txBox="1"/>
          <p:nvPr/>
        </p:nvSpPr>
        <p:spPr>
          <a:xfrm>
            <a:off x="7322343" y="5382422"/>
            <a:ext cx="2534605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T = 76,94 cm</a:t>
            </a:r>
            <a:r>
              <a:rPr lang="hu-HU" sz="2800" b="1" baseline="30000" dirty="0">
                <a:solidFill>
                  <a:srgbClr val="00B050"/>
                </a:solidFill>
              </a:rPr>
              <a:t>2</a:t>
            </a:r>
            <a:endParaRPr lang="hu-HU" sz="2800" b="1" i="1" baseline="30000" dirty="0">
              <a:solidFill>
                <a:srgbClr val="00B050"/>
              </a:solidFill>
            </a:endParaRPr>
          </a:p>
        </p:txBody>
      </p:sp>
      <p:cxnSp>
        <p:nvCxnSpPr>
          <p:cNvPr id="41" name="Rovná spojnica 40">
            <a:extLst>
              <a:ext uri="{FF2B5EF4-FFF2-40B4-BE49-F238E27FC236}">
                <a16:creationId xmlns:a16="http://schemas.microsoft.com/office/drawing/2014/main" id="{88376157-B0AD-A6F9-EFBD-516B644EF80C}"/>
              </a:ext>
            </a:extLst>
          </p:cNvPr>
          <p:cNvCxnSpPr>
            <a:cxnSpLocks/>
          </p:cNvCxnSpPr>
          <p:nvPr/>
        </p:nvCxnSpPr>
        <p:spPr>
          <a:xfrm rot="2700000">
            <a:off x="1986226" y="3843105"/>
            <a:ext cx="0" cy="21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BlokTextu 41">
            <a:extLst>
              <a:ext uri="{FF2B5EF4-FFF2-40B4-BE49-F238E27FC236}">
                <a16:creationId xmlns:a16="http://schemas.microsoft.com/office/drawing/2014/main" id="{A7F7B01D-E54F-D0A1-07B9-8B73052B8375}"/>
              </a:ext>
            </a:extLst>
          </p:cNvPr>
          <p:cNvSpPr txBox="1"/>
          <p:nvPr/>
        </p:nvSpPr>
        <p:spPr>
          <a:xfrm>
            <a:off x="4504274" y="5905642"/>
            <a:ext cx="153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rgbClr val="00B050"/>
                </a:solidFill>
              </a:rPr>
              <a:t>r</a:t>
            </a:r>
            <a:r>
              <a:rPr lang="hu-HU" sz="2800" b="1" dirty="0">
                <a:solidFill>
                  <a:srgbClr val="00B050"/>
                </a:solidFill>
              </a:rPr>
              <a:t> = 4,95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1AA7721-92E2-C9AF-B90B-2C0ED3E9F959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10139916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Körbe írt négyzet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B9AA8806-2427-D3EA-7887-0C2435BCE611}"/>
              </a:ext>
            </a:extLst>
          </p:cNvPr>
          <p:cNvSpPr/>
          <p:nvPr/>
        </p:nvSpPr>
        <p:spPr>
          <a:xfrm>
            <a:off x="1100020" y="3059739"/>
            <a:ext cx="1746000" cy="174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7FBB690-3C59-009F-ADB2-98ABAA9A5849}"/>
              </a:ext>
            </a:extLst>
          </p:cNvPr>
          <p:cNvSpPr txBox="1"/>
          <p:nvPr/>
        </p:nvSpPr>
        <p:spPr>
          <a:xfrm>
            <a:off x="1775690" y="473389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7</a:t>
            </a:r>
            <a:endParaRPr lang="hu-HU" b="1" i="1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B84285CB-0EAC-A439-23B4-EA6FEEE0AED0}"/>
              </a:ext>
            </a:extLst>
          </p:cNvPr>
          <p:cNvSpPr txBox="1"/>
          <p:nvPr/>
        </p:nvSpPr>
        <p:spPr>
          <a:xfrm>
            <a:off x="2841831" y="367963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7</a:t>
            </a:r>
            <a:endParaRPr lang="hu-HU" b="1" i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E5B14EB9-120B-7CC3-A1BF-704A2818AF64}"/>
              </a:ext>
            </a:extLst>
          </p:cNvPr>
          <p:cNvSpPr txBox="1"/>
          <p:nvPr/>
        </p:nvSpPr>
        <p:spPr>
          <a:xfrm>
            <a:off x="1775690" y="26143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7</a:t>
            </a:r>
            <a:endParaRPr lang="hu-HU" b="1" i="1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9B949A3B-BF35-3F4A-8950-F29A9DE55C22}"/>
              </a:ext>
            </a:extLst>
          </p:cNvPr>
          <p:cNvSpPr txBox="1"/>
          <p:nvPr/>
        </p:nvSpPr>
        <p:spPr>
          <a:xfrm>
            <a:off x="703160" y="367963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7</a:t>
            </a:r>
            <a:endParaRPr lang="hu-HU" b="1" i="1" dirty="0"/>
          </a:p>
        </p:txBody>
      </p: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71A8543A-D562-9CF7-81A1-031917F1FF4C}"/>
              </a:ext>
            </a:extLst>
          </p:cNvPr>
          <p:cNvCxnSpPr>
            <a:cxnSpLocks/>
          </p:cNvCxnSpPr>
          <p:nvPr/>
        </p:nvCxnSpPr>
        <p:spPr>
          <a:xfrm>
            <a:off x="1086934" y="3048853"/>
            <a:ext cx="1762684" cy="1766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8E1AE53C-53B2-B255-960A-AE04E1EE2C0F}"/>
              </a:ext>
            </a:extLst>
          </p:cNvPr>
          <p:cNvSpPr txBox="1"/>
          <p:nvPr/>
        </p:nvSpPr>
        <p:spPr>
          <a:xfrm>
            <a:off x="1943694" y="3458793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rgbClr val="0070C0"/>
                </a:solidFill>
              </a:rPr>
              <a:t>d</a:t>
            </a:r>
            <a:endParaRPr lang="hu-HU" sz="2800" b="1" dirty="0">
              <a:solidFill>
                <a:srgbClr val="0070C0"/>
              </a:solidFill>
            </a:endParaRPr>
          </a:p>
        </p:txBody>
      </p:sp>
      <p:sp>
        <p:nvSpPr>
          <p:cNvPr id="17" name="Kruh s výrezom 16">
            <a:extLst>
              <a:ext uri="{FF2B5EF4-FFF2-40B4-BE49-F238E27FC236}">
                <a16:creationId xmlns:a16="http://schemas.microsoft.com/office/drawing/2014/main" id="{B7579653-EEEE-F761-3304-CC29D6B7C463}"/>
              </a:ext>
            </a:extLst>
          </p:cNvPr>
          <p:cNvSpPr/>
          <p:nvPr/>
        </p:nvSpPr>
        <p:spPr>
          <a:xfrm>
            <a:off x="650352" y="4353589"/>
            <a:ext cx="900000" cy="900000"/>
          </a:xfrm>
          <a:prstGeom prst="pie">
            <a:avLst>
              <a:gd name="adj1" fmla="val 16220577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B727C36A-93E3-551A-8098-A0F0358060D7}"/>
              </a:ext>
            </a:extLst>
          </p:cNvPr>
          <p:cNvSpPr/>
          <p:nvPr/>
        </p:nvSpPr>
        <p:spPr>
          <a:xfrm>
            <a:off x="1234707" y="4590331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9D89A3AD-6D93-E845-16F3-B109FF0E12AE}"/>
              </a:ext>
            </a:extLst>
          </p:cNvPr>
          <p:cNvSpPr txBox="1"/>
          <p:nvPr/>
        </p:nvSpPr>
        <p:spPr>
          <a:xfrm>
            <a:off x="3858959" y="2146389"/>
            <a:ext cx="2081019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7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+ 7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= d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B6B73AAF-759F-3E51-E0F4-8E1E557F0D4F}"/>
              </a:ext>
            </a:extLst>
          </p:cNvPr>
          <p:cNvSpPr txBox="1"/>
          <p:nvPr/>
        </p:nvSpPr>
        <p:spPr>
          <a:xfrm>
            <a:off x="3716762" y="2730064"/>
            <a:ext cx="2222083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49 + 49 = d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F8BF7072-862D-26C4-78E7-ED3DEEFB5086}"/>
              </a:ext>
            </a:extLst>
          </p:cNvPr>
          <p:cNvSpPr txBox="1"/>
          <p:nvPr/>
        </p:nvSpPr>
        <p:spPr>
          <a:xfrm>
            <a:off x="4550265" y="3317162"/>
            <a:ext cx="137730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98 = d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C98680A3-3C8F-1134-A966-16170BB7D295}"/>
                  </a:ext>
                </a:extLst>
              </p:cNvPr>
              <p:cNvSpPr txBox="1"/>
              <p:nvPr/>
            </p:nvSpPr>
            <p:spPr>
              <a:xfrm>
                <a:off x="4341043" y="3887307"/>
                <a:ext cx="1454437" cy="563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𝟗𝟖</m:t>
                        </m:r>
                      </m:e>
                    </m:rad>
                    <m:r>
                      <a:rPr lang="hu-HU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800" b="1" dirty="0">
                    <a:solidFill>
                      <a:schemeClr val="tx1"/>
                    </a:solidFill>
                  </a:rPr>
                  <a:t>= d</a:t>
                </a:r>
                <a:endParaRPr lang="hu-HU" sz="28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C98680A3-3C8F-1134-A966-16170BB7D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043" y="3887307"/>
                <a:ext cx="1454437" cy="5636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BlokTextu 28">
            <a:extLst>
              <a:ext uri="{FF2B5EF4-FFF2-40B4-BE49-F238E27FC236}">
                <a16:creationId xmlns:a16="http://schemas.microsoft.com/office/drawing/2014/main" id="{3DC4F4EB-C49E-8140-B1B6-A397B3FC9607}"/>
              </a:ext>
            </a:extLst>
          </p:cNvPr>
          <p:cNvSpPr txBox="1"/>
          <p:nvPr/>
        </p:nvSpPr>
        <p:spPr>
          <a:xfrm>
            <a:off x="4425626" y="4569394"/>
            <a:ext cx="136928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9,9 = d</a:t>
            </a:r>
            <a:endParaRPr lang="hu-HU" sz="2800" b="1" baseline="30000" dirty="0">
              <a:solidFill>
                <a:schemeClr val="tx1"/>
              </a:solidFill>
            </a:endParaRP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0316304E-FD24-41DC-180C-3A442CEFBD49}"/>
              </a:ext>
            </a:extLst>
          </p:cNvPr>
          <p:cNvSpPr/>
          <p:nvPr/>
        </p:nvSpPr>
        <p:spPr>
          <a:xfrm>
            <a:off x="5259235" y="4669325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/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B3E03676-D78A-651A-948D-0FC9998B24E6}"/>
              </a:ext>
            </a:extLst>
          </p:cNvPr>
          <p:cNvSpPr txBox="1"/>
          <p:nvPr/>
        </p:nvSpPr>
        <p:spPr>
          <a:xfrm>
            <a:off x="2302353" y="3862243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rgbClr val="00B050"/>
                </a:solidFill>
              </a:rPr>
              <a:t>r</a:t>
            </a:r>
          </a:p>
        </p:txBody>
      </p:sp>
      <p:sp>
        <p:nvSpPr>
          <p:cNvPr id="32" name="Šípka: nadol 31">
            <a:extLst>
              <a:ext uri="{FF2B5EF4-FFF2-40B4-BE49-F238E27FC236}">
                <a16:creationId xmlns:a16="http://schemas.microsoft.com/office/drawing/2014/main" id="{7E861B02-499C-54EE-BF03-B6C64926E7A6}"/>
              </a:ext>
            </a:extLst>
          </p:cNvPr>
          <p:cNvSpPr/>
          <p:nvPr/>
        </p:nvSpPr>
        <p:spPr>
          <a:xfrm>
            <a:off x="5108538" y="5192545"/>
            <a:ext cx="358660" cy="52322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E0D8D90E-778D-4CF8-79DA-F465480BD029}"/>
              </a:ext>
            </a:extLst>
          </p:cNvPr>
          <p:cNvSpPr/>
          <p:nvPr/>
        </p:nvSpPr>
        <p:spPr>
          <a:xfrm>
            <a:off x="7825230" y="5502214"/>
            <a:ext cx="36000" cy="3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/>
          </a:p>
        </p:txBody>
      </p:sp>
    </p:spTree>
    <p:extLst>
      <p:ext uri="{BB962C8B-B14F-4D97-AF65-F5344CB8AC3E}">
        <p14:creationId xmlns:p14="http://schemas.microsoft.com/office/powerpoint/2010/main" val="201001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E9C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animBg="1"/>
      <p:bldP spid="37" grpId="0"/>
      <p:bldP spid="38" grpId="0"/>
      <p:bldP spid="39" grpId="0" animBg="1"/>
      <p:bldP spid="42" grpId="0"/>
      <p:bldP spid="17" grpId="0" animBg="1"/>
      <p:bldP spid="18" grpId="0" animBg="1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787216"/>
            <a:ext cx="9652000" cy="97049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Számítsd ki a 24 cm kerületű négyzetbe írt kör kerületét és területét!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5A971755-ED48-592E-CA0B-989B07BDD349}"/>
              </a:ext>
            </a:extLst>
          </p:cNvPr>
          <p:cNvSpPr txBox="1">
            <a:spLocks/>
          </p:cNvSpPr>
          <p:nvPr/>
        </p:nvSpPr>
        <p:spPr>
          <a:xfrm>
            <a:off x="609600" y="361560"/>
            <a:ext cx="10139916" cy="1204312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Négyzetbe írt kör</a:t>
            </a:r>
          </a:p>
          <a:p>
            <a:r>
              <a:rPr lang="hu-HU" sz="2800" dirty="0"/>
              <a:t>(ehhez nem kell Pitagorasz-tétel)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08BB7F0C-CE6F-B103-0D1F-D14B74467493}"/>
              </a:ext>
            </a:extLst>
          </p:cNvPr>
          <p:cNvSpPr/>
          <p:nvPr/>
        </p:nvSpPr>
        <p:spPr>
          <a:xfrm>
            <a:off x="783769" y="3189513"/>
            <a:ext cx="2340000" cy="23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D130C199-7844-5E6B-AAA8-86DBC1B5A4B1}"/>
              </a:ext>
            </a:extLst>
          </p:cNvPr>
          <p:cNvSpPr/>
          <p:nvPr/>
        </p:nvSpPr>
        <p:spPr>
          <a:xfrm>
            <a:off x="805541" y="3211285"/>
            <a:ext cx="2304000" cy="230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1B0B1BD-9918-EBAF-CB04-2D2334097FEA}"/>
              </a:ext>
            </a:extLst>
          </p:cNvPr>
          <p:cNvSpPr txBox="1"/>
          <p:nvPr/>
        </p:nvSpPr>
        <p:spPr>
          <a:xfrm>
            <a:off x="4103913" y="3167390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k = 4 . </a:t>
            </a:r>
            <a:r>
              <a:rPr lang="hu-HU" sz="2800" b="1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33E65EBE-AD25-FDCC-DF0A-87E9B3C52D49}"/>
              </a:ext>
            </a:extLst>
          </p:cNvPr>
          <p:cNvSpPr txBox="1"/>
          <p:nvPr/>
        </p:nvSpPr>
        <p:spPr>
          <a:xfrm>
            <a:off x="4103914" y="2590446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k = 24 cm</a:t>
            </a:r>
            <a:endParaRPr lang="hu-HU" sz="2800" b="1" i="1" dirty="0">
              <a:solidFill>
                <a:srgbClr val="FF0000"/>
              </a:solidFill>
            </a:endParaRPr>
          </a:p>
        </p:txBody>
      </p: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id="{C21F28E9-61EE-5E1E-BD0D-C7A488450EAB}"/>
              </a:ext>
            </a:extLst>
          </p:cNvPr>
          <p:cNvCxnSpPr/>
          <p:nvPr/>
        </p:nvCxnSpPr>
        <p:spPr>
          <a:xfrm flipV="1">
            <a:off x="783769" y="5526171"/>
            <a:ext cx="23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074CCF33-6A78-05C2-9893-A6F157FDDD09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50427" y="4370399"/>
            <a:ext cx="23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0C55A73D-F905-8D7D-1FDE-88D556D4CBC2}"/>
              </a:ext>
            </a:extLst>
          </p:cNvPr>
          <p:cNvCxnSpPr/>
          <p:nvPr/>
        </p:nvCxnSpPr>
        <p:spPr>
          <a:xfrm flipV="1">
            <a:off x="794655" y="3189513"/>
            <a:ext cx="23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F2A3B9D9-4667-B949-BA8A-8E9651A44C8E}"/>
              </a:ext>
            </a:extLst>
          </p:cNvPr>
          <p:cNvCxnSpPr>
            <a:cxnSpLocks/>
          </p:cNvCxnSpPr>
          <p:nvPr/>
        </p:nvCxnSpPr>
        <p:spPr>
          <a:xfrm rot="16200000" flipV="1">
            <a:off x="-389572" y="4337390"/>
            <a:ext cx="23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>
            <a:extLst>
              <a:ext uri="{FF2B5EF4-FFF2-40B4-BE49-F238E27FC236}">
                <a16:creationId xmlns:a16="http://schemas.microsoft.com/office/drawing/2014/main" id="{5372C003-E36C-1BF0-0E4E-AC5C4FEAB4A2}"/>
              </a:ext>
            </a:extLst>
          </p:cNvPr>
          <p:cNvSpPr txBox="1"/>
          <p:nvPr/>
        </p:nvSpPr>
        <p:spPr>
          <a:xfrm>
            <a:off x="3886200" y="3744332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24 = 4 . </a:t>
            </a:r>
            <a:r>
              <a:rPr lang="hu-HU" sz="2800" b="1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4208C54A-6621-A20A-59CD-2576FAD92E5B}"/>
              </a:ext>
            </a:extLst>
          </p:cNvPr>
          <p:cNvSpPr txBox="1"/>
          <p:nvPr/>
        </p:nvSpPr>
        <p:spPr>
          <a:xfrm>
            <a:off x="5900059" y="3744331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/:4</a:t>
            </a:r>
            <a:endParaRPr lang="hu-HU" sz="2800" b="1" i="1" dirty="0">
              <a:solidFill>
                <a:srgbClr val="FF0000"/>
              </a:solidFill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7E5B0483-8843-BCEA-C3C3-879628CE628C}"/>
              </a:ext>
            </a:extLst>
          </p:cNvPr>
          <p:cNvSpPr txBox="1"/>
          <p:nvPr/>
        </p:nvSpPr>
        <p:spPr>
          <a:xfrm>
            <a:off x="4095899" y="4375706"/>
            <a:ext cx="163378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rgbClr val="FF0000"/>
                </a:solidFill>
              </a:rPr>
              <a:t>a</a:t>
            </a:r>
            <a:r>
              <a:rPr lang="hu-HU" sz="2800" b="1" dirty="0">
                <a:solidFill>
                  <a:srgbClr val="FF0000"/>
                </a:solidFill>
              </a:rPr>
              <a:t> = 6 cm</a:t>
            </a:r>
            <a:endParaRPr lang="hu-HU" sz="2800" b="1" i="1" dirty="0">
              <a:solidFill>
                <a:srgbClr val="FF0000"/>
              </a:solidFill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A883D971-40E8-508C-C4EA-F1BECB9CE6C4}"/>
              </a:ext>
            </a:extLst>
          </p:cNvPr>
          <p:cNvSpPr txBox="1"/>
          <p:nvPr/>
        </p:nvSpPr>
        <p:spPr>
          <a:xfrm>
            <a:off x="1756439" y="554004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6</a:t>
            </a:r>
            <a:endParaRPr lang="hu-HU" b="1" i="1" dirty="0">
              <a:solidFill>
                <a:srgbClr val="FF0000"/>
              </a:solidFill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A0B39F78-01B3-BAE4-578B-E8F4CB8B3180}"/>
              </a:ext>
            </a:extLst>
          </p:cNvPr>
          <p:cNvSpPr txBox="1"/>
          <p:nvPr/>
        </p:nvSpPr>
        <p:spPr>
          <a:xfrm>
            <a:off x="3130781" y="407578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6</a:t>
            </a:r>
            <a:endParaRPr lang="hu-HU" b="1" i="1" dirty="0">
              <a:solidFill>
                <a:srgbClr val="FF0000"/>
              </a:solidFill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87B2F1A4-43AE-7ED5-4288-BA4243DDE51C}"/>
              </a:ext>
            </a:extLst>
          </p:cNvPr>
          <p:cNvSpPr txBox="1"/>
          <p:nvPr/>
        </p:nvSpPr>
        <p:spPr>
          <a:xfrm>
            <a:off x="1756439" y="266647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6</a:t>
            </a:r>
            <a:endParaRPr lang="hu-HU" b="1" i="1" dirty="0">
              <a:solidFill>
                <a:srgbClr val="FF0000"/>
              </a:solidFill>
            </a:endParaRP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C74FE6EA-AC65-DA4C-B811-651E80220890}"/>
              </a:ext>
            </a:extLst>
          </p:cNvPr>
          <p:cNvSpPr txBox="1"/>
          <p:nvPr/>
        </p:nvSpPr>
        <p:spPr>
          <a:xfrm>
            <a:off x="387580" y="40757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6</a:t>
            </a:r>
            <a:endParaRPr lang="hu-HU" b="1" i="1" dirty="0">
              <a:solidFill>
                <a:srgbClr val="FF0000"/>
              </a:solidFill>
            </a:endParaRPr>
          </a:p>
        </p:txBody>
      </p:sp>
      <p:cxnSp>
        <p:nvCxnSpPr>
          <p:cNvPr id="25" name="Rovná spojnica 24">
            <a:extLst>
              <a:ext uri="{FF2B5EF4-FFF2-40B4-BE49-F238E27FC236}">
                <a16:creationId xmlns:a16="http://schemas.microsoft.com/office/drawing/2014/main" id="{5657CD2F-D1DF-56DB-25B6-CEB993D56B45}"/>
              </a:ext>
            </a:extLst>
          </p:cNvPr>
          <p:cNvCxnSpPr/>
          <p:nvPr/>
        </p:nvCxnSpPr>
        <p:spPr>
          <a:xfrm flipV="1">
            <a:off x="783771" y="5526168"/>
            <a:ext cx="23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>
            <a:extLst>
              <a:ext uri="{FF2B5EF4-FFF2-40B4-BE49-F238E27FC236}">
                <a16:creationId xmlns:a16="http://schemas.microsoft.com/office/drawing/2014/main" id="{FF7A34ED-7429-9C91-FE18-2C49CF321112}"/>
              </a:ext>
            </a:extLst>
          </p:cNvPr>
          <p:cNvSpPr txBox="1"/>
          <p:nvPr/>
        </p:nvSpPr>
        <p:spPr>
          <a:xfrm>
            <a:off x="1756441" y="554004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6</a:t>
            </a:r>
            <a:endParaRPr lang="hu-HU" b="1" i="1" dirty="0">
              <a:solidFill>
                <a:srgbClr val="FF0000"/>
              </a:solidFill>
            </a:endParaRP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827254DB-4BDB-5EEE-981C-EC8018760DE7}"/>
              </a:ext>
            </a:extLst>
          </p:cNvPr>
          <p:cNvSpPr txBox="1"/>
          <p:nvPr/>
        </p:nvSpPr>
        <p:spPr>
          <a:xfrm>
            <a:off x="1151841" y="4378096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rgbClr val="0070C0"/>
                </a:solidFill>
              </a:rPr>
              <a:t>d</a:t>
            </a:r>
            <a:r>
              <a:rPr lang="hu-HU" sz="2800" b="1" dirty="0">
                <a:solidFill>
                  <a:srgbClr val="0070C0"/>
                </a:solidFill>
              </a:rPr>
              <a:t> =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12DD0013-001D-D201-0A93-17765B2D2727}"/>
              </a:ext>
            </a:extLst>
          </p:cNvPr>
          <p:cNvSpPr txBox="1"/>
          <p:nvPr/>
        </p:nvSpPr>
        <p:spPr>
          <a:xfrm>
            <a:off x="7330706" y="2591773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k = </a:t>
            </a:r>
            <a:r>
              <a:rPr lang="hu-HU" sz="2800" b="1" i="1" dirty="0">
                <a:solidFill>
                  <a:srgbClr val="0070C0"/>
                </a:solidFill>
              </a:rPr>
              <a:t>d</a:t>
            </a:r>
            <a:r>
              <a:rPr lang="hu-HU" sz="2800" b="1" dirty="0">
                <a:solidFill>
                  <a:srgbClr val="0070C0"/>
                </a:solidFill>
              </a:rPr>
              <a:t> . </a:t>
            </a:r>
            <a:r>
              <a:rPr lang="el-G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hu-HU" sz="2800" b="1" i="1" dirty="0">
              <a:solidFill>
                <a:srgbClr val="0070C0"/>
              </a:solidFill>
            </a:endParaRP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1BE8976E-7E69-E932-3951-20516337F7E0}"/>
              </a:ext>
            </a:extLst>
          </p:cNvPr>
          <p:cNvSpPr txBox="1"/>
          <p:nvPr/>
        </p:nvSpPr>
        <p:spPr>
          <a:xfrm>
            <a:off x="7322343" y="3172568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k = 6 . 3,14</a:t>
            </a:r>
            <a:endParaRPr lang="hu-HU" sz="2800" b="1" i="1" dirty="0">
              <a:solidFill>
                <a:srgbClr val="0070C0"/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4A528F68-4108-B759-7D19-1DDF2C8636E9}"/>
              </a:ext>
            </a:extLst>
          </p:cNvPr>
          <p:cNvSpPr txBox="1"/>
          <p:nvPr/>
        </p:nvSpPr>
        <p:spPr>
          <a:xfrm>
            <a:off x="7322343" y="3771339"/>
            <a:ext cx="2379177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k = 18,84 cm</a:t>
            </a:r>
            <a:endParaRPr lang="hu-HU" sz="2800" b="1" i="1" dirty="0">
              <a:solidFill>
                <a:srgbClr val="0070C0"/>
              </a:solidFill>
            </a:endParaRP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76A97A40-8723-07E9-8F8F-30A473F85AF8}"/>
              </a:ext>
            </a:extLst>
          </p:cNvPr>
          <p:cNvSpPr txBox="1"/>
          <p:nvPr/>
        </p:nvSpPr>
        <p:spPr>
          <a:xfrm>
            <a:off x="7330706" y="4649173"/>
            <a:ext cx="1665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T = </a:t>
            </a:r>
            <a:r>
              <a:rPr lang="hu-HU" sz="2800" b="1" i="1" dirty="0">
                <a:solidFill>
                  <a:srgbClr val="00B050"/>
                </a:solidFill>
              </a:rPr>
              <a:t>r</a:t>
            </a:r>
            <a:r>
              <a:rPr lang="hu-HU" sz="2800" b="1" baseline="30000" dirty="0">
                <a:solidFill>
                  <a:srgbClr val="00B050"/>
                </a:solidFill>
              </a:rPr>
              <a:t>2</a:t>
            </a:r>
            <a:r>
              <a:rPr lang="hu-HU" sz="2800" b="1" dirty="0">
                <a:solidFill>
                  <a:srgbClr val="00B050"/>
                </a:solidFill>
              </a:rPr>
              <a:t> . </a:t>
            </a:r>
            <a:r>
              <a:rPr lang="el-G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hu-HU" sz="2800" b="1" i="1" dirty="0">
              <a:solidFill>
                <a:srgbClr val="00B050"/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92B5A28C-D122-BAA5-C87C-04E2D8365F67}"/>
              </a:ext>
            </a:extLst>
          </p:cNvPr>
          <p:cNvSpPr txBox="1"/>
          <p:nvPr/>
        </p:nvSpPr>
        <p:spPr>
          <a:xfrm>
            <a:off x="7322343" y="5229968"/>
            <a:ext cx="227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T = 3</a:t>
            </a:r>
            <a:r>
              <a:rPr lang="hu-HU" sz="2800" b="1" baseline="30000" dirty="0">
                <a:solidFill>
                  <a:srgbClr val="00B050"/>
                </a:solidFill>
              </a:rPr>
              <a:t>2</a:t>
            </a:r>
            <a:r>
              <a:rPr lang="hu-HU" sz="2800" b="1" dirty="0">
                <a:solidFill>
                  <a:srgbClr val="00B050"/>
                </a:solidFill>
              </a:rPr>
              <a:t> . 3,14</a:t>
            </a:r>
            <a:endParaRPr lang="hu-HU" sz="2800" b="1" i="1" dirty="0">
              <a:solidFill>
                <a:srgbClr val="00B050"/>
              </a:solidFill>
            </a:endParaRP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6307FDB6-EF38-5C92-C7AB-276E79B8B4C2}"/>
              </a:ext>
            </a:extLst>
          </p:cNvPr>
          <p:cNvSpPr txBox="1"/>
          <p:nvPr/>
        </p:nvSpPr>
        <p:spPr>
          <a:xfrm>
            <a:off x="7322343" y="5828739"/>
            <a:ext cx="2605137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T = 28,26 cm</a:t>
            </a:r>
            <a:r>
              <a:rPr lang="hu-HU" sz="2800" b="1" baseline="30000" dirty="0">
                <a:solidFill>
                  <a:srgbClr val="00B050"/>
                </a:solidFill>
              </a:rPr>
              <a:t>2</a:t>
            </a:r>
            <a:endParaRPr lang="hu-HU" sz="2800" b="1" i="1" baseline="30000" dirty="0">
              <a:solidFill>
                <a:srgbClr val="00B050"/>
              </a:solidFill>
            </a:endParaRPr>
          </a:p>
        </p:txBody>
      </p:sp>
      <p:cxnSp>
        <p:nvCxnSpPr>
          <p:cNvPr id="41" name="Rovná spojnica 40">
            <a:extLst>
              <a:ext uri="{FF2B5EF4-FFF2-40B4-BE49-F238E27FC236}">
                <a16:creationId xmlns:a16="http://schemas.microsoft.com/office/drawing/2014/main" id="{F641FE94-414A-8370-BD0D-D710556B3DC0}"/>
              </a:ext>
            </a:extLst>
          </p:cNvPr>
          <p:cNvCxnSpPr/>
          <p:nvPr/>
        </p:nvCxnSpPr>
        <p:spPr>
          <a:xfrm>
            <a:off x="1964655" y="4268621"/>
            <a:ext cx="0" cy="21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BlokTextu 41">
            <a:extLst>
              <a:ext uri="{FF2B5EF4-FFF2-40B4-BE49-F238E27FC236}">
                <a16:creationId xmlns:a16="http://schemas.microsoft.com/office/drawing/2014/main" id="{8BBE3D72-FCB0-5777-8031-9F1CCDAEBC62}"/>
              </a:ext>
            </a:extLst>
          </p:cNvPr>
          <p:cNvSpPr txBox="1"/>
          <p:nvPr/>
        </p:nvSpPr>
        <p:spPr>
          <a:xfrm>
            <a:off x="2029154" y="3857428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rgbClr val="00B050"/>
                </a:solidFill>
              </a:rPr>
              <a:t>r</a:t>
            </a:r>
            <a:r>
              <a:rPr lang="hu-HU" sz="2800" b="1" dirty="0">
                <a:solidFill>
                  <a:srgbClr val="00B050"/>
                </a:solidFill>
              </a:rPr>
              <a:t> 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-0.00039 -0.1678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403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3.75E-6 -0.168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E9C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9" grpId="0"/>
      <p:bldP spid="10" grpId="0"/>
      <p:bldP spid="16" grpId="0"/>
      <p:bldP spid="19" grpId="0"/>
      <p:bldP spid="20" grpId="0" animBg="1"/>
      <p:bldP spid="21" grpId="0"/>
      <p:bldP spid="22" grpId="0"/>
      <p:bldP spid="23" grpId="0"/>
      <p:bldP spid="24" grpId="0"/>
      <p:bldP spid="26" grpId="0"/>
      <p:bldP spid="26" grpId="1"/>
      <p:bldP spid="26" grpId="2"/>
      <p:bldP spid="33" grpId="0"/>
      <p:bldP spid="34" grpId="0"/>
      <p:bldP spid="35" grpId="0"/>
      <p:bldP spid="36" grpId="0" animBg="1"/>
      <p:bldP spid="37" grpId="0"/>
      <p:bldP spid="38" grpId="0"/>
      <p:bldP spid="39" grpId="0" animBg="1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B95A0-6469-E40F-699C-9B43A2511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>
            <a:extLst>
              <a:ext uri="{FF2B5EF4-FFF2-40B4-BE49-F238E27FC236}">
                <a16:creationId xmlns:a16="http://schemas.microsoft.com/office/drawing/2014/main" id="{F64012E7-AF71-A661-1205-491F4B61C39F}"/>
              </a:ext>
            </a:extLst>
          </p:cNvPr>
          <p:cNvSpPr/>
          <p:nvPr/>
        </p:nvSpPr>
        <p:spPr>
          <a:xfrm>
            <a:off x="598497" y="2556747"/>
            <a:ext cx="2880000" cy="28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8EBD67-A8F0-A7A3-7262-4C6245DFA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899"/>
            <a:ext cx="9746512" cy="97049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Számítsd ki a 8 cm és 6 cm oldalú téglalap köré írt kör kerületét és területét!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08B0A52F-35C1-8AA3-FE11-E1EE30AF56E1}"/>
              </a:ext>
            </a:extLst>
          </p:cNvPr>
          <p:cNvSpPr txBox="1"/>
          <p:nvPr/>
        </p:nvSpPr>
        <p:spPr>
          <a:xfrm>
            <a:off x="7330706" y="2145456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k = </a:t>
            </a:r>
            <a:r>
              <a:rPr lang="hu-HU" sz="2800" b="1" i="1" dirty="0">
                <a:solidFill>
                  <a:srgbClr val="0070C0"/>
                </a:solidFill>
              </a:rPr>
              <a:t>d</a:t>
            </a:r>
            <a:r>
              <a:rPr lang="hu-HU" sz="2800" b="1" dirty="0">
                <a:solidFill>
                  <a:srgbClr val="0070C0"/>
                </a:solidFill>
              </a:rPr>
              <a:t> . </a:t>
            </a:r>
            <a:r>
              <a:rPr lang="el-G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hu-HU" sz="2800" b="1" i="1" dirty="0">
              <a:solidFill>
                <a:srgbClr val="0070C0"/>
              </a:solidFill>
            </a:endParaRP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4EC96B40-EFFB-5E61-53A7-35880E9136F1}"/>
              </a:ext>
            </a:extLst>
          </p:cNvPr>
          <p:cNvSpPr txBox="1"/>
          <p:nvPr/>
        </p:nvSpPr>
        <p:spPr>
          <a:xfrm>
            <a:off x="7322343" y="2726251"/>
            <a:ext cx="2334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k = 10 . 3,14</a:t>
            </a:r>
            <a:endParaRPr lang="hu-HU" sz="2800" b="1" i="1" dirty="0">
              <a:solidFill>
                <a:srgbClr val="0070C0"/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EF059021-CE05-67F1-1DE1-42A1C258E86A}"/>
              </a:ext>
            </a:extLst>
          </p:cNvPr>
          <p:cNvSpPr txBox="1"/>
          <p:nvPr/>
        </p:nvSpPr>
        <p:spPr>
          <a:xfrm>
            <a:off x="7322343" y="3325022"/>
            <a:ext cx="2169184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k = 31,4 cm</a:t>
            </a:r>
            <a:endParaRPr lang="hu-HU" sz="2800" b="1" i="1" dirty="0">
              <a:solidFill>
                <a:srgbClr val="0070C0"/>
              </a:solidFill>
            </a:endParaRP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1181E672-8AAD-415C-8F3D-C65A6B7D6CF8}"/>
              </a:ext>
            </a:extLst>
          </p:cNvPr>
          <p:cNvSpPr txBox="1"/>
          <p:nvPr/>
        </p:nvSpPr>
        <p:spPr>
          <a:xfrm>
            <a:off x="7330706" y="4202856"/>
            <a:ext cx="1665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T = </a:t>
            </a:r>
            <a:r>
              <a:rPr lang="hu-HU" sz="2800" b="1" i="1" dirty="0">
                <a:solidFill>
                  <a:srgbClr val="00B050"/>
                </a:solidFill>
              </a:rPr>
              <a:t>r</a:t>
            </a:r>
            <a:r>
              <a:rPr lang="hu-HU" sz="2800" b="1" baseline="30000" dirty="0">
                <a:solidFill>
                  <a:srgbClr val="00B050"/>
                </a:solidFill>
              </a:rPr>
              <a:t>2</a:t>
            </a:r>
            <a:r>
              <a:rPr lang="hu-HU" sz="2800" b="1" dirty="0">
                <a:solidFill>
                  <a:srgbClr val="00B050"/>
                </a:solidFill>
              </a:rPr>
              <a:t> . </a:t>
            </a:r>
            <a:r>
              <a:rPr lang="el-G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hu-HU" sz="2800" b="1" i="1" dirty="0">
              <a:solidFill>
                <a:srgbClr val="00B050"/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7933292B-9BF4-AA50-7F34-6FA2FA994C5C}"/>
              </a:ext>
            </a:extLst>
          </p:cNvPr>
          <p:cNvSpPr txBox="1"/>
          <p:nvPr/>
        </p:nvSpPr>
        <p:spPr>
          <a:xfrm>
            <a:off x="7322343" y="4783651"/>
            <a:ext cx="227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T = 5</a:t>
            </a:r>
            <a:r>
              <a:rPr lang="hu-HU" sz="2800" b="1" baseline="30000" dirty="0">
                <a:solidFill>
                  <a:srgbClr val="00B050"/>
                </a:solidFill>
              </a:rPr>
              <a:t>2</a:t>
            </a:r>
            <a:r>
              <a:rPr lang="hu-HU" sz="2800" b="1" dirty="0">
                <a:solidFill>
                  <a:srgbClr val="00B050"/>
                </a:solidFill>
              </a:rPr>
              <a:t> . 3,14</a:t>
            </a:r>
            <a:endParaRPr lang="hu-HU" sz="2800" b="1" i="1" dirty="0">
              <a:solidFill>
                <a:srgbClr val="00B050"/>
              </a:solidFill>
            </a:endParaRP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BC3AB313-1C8A-AFFB-1000-A1FE443A3B9F}"/>
              </a:ext>
            </a:extLst>
          </p:cNvPr>
          <p:cNvSpPr txBox="1"/>
          <p:nvPr/>
        </p:nvSpPr>
        <p:spPr>
          <a:xfrm>
            <a:off x="7322343" y="5382422"/>
            <a:ext cx="2324611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T = 78,5 cm</a:t>
            </a:r>
            <a:r>
              <a:rPr lang="hu-HU" sz="2800" b="1" baseline="30000" dirty="0">
                <a:solidFill>
                  <a:srgbClr val="00B050"/>
                </a:solidFill>
              </a:rPr>
              <a:t>2</a:t>
            </a:r>
            <a:endParaRPr lang="hu-HU" sz="2800" b="1" i="1" baseline="30000" dirty="0">
              <a:solidFill>
                <a:srgbClr val="00B050"/>
              </a:solidFill>
            </a:endParaRPr>
          </a:p>
        </p:txBody>
      </p:sp>
      <p:cxnSp>
        <p:nvCxnSpPr>
          <p:cNvPr id="41" name="Rovná spojnica 40">
            <a:extLst>
              <a:ext uri="{FF2B5EF4-FFF2-40B4-BE49-F238E27FC236}">
                <a16:creationId xmlns:a16="http://schemas.microsoft.com/office/drawing/2014/main" id="{1473BDD2-8606-1D6F-FE36-6AB16C6318BC}"/>
              </a:ext>
            </a:extLst>
          </p:cNvPr>
          <p:cNvCxnSpPr>
            <a:cxnSpLocks/>
          </p:cNvCxnSpPr>
          <p:nvPr/>
        </p:nvCxnSpPr>
        <p:spPr>
          <a:xfrm flipH="1">
            <a:off x="1992969" y="3907587"/>
            <a:ext cx="118900" cy="2013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BlokTextu 41">
            <a:extLst>
              <a:ext uri="{FF2B5EF4-FFF2-40B4-BE49-F238E27FC236}">
                <a16:creationId xmlns:a16="http://schemas.microsoft.com/office/drawing/2014/main" id="{2EC2A43C-F663-75FF-A88D-BED30F4158CE}"/>
              </a:ext>
            </a:extLst>
          </p:cNvPr>
          <p:cNvSpPr txBox="1"/>
          <p:nvPr/>
        </p:nvSpPr>
        <p:spPr>
          <a:xfrm>
            <a:off x="4796882" y="5814202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rgbClr val="00B050"/>
                </a:solidFill>
              </a:rPr>
              <a:t>r</a:t>
            </a:r>
            <a:r>
              <a:rPr lang="hu-HU" sz="2800" b="1" dirty="0">
                <a:solidFill>
                  <a:srgbClr val="00B050"/>
                </a:solidFill>
              </a:rPr>
              <a:t> = 5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70BADE8-AD7C-9062-DE9F-9EBDDED99892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10139916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Körbe írt téglalap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9B6C61FE-C5FF-2B55-D5E3-65504983C849}"/>
              </a:ext>
            </a:extLst>
          </p:cNvPr>
          <p:cNvSpPr/>
          <p:nvPr/>
        </p:nvSpPr>
        <p:spPr>
          <a:xfrm>
            <a:off x="877497" y="3205264"/>
            <a:ext cx="2322000" cy="15884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7F5EC31-5B0C-3DDC-EB3D-BAB39ACA34E6}"/>
              </a:ext>
            </a:extLst>
          </p:cNvPr>
          <p:cNvSpPr txBox="1"/>
          <p:nvPr/>
        </p:nvSpPr>
        <p:spPr>
          <a:xfrm>
            <a:off x="1841167" y="473380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8</a:t>
            </a:r>
            <a:endParaRPr lang="hu-HU" b="1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52A0BFC-D40C-9994-42B3-9BFD3758720A}"/>
              </a:ext>
            </a:extLst>
          </p:cNvPr>
          <p:cNvSpPr txBox="1"/>
          <p:nvPr/>
        </p:nvSpPr>
        <p:spPr>
          <a:xfrm>
            <a:off x="3136923" y="368644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6</a:t>
            </a:r>
            <a:endParaRPr lang="hu-HU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2A7C3ED6-DE4F-9C45-B24E-E352C027640E}"/>
              </a:ext>
            </a:extLst>
          </p:cNvPr>
          <p:cNvSpPr txBox="1"/>
          <p:nvPr/>
        </p:nvSpPr>
        <p:spPr>
          <a:xfrm>
            <a:off x="1843998" y="274286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8</a:t>
            </a:r>
            <a:endParaRPr lang="hu-HU" b="1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DF2ED5CE-001F-D869-9307-FA5EBAAA52F9}"/>
              </a:ext>
            </a:extLst>
          </p:cNvPr>
          <p:cNvSpPr txBox="1"/>
          <p:nvPr/>
        </p:nvSpPr>
        <p:spPr>
          <a:xfrm>
            <a:off x="540667" y="368949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6</a:t>
            </a:r>
            <a:endParaRPr lang="hu-HU" b="1" dirty="0"/>
          </a:p>
        </p:txBody>
      </p: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C504E5DE-0E7B-76B3-C5CF-EF4B1302A784}"/>
              </a:ext>
            </a:extLst>
          </p:cNvPr>
          <p:cNvCxnSpPr>
            <a:cxnSpLocks/>
          </p:cNvCxnSpPr>
          <p:nvPr/>
        </p:nvCxnSpPr>
        <p:spPr>
          <a:xfrm>
            <a:off x="861723" y="3196448"/>
            <a:ext cx="2355362" cy="15965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3284FDC2-4E7F-FA21-8D0F-1A43A345D8AC}"/>
              </a:ext>
            </a:extLst>
          </p:cNvPr>
          <p:cNvSpPr txBox="1"/>
          <p:nvPr/>
        </p:nvSpPr>
        <p:spPr>
          <a:xfrm>
            <a:off x="2053922" y="3453251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rgbClr val="0070C0"/>
                </a:solidFill>
              </a:rPr>
              <a:t>d</a:t>
            </a:r>
            <a:endParaRPr lang="hu-HU" sz="2800" b="1" dirty="0">
              <a:solidFill>
                <a:srgbClr val="0070C0"/>
              </a:solidFill>
            </a:endParaRPr>
          </a:p>
        </p:txBody>
      </p:sp>
      <p:sp>
        <p:nvSpPr>
          <p:cNvPr id="17" name="Kruh s výrezom 16">
            <a:extLst>
              <a:ext uri="{FF2B5EF4-FFF2-40B4-BE49-F238E27FC236}">
                <a16:creationId xmlns:a16="http://schemas.microsoft.com/office/drawing/2014/main" id="{0CAB6BFF-B3E3-D2AC-E2A6-CD3D55325407}"/>
              </a:ext>
            </a:extLst>
          </p:cNvPr>
          <p:cNvSpPr/>
          <p:nvPr/>
        </p:nvSpPr>
        <p:spPr>
          <a:xfrm>
            <a:off x="427064" y="4342956"/>
            <a:ext cx="900000" cy="900000"/>
          </a:xfrm>
          <a:prstGeom prst="pie">
            <a:avLst>
              <a:gd name="adj1" fmla="val 16220577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E30E5F4C-1619-4434-27F1-272AF63EDAF6}"/>
              </a:ext>
            </a:extLst>
          </p:cNvPr>
          <p:cNvSpPr/>
          <p:nvPr/>
        </p:nvSpPr>
        <p:spPr>
          <a:xfrm>
            <a:off x="1011419" y="4579698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B6091430-7E9D-4361-B79A-1866D3CBCCD5}"/>
              </a:ext>
            </a:extLst>
          </p:cNvPr>
          <p:cNvSpPr txBox="1"/>
          <p:nvPr/>
        </p:nvSpPr>
        <p:spPr>
          <a:xfrm>
            <a:off x="3858959" y="2146389"/>
            <a:ext cx="2081019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8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+ 6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  <a:r>
              <a:rPr lang="hu-HU" sz="2800" b="1" dirty="0">
                <a:solidFill>
                  <a:schemeClr val="tx1"/>
                </a:solidFill>
              </a:rPr>
              <a:t> = d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F71558B8-A338-5B23-0C0B-B382E5CD5335}"/>
              </a:ext>
            </a:extLst>
          </p:cNvPr>
          <p:cNvSpPr txBox="1"/>
          <p:nvPr/>
        </p:nvSpPr>
        <p:spPr>
          <a:xfrm>
            <a:off x="3716762" y="2730064"/>
            <a:ext cx="2222083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64 + 36 = d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91443418-ED60-60E6-60FD-C65BE196A37F}"/>
              </a:ext>
            </a:extLst>
          </p:cNvPr>
          <p:cNvSpPr txBox="1"/>
          <p:nvPr/>
        </p:nvSpPr>
        <p:spPr>
          <a:xfrm>
            <a:off x="4339953" y="3317162"/>
            <a:ext cx="158729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100 = d</a:t>
            </a:r>
            <a:r>
              <a:rPr lang="hu-HU" sz="2800" b="1" baseline="30000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69F899AB-540A-6FD1-1469-19509FB50254}"/>
                  </a:ext>
                </a:extLst>
              </p:cNvPr>
              <p:cNvSpPr txBox="1"/>
              <p:nvPr/>
            </p:nvSpPr>
            <p:spPr>
              <a:xfrm>
                <a:off x="4121587" y="3887307"/>
                <a:ext cx="1669240" cy="5637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rad>
                    <m:r>
                      <a:rPr lang="hu-HU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800" b="1" dirty="0">
                    <a:solidFill>
                      <a:schemeClr val="tx1"/>
                    </a:solidFill>
                  </a:rPr>
                  <a:t>= d</a:t>
                </a:r>
                <a:endParaRPr lang="hu-HU" sz="28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BlokTextu 27">
                <a:extLst>
                  <a:ext uri="{FF2B5EF4-FFF2-40B4-BE49-F238E27FC236}">
                    <a16:creationId xmlns:a16="http://schemas.microsoft.com/office/drawing/2014/main" id="{69F899AB-540A-6FD1-1469-19509FB50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587" y="3887307"/>
                <a:ext cx="1669240" cy="5637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BlokTextu 28">
            <a:extLst>
              <a:ext uri="{FF2B5EF4-FFF2-40B4-BE49-F238E27FC236}">
                <a16:creationId xmlns:a16="http://schemas.microsoft.com/office/drawing/2014/main" id="{F41B76FA-124F-A78D-0C2C-ACADD738D9EA}"/>
              </a:ext>
            </a:extLst>
          </p:cNvPr>
          <p:cNvSpPr txBox="1"/>
          <p:nvPr/>
        </p:nvSpPr>
        <p:spPr>
          <a:xfrm>
            <a:off x="4544498" y="4569394"/>
            <a:ext cx="1237839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10 = d</a:t>
            </a:r>
            <a:endParaRPr lang="hu-HU" sz="2800" b="1" baseline="30000" dirty="0">
              <a:solidFill>
                <a:schemeClr val="tx1"/>
              </a:solidFill>
            </a:endParaRP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B7D720CA-5AFD-8E88-8B23-BEE28D118486}"/>
              </a:ext>
            </a:extLst>
          </p:cNvPr>
          <p:cNvSpPr txBox="1"/>
          <p:nvPr/>
        </p:nvSpPr>
        <p:spPr>
          <a:xfrm>
            <a:off x="2515999" y="3902361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>
                <a:solidFill>
                  <a:srgbClr val="00B050"/>
                </a:solidFill>
              </a:rPr>
              <a:t>r</a:t>
            </a:r>
          </a:p>
        </p:txBody>
      </p:sp>
      <p:sp>
        <p:nvSpPr>
          <p:cNvPr id="32" name="Šípka: nadol 31">
            <a:extLst>
              <a:ext uri="{FF2B5EF4-FFF2-40B4-BE49-F238E27FC236}">
                <a16:creationId xmlns:a16="http://schemas.microsoft.com/office/drawing/2014/main" id="{E76030A7-A4E7-AE9D-D20E-1F75BABC5F38}"/>
              </a:ext>
            </a:extLst>
          </p:cNvPr>
          <p:cNvSpPr/>
          <p:nvPr/>
        </p:nvSpPr>
        <p:spPr>
          <a:xfrm>
            <a:off x="5090250" y="5192545"/>
            <a:ext cx="358660" cy="52322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0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E9C0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2" grpId="0"/>
      <p:bldP spid="4" grpId="0" animBg="1"/>
      <p:bldP spid="6" grpId="0"/>
      <p:bldP spid="11" grpId="0"/>
      <p:bldP spid="12" grpId="0"/>
      <p:bldP spid="13" grpId="0"/>
      <p:bldP spid="15" grpId="0"/>
      <p:bldP spid="17" grpId="0" animBg="1"/>
      <p:bldP spid="18" grpId="0" animBg="1"/>
      <p:bldP spid="25" grpId="0"/>
      <p:bldP spid="26" grpId="0"/>
      <p:bldP spid="27" grpId="0"/>
      <p:bldP spid="28" grpId="0"/>
      <p:bldP spid="29" grpId="0"/>
      <p:bldP spid="31" grpId="0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1D072-9642-191C-5AAB-EB3A365E2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F7D14-3465-B718-769E-EAC4269D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59" y="3043712"/>
            <a:ext cx="8868735" cy="1143000"/>
          </a:xfrm>
          <a:solidFill>
            <a:srgbClr val="FFFF00"/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</a:bodyPr>
          <a:lstStyle/>
          <a:p>
            <a:pPr algn="ctr"/>
            <a:r>
              <a:rPr lang="hu-HU" sz="6000" cap="none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Térbeli alakzatok</a:t>
            </a:r>
          </a:p>
        </p:txBody>
      </p:sp>
      <p:pic>
        <p:nvPicPr>
          <p:cNvPr id="3" name="Kép 0">
            <a:extLst>
              <a:ext uri="{FF2B5EF4-FFF2-40B4-BE49-F238E27FC236}">
                <a16:creationId xmlns:a16="http://schemas.microsoft.com/office/drawing/2014/main" id="{2933F688-E220-7ACA-80E1-3D7FBE88A0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722" y="223402"/>
            <a:ext cx="2329180" cy="2519680"/>
          </a:xfrm>
          <a:prstGeom prst="rect">
            <a:avLst/>
          </a:prstGeom>
        </p:spPr>
      </p:pic>
      <p:pic>
        <p:nvPicPr>
          <p:cNvPr id="4" name="Kép 2">
            <a:extLst>
              <a:ext uri="{FF2B5EF4-FFF2-40B4-BE49-F238E27FC236}">
                <a16:creationId xmlns:a16="http://schemas.microsoft.com/office/drawing/2014/main" id="{17AE1F31-9FFD-B48F-D4D8-59576FF997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4646" y="223402"/>
            <a:ext cx="2440305" cy="2519680"/>
          </a:xfrm>
          <a:prstGeom prst="rect">
            <a:avLst/>
          </a:prstGeom>
        </p:spPr>
      </p:pic>
      <p:pic>
        <p:nvPicPr>
          <p:cNvPr id="6" name="Kép 4">
            <a:extLst>
              <a:ext uri="{FF2B5EF4-FFF2-40B4-BE49-F238E27FC236}">
                <a16:creationId xmlns:a16="http://schemas.microsoft.com/office/drawing/2014/main" id="{BF93C6DE-9409-753D-8789-766D0D1844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407" y="4487342"/>
            <a:ext cx="2688826" cy="1979313"/>
          </a:xfrm>
          <a:prstGeom prst="rect">
            <a:avLst/>
          </a:prstGeom>
        </p:spPr>
      </p:pic>
      <p:pic>
        <p:nvPicPr>
          <p:cNvPr id="8" name="Kép 6">
            <a:extLst>
              <a:ext uri="{FF2B5EF4-FFF2-40B4-BE49-F238E27FC236}">
                <a16:creationId xmlns:a16="http://schemas.microsoft.com/office/drawing/2014/main" id="{470C14E3-771D-A184-4AA1-E9BAA5DD26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4950" y="4486655"/>
            <a:ext cx="2660001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6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2561A-7559-A6B3-E048-AB5B94AF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Derékszögű háromszögek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A603A89-45B0-0C82-F653-A86F96AA32A9}"/>
              </a:ext>
            </a:extLst>
          </p:cNvPr>
          <p:cNvSpPr txBox="1"/>
          <p:nvPr/>
        </p:nvSpPr>
        <p:spPr>
          <a:xfrm>
            <a:off x="581192" y="1751496"/>
            <a:ext cx="697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Eddig a következő dolgokat tudjuk a derékszögű háromszögekről: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868D56E-C1B0-3AFC-C879-BFAE12DE75CE}"/>
              </a:ext>
            </a:extLst>
          </p:cNvPr>
          <p:cNvSpPr txBox="1"/>
          <p:nvPr/>
        </p:nvSpPr>
        <p:spPr>
          <a:xfrm>
            <a:off x="5880497" y="3064511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>
                <a:solidFill>
                  <a:srgbClr val="0070C0"/>
                </a:solidFill>
              </a:rPr>
              <a:t>b</a:t>
            </a:r>
            <a:endParaRPr lang="hu-HU" sz="1400" i="1" dirty="0">
              <a:solidFill>
                <a:srgbClr val="0070C0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18C66BB-E6AF-8970-1831-400FBF063E41}"/>
              </a:ext>
            </a:extLst>
          </p:cNvPr>
          <p:cNvSpPr txBox="1"/>
          <p:nvPr/>
        </p:nvSpPr>
        <p:spPr>
          <a:xfrm>
            <a:off x="8257700" y="4286363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>
                <a:solidFill>
                  <a:srgbClr val="0070C0"/>
                </a:solidFill>
              </a:rPr>
              <a:t>a</a:t>
            </a:r>
            <a:endParaRPr lang="hu-HU" sz="1400" i="1" dirty="0">
              <a:solidFill>
                <a:srgbClr val="0070C0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D93D84F-F8F6-6A92-3B59-AC2E5B075143}"/>
              </a:ext>
            </a:extLst>
          </p:cNvPr>
          <p:cNvSpPr txBox="1"/>
          <p:nvPr/>
        </p:nvSpPr>
        <p:spPr>
          <a:xfrm>
            <a:off x="8271326" y="26787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>
                <a:solidFill>
                  <a:srgbClr val="0070C0"/>
                </a:solidFill>
              </a:rPr>
              <a:t>c</a:t>
            </a:r>
            <a:endParaRPr lang="hu-HU" sz="1400" i="1" dirty="0">
              <a:solidFill>
                <a:srgbClr val="0070C0"/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8F042368-F619-C7BB-ECA9-9B112B0F6894}"/>
              </a:ext>
            </a:extLst>
          </p:cNvPr>
          <p:cNvSpPr txBox="1"/>
          <p:nvPr/>
        </p:nvSpPr>
        <p:spPr>
          <a:xfrm>
            <a:off x="609600" y="2350957"/>
            <a:ext cx="2053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sz="2000" dirty="0"/>
              <a:t>3 oldaluk van</a:t>
            </a:r>
          </a:p>
        </p:txBody>
      </p:sp>
      <p:sp>
        <p:nvSpPr>
          <p:cNvPr id="5" name="Pravouhlý trojuholník 4">
            <a:extLst>
              <a:ext uri="{FF2B5EF4-FFF2-40B4-BE49-F238E27FC236}">
                <a16:creationId xmlns:a16="http://schemas.microsoft.com/office/drawing/2014/main" id="{86810EE5-20CD-42C1-093E-5A0F2520BF2C}"/>
              </a:ext>
            </a:extLst>
          </p:cNvPr>
          <p:cNvSpPr/>
          <p:nvPr/>
        </p:nvSpPr>
        <p:spPr>
          <a:xfrm>
            <a:off x="6316542" y="2378066"/>
            <a:ext cx="4264152" cy="1961334"/>
          </a:xfrm>
          <a:prstGeom prst="rtTriangl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3B21F24D-74AD-BFD6-B2F1-11A262BA378D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5192" y="2362891"/>
            <a:ext cx="4264703" cy="1988016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BB4DABFD-1FD9-248C-CEB2-CDFCB1A06563}"/>
              </a:ext>
            </a:extLst>
          </p:cNvPr>
          <p:cNvSpPr txBox="1"/>
          <p:nvPr/>
        </p:nvSpPr>
        <p:spPr>
          <a:xfrm>
            <a:off x="609603" y="2742842"/>
            <a:ext cx="2656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sz="2000"/>
              <a:t>3 belső </a:t>
            </a:r>
            <a:r>
              <a:rPr lang="hu-HU" sz="2000" dirty="0"/>
              <a:t>szögük van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1E199C1E-BF0C-161A-1FF8-787F7F51A407}"/>
              </a:ext>
            </a:extLst>
          </p:cNvPr>
          <p:cNvSpPr txBox="1"/>
          <p:nvPr/>
        </p:nvSpPr>
        <p:spPr>
          <a:xfrm>
            <a:off x="947054" y="3189155"/>
            <a:ext cx="4430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u-HU" sz="2000" dirty="0"/>
              <a:t>az egyik szöge 90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hu-HU" sz="2000" dirty="0"/>
              <a:t>, a másik két szöge hegyesszög (90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hu-HU" sz="2000" dirty="0"/>
              <a:t>-nál kisebb)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B1045C44-3286-5572-57D4-C70F8D691ED4}"/>
              </a:ext>
            </a:extLst>
          </p:cNvPr>
          <p:cNvSpPr txBox="1"/>
          <p:nvPr/>
        </p:nvSpPr>
        <p:spPr>
          <a:xfrm>
            <a:off x="947056" y="3885838"/>
            <a:ext cx="4430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hu-HU" sz="2000" dirty="0"/>
              <a:t>ha a 90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hu-HU" sz="2000" dirty="0">
                <a:latin typeface="+mj-lt"/>
                <a:cs typeface="Times New Roman" panose="02020603050405020304" pitchFamily="18" charset="0"/>
              </a:rPr>
              <a:t>-os szögön kívül ismerjük még egy szögét</a:t>
            </a:r>
            <a:r>
              <a:rPr lang="hu-HU" sz="2000" dirty="0"/>
              <a:t>, akkor a harmadikat ki tudjuk számítani, kivonással a 180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hu-HU" sz="2000" dirty="0"/>
              <a:t>-</a:t>
            </a:r>
            <a:r>
              <a:rPr lang="hu-HU" sz="2000" dirty="0" err="1"/>
              <a:t>ból</a:t>
            </a:r>
            <a:endParaRPr lang="hu-HU" sz="2000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2308A3FB-7BED-8DDF-00CD-19790CF20D81}"/>
              </a:ext>
            </a:extLst>
          </p:cNvPr>
          <p:cNvSpPr txBox="1"/>
          <p:nvPr/>
        </p:nvSpPr>
        <p:spPr>
          <a:xfrm>
            <a:off x="609604" y="5314448"/>
            <a:ext cx="10091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sz="2000" dirty="0"/>
              <a:t>a három oldal közül </a:t>
            </a:r>
            <a:r>
              <a:rPr lang="hu-HU" sz="2000" b="1" dirty="0"/>
              <a:t>befogó</a:t>
            </a:r>
            <a:r>
              <a:rPr lang="hu-HU" sz="2000" dirty="0"/>
              <a:t>knak nevezzük a derékszöget </a:t>
            </a:r>
            <a:r>
              <a:rPr lang="hu-HU" sz="2000" i="1" dirty="0"/>
              <a:t>„befogó” </a:t>
            </a:r>
            <a:r>
              <a:rPr lang="hu-HU" sz="2000" dirty="0"/>
              <a:t>két oldalt, a derékszöggel szemközti harmadik oldalt pedig </a:t>
            </a:r>
            <a:r>
              <a:rPr lang="hu-HU" sz="2000" b="1" dirty="0"/>
              <a:t>átfogó</a:t>
            </a:r>
            <a:r>
              <a:rPr lang="hu-HU" sz="2000" dirty="0"/>
              <a:t>nak nevezzük (leghosszabb)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0FBD387C-9722-A77A-5BCC-32C2A957F98B}"/>
              </a:ext>
            </a:extLst>
          </p:cNvPr>
          <p:cNvSpPr txBox="1"/>
          <p:nvPr/>
        </p:nvSpPr>
        <p:spPr>
          <a:xfrm>
            <a:off x="609605" y="6076453"/>
            <a:ext cx="10091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sz="2000" dirty="0"/>
              <a:t>ha két oldalt ismerünk, akkor a hiányzó harmadik oldalt </a:t>
            </a:r>
            <a:r>
              <a:rPr lang="hu-HU" sz="2000" b="1" dirty="0"/>
              <a:t>Pitagorasz-tétel</a:t>
            </a:r>
            <a:r>
              <a:rPr lang="hu-HU" sz="2000" dirty="0"/>
              <a:t>lel ki lehet számítani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D30BE9EC-A1B2-093C-F09A-D5A32AD7DE43}"/>
              </a:ext>
            </a:extLst>
          </p:cNvPr>
          <p:cNvSpPr txBox="1"/>
          <p:nvPr/>
        </p:nvSpPr>
        <p:spPr>
          <a:xfrm>
            <a:off x="7879391" y="4778881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befogó</a:t>
            </a:r>
            <a:endParaRPr lang="hu-HU" sz="1100" b="1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2A708B0F-526E-387A-53F5-03AEEE5B31AC}"/>
              </a:ext>
            </a:extLst>
          </p:cNvPr>
          <p:cNvSpPr txBox="1"/>
          <p:nvPr/>
        </p:nvSpPr>
        <p:spPr>
          <a:xfrm rot="16200000">
            <a:off x="5070820" y="3126065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befogó</a:t>
            </a:r>
            <a:endParaRPr lang="hu-HU" sz="1100" b="1" dirty="0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67B552EC-624D-0811-D6D5-A51F4A9D5B18}"/>
              </a:ext>
            </a:extLst>
          </p:cNvPr>
          <p:cNvSpPr txBox="1"/>
          <p:nvPr/>
        </p:nvSpPr>
        <p:spPr>
          <a:xfrm rot="1582226">
            <a:off x="8183390" y="2462729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átfogó</a:t>
            </a:r>
            <a:endParaRPr lang="hu-HU" sz="1100" b="1" dirty="0"/>
          </a:p>
        </p:txBody>
      </p:sp>
    </p:spTree>
    <p:extLst>
      <p:ext uri="{BB962C8B-B14F-4D97-AF65-F5344CB8AC3E}">
        <p14:creationId xmlns:p14="http://schemas.microsoft.com/office/powerpoint/2010/main" val="14965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F2941680-B64D-D859-4831-24B887FFA3EE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10139916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Kocka - lapátló</a:t>
            </a:r>
          </a:p>
        </p:txBody>
      </p:sp>
      <p:pic>
        <p:nvPicPr>
          <p:cNvPr id="45" name="Obrázok 44">
            <a:extLst>
              <a:ext uri="{FF2B5EF4-FFF2-40B4-BE49-F238E27FC236}">
                <a16:creationId xmlns:a16="http://schemas.microsoft.com/office/drawing/2014/main" id="{97ECE645-4351-6CA8-7FB7-BEE8E9B8E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3" y="1808294"/>
            <a:ext cx="2541151" cy="2250731"/>
          </a:xfrm>
          <a:prstGeom prst="rect">
            <a:avLst/>
          </a:prstGeom>
        </p:spPr>
      </p:pic>
      <p:sp>
        <p:nvSpPr>
          <p:cNvPr id="81" name="BlokTextu 80">
            <a:extLst>
              <a:ext uri="{FF2B5EF4-FFF2-40B4-BE49-F238E27FC236}">
                <a16:creationId xmlns:a16="http://schemas.microsoft.com/office/drawing/2014/main" id="{09EA660F-E0E4-8607-E8E4-4141EDAE6FF5}"/>
              </a:ext>
            </a:extLst>
          </p:cNvPr>
          <p:cNvSpPr txBox="1"/>
          <p:nvPr/>
        </p:nvSpPr>
        <p:spPr>
          <a:xfrm>
            <a:off x="1378227" y="3179776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</a:t>
            </a:r>
            <a:endParaRPr lang="hu-HU" b="1" dirty="0"/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A17E3908-D2C4-BED2-E465-237607BFB344}"/>
              </a:ext>
            </a:extLst>
          </p:cNvPr>
          <p:cNvSpPr txBox="1"/>
          <p:nvPr/>
        </p:nvSpPr>
        <p:spPr>
          <a:xfrm>
            <a:off x="4095597" y="1394274"/>
            <a:ext cx="4134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u="sng" dirty="0">
                <a:solidFill>
                  <a:srgbClr val="0070C0"/>
                </a:solidFill>
              </a:rPr>
              <a:t>Kocka tulajdonságai:</a:t>
            </a:r>
          </a:p>
        </p:txBody>
      </p:sp>
      <p:sp>
        <p:nvSpPr>
          <p:cNvPr id="47" name="BlokTextu 46">
            <a:extLst>
              <a:ext uri="{FF2B5EF4-FFF2-40B4-BE49-F238E27FC236}">
                <a16:creationId xmlns:a16="http://schemas.microsoft.com/office/drawing/2014/main" id="{62DF4218-1748-0768-A069-F4F037ECECE4}"/>
              </a:ext>
            </a:extLst>
          </p:cNvPr>
          <p:cNvSpPr txBox="1"/>
          <p:nvPr/>
        </p:nvSpPr>
        <p:spPr>
          <a:xfrm>
            <a:off x="4174791" y="2239986"/>
            <a:ext cx="2417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8 db csúcsa van</a:t>
            </a:r>
          </a:p>
        </p:txBody>
      </p:sp>
      <p:sp>
        <p:nvSpPr>
          <p:cNvPr id="48" name="BlokTextu 47">
            <a:extLst>
              <a:ext uri="{FF2B5EF4-FFF2-40B4-BE49-F238E27FC236}">
                <a16:creationId xmlns:a16="http://schemas.microsoft.com/office/drawing/2014/main" id="{B87CC67A-69D0-C880-5693-249591A19EC9}"/>
              </a:ext>
            </a:extLst>
          </p:cNvPr>
          <p:cNvSpPr txBox="1"/>
          <p:nvPr/>
        </p:nvSpPr>
        <p:spPr>
          <a:xfrm>
            <a:off x="633952" y="404342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49" name="BlokTextu 48">
            <a:extLst>
              <a:ext uri="{FF2B5EF4-FFF2-40B4-BE49-F238E27FC236}">
                <a16:creationId xmlns:a16="http://schemas.microsoft.com/office/drawing/2014/main" id="{CEB87F5D-C6E3-FF32-57C8-B02BE9AF6B30}"/>
              </a:ext>
            </a:extLst>
          </p:cNvPr>
          <p:cNvSpPr txBox="1"/>
          <p:nvPr/>
        </p:nvSpPr>
        <p:spPr>
          <a:xfrm>
            <a:off x="2289713" y="404342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50" name="BlokTextu 49">
            <a:extLst>
              <a:ext uri="{FF2B5EF4-FFF2-40B4-BE49-F238E27FC236}">
                <a16:creationId xmlns:a16="http://schemas.microsoft.com/office/drawing/2014/main" id="{91AFFCAE-D454-7FD1-0F80-E5CFFFAD9F6E}"/>
              </a:ext>
            </a:extLst>
          </p:cNvPr>
          <p:cNvSpPr txBox="1"/>
          <p:nvPr/>
        </p:nvSpPr>
        <p:spPr>
          <a:xfrm>
            <a:off x="3338872" y="321167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51" name="BlokTextu 50">
            <a:extLst>
              <a:ext uri="{FF2B5EF4-FFF2-40B4-BE49-F238E27FC236}">
                <a16:creationId xmlns:a16="http://schemas.microsoft.com/office/drawing/2014/main" id="{476474CF-3C48-25A4-3685-E98EAF53FE8B}"/>
              </a:ext>
            </a:extLst>
          </p:cNvPr>
          <p:cNvSpPr txBox="1"/>
          <p:nvPr/>
        </p:nvSpPr>
        <p:spPr>
          <a:xfrm>
            <a:off x="4167605" y="2663902"/>
            <a:ext cx="5005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12 db éle van (mind egybevágó - 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dirty="0"/>
              <a:t>)</a:t>
            </a:r>
          </a:p>
        </p:txBody>
      </p:sp>
      <p:sp>
        <p:nvSpPr>
          <p:cNvPr id="52" name="BlokTextu 51">
            <a:extLst>
              <a:ext uri="{FF2B5EF4-FFF2-40B4-BE49-F238E27FC236}">
                <a16:creationId xmlns:a16="http://schemas.microsoft.com/office/drawing/2014/main" id="{636C7515-1DA2-8E86-B826-F2C50185F4CB}"/>
              </a:ext>
            </a:extLst>
          </p:cNvPr>
          <p:cNvSpPr txBox="1"/>
          <p:nvPr/>
        </p:nvSpPr>
        <p:spPr>
          <a:xfrm>
            <a:off x="1441615" y="3996519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+mj-lt"/>
                <a:cs typeface="Times New Roman" panose="02020603050405020304" pitchFamily="18" charset="0"/>
              </a:rPr>
              <a:t>a</a:t>
            </a:r>
            <a:endParaRPr lang="hu-HU" b="1" i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8" name="Obrázok 97">
            <a:extLst>
              <a:ext uri="{FF2B5EF4-FFF2-40B4-BE49-F238E27FC236}">
                <a16:creationId xmlns:a16="http://schemas.microsoft.com/office/drawing/2014/main" id="{E4B2FA58-6532-FE8C-08D7-B055C0E50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1" y="1808294"/>
            <a:ext cx="2542683" cy="2250000"/>
          </a:xfrm>
          <a:prstGeom prst="rect">
            <a:avLst/>
          </a:prstGeom>
        </p:spPr>
      </p:pic>
      <p:pic>
        <p:nvPicPr>
          <p:cNvPr id="100" name="Obrázok 99">
            <a:extLst>
              <a:ext uri="{FF2B5EF4-FFF2-40B4-BE49-F238E27FC236}">
                <a16:creationId xmlns:a16="http://schemas.microsoft.com/office/drawing/2014/main" id="{CC5405B1-F3A6-F979-E385-98F38B088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1" y="1808294"/>
            <a:ext cx="2542683" cy="2250000"/>
          </a:xfrm>
          <a:prstGeom prst="rect">
            <a:avLst/>
          </a:prstGeom>
        </p:spPr>
      </p:pic>
      <p:pic>
        <p:nvPicPr>
          <p:cNvPr id="102" name="Obrázok 101">
            <a:extLst>
              <a:ext uri="{FF2B5EF4-FFF2-40B4-BE49-F238E27FC236}">
                <a16:creationId xmlns:a16="http://schemas.microsoft.com/office/drawing/2014/main" id="{55F6ED18-7461-F35B-7934-C5B3E2E3C4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9" y="1807924"/>
            <a:ext cx="2542683" cy="2250000"/>
          </a:xfrm>
          <a:prstGeom prst="rect">
            <a:avLst/>
          </a:prstGeom>
        </p:spPr>
      </p:pic>
      <p:sp>
        <p:nvSpPr>
          <p:cNvPr id="53" name="BlokTextu 52">
            <a:extLst>
              <a:ext uri="{FF2B5EF4-FFF2-40B4-BE49-F238E27FC236}">
                <a16:creationId xmlns:a16="http://schemas.microsoft.com/office/drawing/2014/main" id="{C6F81757-89EB-C5D5-6480-F93D6286DBBC}"/>
              </a:ext>
            </a:extLst>
          </p:cNvPr>
          <p:cNvSpPr txBox="1"/>
          <p:nvPr/>
        </p:nvSpPr>
        <p:spPr>
          <a:xfrm>
            <a:off x="2860236" y="3607900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+mj-lt"/>
                <a:cs typeface="Times New Roman" panose="02020603050405020304" pitchFamily="18" charset="0"/>
              </a:rPr>
              <a:t>a</a:t>
            </a:r>
            <a:endParaRPr lang="hu-HU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4" name="BlokTextu 53">
            <a:extLst>
              <a:ext uri="{FF2B5EF4-FFF2-40B4-BE49-F238E27FC236}">
                <a16:creationId xmlns:a16="http://schemas.microsoft.com/office/drawing/2014/main" id="{C0BABB3D-9EE1-CC9F-D5E3-3F814A93F5EA}"/>
              </a:ext>
            </a:extLst>
          </p:cNvPr>
          <p:cNvSpPr txBox="1"/>
          <p:nvPr/>
        </p:nvSpPr>
        <p:spPr>
          <a:xfrm>
            <a:off x="3367139" y="2301856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+mj-lt"/>
                <a:cs typeface="Times New Roman" panose="02020603050405020304" pitchFamily="18" charset="0"/>
              </a:rPr>
              <a:t>a</a:t>
            </a:r>
            <a:endParaRPr lang="hu-HU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BlokTextu 54">
            <a:extLst>
              <a:ext uri="{FF2B5EF4-FFF2-40B4-BE49-F238E27FC236}">
                <a16:creationId xmlns:a16="http://schemas.microsoft.com/office/drawing/2014/main" id="{660886AF-B1C1-1B43-23C9-D4C665003BA9}"/>
              </a:ext>
            </a:extLst>
          </p:cNvPr>
          <p:cNvSpPr txBox="1"/>
          <p:nvPr/>
        </p:nvSpPr>
        <p:spPr>
          <a:xfrm>
            <a:off x="4174791" y="3248098"/>
            <a:ext cx="571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6 db lapja van (mind egybevágó négyzet)</a:t>
            </a:r>
          </a:p>
        </p:txBody>
      </p:sp>
      <p:sp>
        <p:nvSpPr>
          <p:cNvPr id="58" name="BlokTextu 57">
            <a:extLst>
              <a:ext uri="{FF2B5EF4-FFF2-40B4-BE49-F238E27FC236}">
                <a16:creationId xmlns:a16="http://schemas.microsoft.com/office/drawing/2014/main" id="{BE484710-06D2-7B73-1C51-649FF05C50E8}"/>
              </a:ext>
            </a:extLst>
          </p:cNvPr>
          <p:cNvSpPr txBox="1"/>
          <p:nvPr/>
        </p:nvSpPr>
        <p:spPr>
          <a:xfrm>
            <a:off x="502821" y="2204009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E</a:t>
            </a:r>
            <a:endParaRPr lang="hu-HU" b="1" dirty="0"/>
          </a:p>
        </p:txBody>
      </p:sp>
      <p:sp>
        <p:nvSpPr>
          <p:cNvPr id="59" name="BlokTextu 58">
            <a:extLst>
              <a:ext uri="{FF2B5EF4-FFF2-40B4-BE49-F238E27FC236}">
                <a16:creationId xmlns:a16="http://schemas.microsoft.com/office/drawing/2014/main" id="{E77702E6-BE4B-9D29-4300-B95CC88CFFFD}"/>
              </a:ext>
            </a:extLst>
          </p:cNvPr>
          <p:cNvSpPr txBox="1"/>
          <p:nvPr/>
        </p:nvSpPr>
        <p:spPr>
          <a:xfrm>
            <a:off x="3335327" y="1535279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G</a:t>
            </a:r>
            <a:endParaRPr lang="hu-HU" b="1" dirty="0"/>
          </a:p>
        </p:txBody>
      </p:sp>
      <p:sp>
        <p:nvSpPr>
          <p:cNvPr id="60" name="BlokTextu 59">
            <a:extLst>
              <a:ext uri="{FF2B5EF4-FFF2-40B4-BE49-F238E27FC236}">
                <a16:creationId xmlns:a16="http://schemas.microsoft.com/office/drawing/2014/main" id="{C8FA8A1C-8C10-28C7-DEBF-27EF2EAE9278}"/>
              </a:ext>
            </a:extLst>
          </p:cNvPr>
          <p:cNvSpPr txBox="1"/>
          <p:nvPr/>
        </p:nvSpPr>
        <p:spPr>
          <a:xfrm>
            <a:off x="1374682" y="150338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H</a:t>
            </a:r>
            <a:endParaRPr lang="hu-HU" b="1" dirty="0"/>
          </a:p>
        </p:txBody>
      </p:sp>
      <p:sp>
        <p:nvSpPr>
          <p:cNvPr id="80" name="BlokTextu 79">
            <a:extLst>
              <a:ext uri="{FF2B5EF4-FFF2-40B4-BE49-F238E27FC236}">
                <a16:creationId xmlns:a16="http://schemas.microsoft.com/office/drawing/2014/main" id="{63DC398E-B6FA-4556-7F70-67FF75A153C6}"/>
              </a:ext>
            </a:extLst>
          </p:cNvPr>
          <p:cNvSpPr txBox="1"/>
          <p:nvPr/>
        </p:nvSpPr>
        <p:spPr>
          <a:xfrm>
            <a:off x="2442110" y="2218185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F</a:t>
            </a:r>
          </a:p>
        </p:txBody>
      </p:sp>
      <p:sp>
        <p:nvSpPr>
          <p:cNvPr id="103" name="BlokTextu 102">
            <a:extLst>
              <a:ext uri="{FF2B5EF4-FFF2-40B4-BE49-F238E27FC236}">
                <a16:creationId xmlns:a16="http://schemas.microsoft.com/office/drawing/2014/main" id="{D5BA2CC3-0E1B-1D04-0865-4AEC5A0322E1}"/>
              </a:ext>
            </a:extLst>
          </p:cNvPr>
          <p:cNvSpPr txBox="1"/>
          <p:nvPr/>
        </p:nvSpPr>
        <p:spPr>
          <a:xfrm>
            <a:off x="4174090" y="4088239"/>
            <a:ext cx="5910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hu-HU" sz="2400" b="1" u="sng" dirty="0"/>
              <a:t>Lapátló:</a:t>
            </a:r>
            <a:r>
              <a:rPr lang="hu-HU" sz="2400" dirty="0"/>
              <a:t> a lapokat alkotó négyzetek átlói</a:t>
            </a:r>
          </a:p>
        </p:txBody>
      </p:sp>
      <p:cxnSp>
        <p:nvCxnSpPr>
          <p:cNvPr id="105" name="Rovná spojnica 104">
            <a:extLst>
              <a:ext uri="{FF2B5EF4-FFF2-40B4-BE49-F238E27FC236}">
                <a16:creationId xmlns:a16="http://schemas.microsoft.com/office/drawing/2014/main" id="{1E22368A-D8D8-F29E-AC06-0DD98F584488}"/>
              </a:ext>
            </a:extLst>
          </p:cNvPr>
          <p:cNvCxnSpPr/>
          <p:nvPr/>
        </p:nvCxnSpPr>
        <p:spPr>
          <a:xfrm>
            <a:off x="830670" y="2444839"/>
            <a:ext cx="1607147" cy="15942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BlokTextu 105">
            <a:extLst>
              <a:ext uri="{FF2B5EF4-FFF2-40B4-BE49-F238E27FC236}">
                <a16:creationId xmlns:a16="http://schemas.microsoft.com/office/drawing/2014/main" id="{C74DF8AD-C74C-BE8A-9ED8-51BDC934DCB9}"/>
              </a:ext>
            </a:extLst>
          </p:cNvPr>
          <p:cNvSpPr txBox="1"/>
          <p:nvPr/>
        </p:nvSpPr>
        <p:spPr>
          <a:xfrm>
            <a:off x="4971007" y="4610880"/>
            <a:ext cx="383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u-HU" sz="2400" dirty="0"/>
              <a:t>12 db (mind egybevágó)</a:t>
            </a:r>
          </a:p>
        </p:txBody>
      </p:sp>
      <p:cxnSp>
        <p:nvCxnSpPr>
          <p:cNvPr id="107" name="Rovná spojnica 106">
            <a:extLst>
              <a:ext uri="{FF2B5EF4-FFF2-40B4-BE49-F238E27FC236}">
                <a16:creationId xmlns:a16="http://schemas.microsoft.com/office/drawing/2014/main" id="{C96152F9-EA18-8744-1EA3-E019C31F4BAD}"/>
              </a:ext>
            </a:extLst>
          </p:cNvPr>
          <p:cNvCxnSpPr>
            <a:cxnSpLocks/>
          </p:cNvCxnSpPr>
          <p:nvPr/>
        </p:nvCxnSpPr>
        <p:spPr>
          <a:xfrm flipH="1">
            <a:off x="823584" y="2453701"/>
            <a:ext cx="1607147" cy="15942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ovná spojnica 107">
            <a:extLst>
              <a:ext uri="{FF2B5EF4-FFF2-40B4-BE49-F238E27FC236}">
                <a16:creationId xmlns:a16="http://schemas.microsoft.com/office/drawing/2014/main" id="{F806E482-47E6-6D68-02F9-3FCAA6BFAEAD}"/>
              </a:ext>
            </a:extLst>
          </p:cNvPr>
          <p:cNvCxnSpPr>
            <a:cxnSpLocks/>
          </p:cNvCxnSpPr>
          <p:nvPr/>
        </p:nvCxnSpPr>
        <p:spPr>
          <a:xfrm flipH="1">
            <a:off x="2428478" y="1844871"/>
            <a:ext cx="895440" cy="21965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ovná spojnica 110">
            <a:extLst>
              <a:ext uri="{FF2B5EF4-FFF2-40B4-BE49-F238E27FC236}">
                <a16:creationId xmlns:a16="http://schemas.microsoft.com/office/drawing/2014/main" id="{35E439B5-3C99-1AD7-6488-0EFF44B4DEF4}"/>
              </a:ext>
            </a:extLst>
          </p:cNvPr>
          <p:cNvCxnSpPr>
            <a:cxnSpLocks/>
          </p:cNvCxnSpPr>
          <p:nvPr/>
        </p:nvCxnSpPr>
        <p:spPr>
          <a:xfrm>
            <a:off x="2447638" y="2441607"/>
            <a:ext cx="886465" cy="10008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ovná spojnica 113">
            <a:extLst>
              <a:ext uri="{FF2B5EF4-FFF2-40B4-BE49-F238E27FC236}">
                <a16:creationId xmlns:a16="http://schemas.microsoft.com/office/drawing/2014/main" id="{A7D0B86F-9F29-C770-2CB3-8F60C4547670}"/>
              </a:ext>
            </a:extLst>
          </p:cNvPr>
          <p:cNvCxnSpPr>
            <a:cxnSpLocks/>
          </p:cNvCxnSpPr>
          <p:nvPr/>
        </p:nvCxnSpPr>
        <p:spPr>
          <a:xfrm>
            <a:off x="1733356" y="1831063"/>
            <a:ext cx="697193" cy="594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ovná spojnica 115">
            <a:extLst>
              <a:ext uri="{FF2B5EF4-FFF2-40B4-BE49-F238E27FC236}">
                <a16:creationId xmlns:a16="http://schemas.microsoft.com/office/drawing/2014/main" id="{7B492B82-5C55-4D6B-B89B-7B9EC342DF49}"/>
              </a:ext>
            </a:extLst>
          </p:cNvPr>
          <p:cNvCxnSpPr>
            <a:cxnSpLocks/>
          </p:cNvCxnSpPr>
          <p:nvPr/>
        </p:nvCxnSpPr>
        <p:spPr>
          <a:xfrm flipH="1">
            <a:off x="839256" y="1835709"/>
            <a:ext cx="2479600" cy="5991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BlokTextu 117">
            <a:extLst>
              <a:ext uri="{FF2B5EF4-FFF2-40B4-BE49-F238E27FC236}">
                <a16:creationId xmlns:a16="http://schemas.microsoft.com/office/drawing/2014/main" id="{9C96CF69-FC14-5449-B629-A6EB5090E291}"/>
              </a:ext>
            </a:extLst>
          </p:cNvPr>
          <p:cNvSpPr txBox="1"/>
          <p:nvPr/>
        </p:nvSpPr>
        <p:spPr>
          <a:xfrm>
            <a:off x="4971006" y="5133521"/>
            <a:ext cx="4705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u-HU" sz="2400" dirty="0"/>
              <a:t>derékszögű háromszöget alkot</a:t>
            </a:r>
          </a:p>
        </p:txBody>
      </p:sp>
      <p:sp>
        <p:nvSpPr>
          <p:cNvPr id="119" name="Pravouhlý trojuholník 118">
            <a:extLst>
              <a:ext uri="{FF2B5EF4-FFF2-40B4-BE49-F238E27FC236}">
                <a16:creationId xmlns:a16="http://schemas.microsoft.com/office/drawing/2014/main" id="{A7A49F25-8DA9-5212-25B6-A946136C8E4A}"/>
              </a:ext>
            </a:extLst>
          </p:cNvPr>
          <p:cNvSpPr/>
          <p:nvPr/>
        </p:nvSpPr>
        <p:spPr>
          <a:xfrm>
            <a:off x="844784" y="2478203"/>
            <a:ext cx="1548000" cy="1548000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Kruh s výrezom 119">
            <a:extLst>
              <a:ext uri="{FF2B5EF4-FFF2-40B4-BE49-F238E27FC236}">
                <a16:creationId xmlns:a16="http://schemas.microsoft.com/office/drawing/2014/main" id="{DC5E3B71-EA55-CCE4-CC5B-B9B998C4018A}"/>
              </a:ext>
            </a:extLst>
          </p:cNvPr>
          <p:cNvSpPr/>
          <p:nvPr/>
        </p:nvSpPr>
        <p:spPr>
          <a:xfrm>
            <a:off x="379220" y="3595132"/>
            <a:ext cx="900000" cy="900000"/>
          </a:xfrm>
          <a:prstGeom prst="pie">
            <a:avLst>
              <a:gd name="adj1" fmla="val 16220577"/>
              <a:gd name="adj2" fmla="val 2158450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1" name="Ovál 120">
            <a:extLst>
              <a:ext uri="{FF2B5EF4-FFF2-40B4-BE49-F238E27FC236}">
                <a16:creationId xmlns:a16="http://schemas.microsoft.com/office/drawing/2014/main" id="{1C943A4A-0DA8-9B0B-BF77-8BDF70948EA7}"/>
              </a:ext>
            </a:extLst>
          </p:cNvPr>
          <p:cNvSpPr/>
          <p:nvPr/>
        </p:nvSpPr>
        <p:spPr>
          <a:xfrm>
            <a:off x="963575" y="3831874"/>
            <a:ext cx="72000" cy="72000"/>
          </a:xfrm>
          <a:prstGeom prst="ellipse">
            <a:avLst/>
          </a:prstGeom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BlokTextu 121">
            <a:extLst>
              <a:ext uri="{FF2B5EF4-FFF2-40B4-BE49-F238E27FC236}">
                <a16:creationId xmlns:a16="http://schemas.microsoft.com/office/drawing/2014/main" id="{55DD6F02-965F-5795-DEA1-77BA9A1D1F1F}"/>
              </a:ext>
            </a:extLst>
          </p:cNvPr>
          <p:cNvSpPr txBox="1"/>
          <p:nvPr/>
        </p:nvSpPr>
        <p:spPr>
          <a:xfrm>
            <a:off x="3010042" y="627893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123" name="BlokTextu 122">
            <a:extLst>
              <a:ext uri="{FF2B5EF4-FFF2-40B4-BE49-F238E27FC236}">
                <a16:creationId xmlns:a16="http://schemas.microsoft.com/office/drawing/2014/main" id="{3D692EFE-1717-0DFE-E065-55BFBB480D6B}"/>
              </a:ext>
            </a:extLst>
          </p:cNvPr>
          <p:cNvSpPr txBox="1"/>
          <p:nvPr/>
        </p:nvSpPr>
        <p:spPr>
          <a:xfrm>
            <a:off x="4665803" y="627893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124" name="BlokTextu 123">
            <a:extLst>
              <a:ext uri="{FF2B5EF4-FFF2-40B4-BE49-F238E27FC236}">
                <a16:creationId xmlns:a16="http://schemas.microsoft.com/office/drawing/2014/main" id="{98FC16C3-0F81-7BF8-9723-41DCA114B3CF}"/>
              </a:ext>
            </a:extLst>
          </p:cNvPr>
          <p:cNvSpPr txBox="1"/>
          <p:nvPr/>
        </p:nvSpPr>
        <p:spPr>
          <a:xfrm>
            <a:off x="2857647" y="441293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E</a:t>
            </a:r>
            <a:endParaRPr lang="hu-HU" b="1" dirty="0"/>
          </a:p>
        </p:txBody>
      </p:sp>
      <p:sp>
        <p:nvSpPr>
          <p:cNvPr id="125" name="Pravouhlý trojuholník 124">
            <a:extLst>
              <a:ext uri="{FF2B5EF4-FFF2-40B4-BE49-F238E27FC236}">
                <a16:creationId xmlns:a16="http://schemas.microsoft.com/office/drawing/2014/main" id="{59F986E6-027E-9E0C-8BD5-0678187AB12B}"/>
              </a:ext>
            </a:extLst>
          </p:cNvPr>
          <p:cNvSpPr/>
          <p:nvPr/>
        </p:nvSpPr>
        <p:spPr>
          <a:xfrm>
            <a:off x="3220874" y="4713704"/>
            <a:ext cx="1548000" cy="1548000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Kruh s výrezom 125">
            <a:extLst>
              <a:ext uri="{FF2B5EF4-FFF2-40B4-BE49-F238E27FC236}">
                <a16:creationId xmlns:a16="http://schemas.microsoft.com/office/drawing/2014/main" id="{659F2FCD-F984-B85D-44C6-83DB30C414E8}"/>
              </a:ext>
            </a:extLst>
          </p:cNvPr>
          <p:cNvSpPr/>
          <p:nvPr/>
        </p:nvSpPr>
        <p:spPr>
          <a:xfrm>
            <a:off x="2771258" y="5814685"/>
            <a:ext cx="900000" cy="900000"/>
          </a:xfrm>
          <a:prstGeom prst="pie">
            <a:avLst>
              <a:gd name="adj1" fmla="val 16220577"/>
              <a:gd name="adj2" fmla="val 2158450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7" name="Ovál 126">
            <a:extLst>
              <a:ext uri="{FF2B5EF4-FFF2-40B4-BE49-F238E27FC236}">
                <a16:creationId xmlns:a16="http://schemas.microsoft.com/office/drawing/2014/main" id="{2F28D453-AB24-D4BC-C315-A0EC54FC975A}"/>
              </a:ext>
            </a:extLst>
          </p:cNvPr>
          <p:cNvSpPr/>
          <p:nvPr/>
        </p:nvSpPr>
        <p:spPr>
          <a:xfrm>
            <a:off x="3355613" y="6051427"/>
            <a:ext cx="72000" cy="72000"/>
          </a:xfrm>
          <a:prstGeom prst="ellipse">
            <a:avLst/>
          </a:prstGeom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8" name="BlokTextu 127">
            <a:extLst>
              <a:ext uri="{FF2B5EF4-FFF2-40B4-BE49-F238E27FC236}">
                <a16:creationId xmlns:a16="http://schemas.microsoft.com/office/drawing/2014/main" id="{3A6F3A6E-A39A-66CA-FDBD-013852679D4F}"/>
              </a:ext>
            </a:extLst>
          </p:cNvPr>
          <p:cNvSpPr txBox="1"/>
          <p:nvPr/>
        </p:nvSpPr>
        <p:spPr>
          <a:xfrm>
            <a:off x="2756607" y="5327110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él</a:t>
            </a:r>
          </a:p>
        </p:txBody>
      </p:sp>
      <p:sp>
        <p:nvSpPr>
          <p:cNvPr id="129" name="BlokTextu 128">
            <a:extLst>
              <a:ext uri="{FF2B5EF4-FFF2-40B4-BE49-F238E27FC236}">
                <a16:creationId xmlns:a16="http://schemas.microsoft.com/office/drawing/2014/main" id="{9F11ECC7-A8F2-A294-9421-2B0D76DBDD9B}"/>
              </a:ext>
            </a:extLst>
          </p:cNvPr>
          <p:cNvSpPr txBox="1"/>
          <p:nvPr/>
        </p:nvSpPr>
        <p:spPr>
          <a:xfrm>
            <a:off x="3721722" y="6287796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él</a:t>
            </a:r>
          </a:p>
        </p:txBody>
      </p:sp>
      <p:sp>
        <p:nvSpPr>
          <p:cNvPr id="130" name="BlokTextu 129">
            <a:extLst>
              <a:ext uri="{FF2B5EF4-FFF2-40B4-BE49-F238E27FC236}">
                <a16:creationId xmlns:a16="http://schemas.microsoft.com/office/drawing/2014/main" id="{68EB67C1-9C07-F160-60A7-B2F88F843D59}"/>
              </a:ext>
            </a:extLst>
          </p:cNvPr>
          <p:cNvSpPr txBox="1"/>
          <p:nvPr/>
        </p:nvSpPr>
        <p:spPr>
          <a:xfrm rot="2743532">
            <a:off x="3662675" y="5151506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lapátló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8" grpId="0"/>
      <p:bldP spid="59" grpId="0"/>
      <p:bldP spid="60" grpId="0"/>
      <p:bldP spid="80" grpId="0"/>
      <p:bldP spid="103" grpId="0"/>
      <p:bldP spid="106" grpId="0"/>
      <p:bldP spid="118" grpId="0"/>
      <p:bldP spid="119" grpId="0" animBg="1"/>
      <p:bldP spid="120" grpId="0" animBg="1"/>
      <p:bldP spid="121" grpId="0" animBg="1"/>
      <p:bldP spid="122" grpId="0"/>
      <p:bldP spid="123" grpId="0"/>
      <p:bldP spid="124" grpId="0"/>
      <p:bldP spid="125" grpId="0" animBg="1"/>
      <p:bldP spid="126" grpId="0" animBg="1"/>
      <p:bldP spid="127" grpId="0" animBg="1"/>
      <p:bldP spid="128" grpId="0"/>
      <p:bldP spid="129" grpId="0"/>
      <p:bldP spid="1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B8206-4FEE-1062-6BCE-C3546D3A1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>
            <a:extLst>
              <a:ext uri="{FF2B5EF4-FFF2-40B4-BE49-F238E27FC236}">
                <a16:creationId xmlns:a16="http://schemas.microsoft.com/office/drawing/2014/main" id="{AF4F3B79-7A41-E771-8A31-DED146AE7C46}"/>
              </a:ext>
            </a:extLst>
          </p:cNvPr>
          <p:cNvCxnSpPr>
            <a:cxnSpLocks/>
          </p:cNvCxnSpPr>
          <p:nvPr/>
        </p:nvCxnSpPr>
        <p:spPr>
          <a:xfrm flipH="1">
            <a:off x="839196" y="1849967"/>
            <a:ext cx="2493724" cy="21849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ok 18">
            <a:extLst>
              <a:ext uri="{FF2B5EF4-FFF2-40B4-BE49-F238E27FC236}">
                <a16:creationId xmlns:a16="http://schemas.microsoft.com/office/drawing/2014/main" id="{5CDC5991-C589-476F-B4AE-1240C055A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70" y="1875656"/>
            <a:ext cx="2476575" cy="2178724"/>
          </a:xfrm>
          <a:prstGeom prst="rect">
            <a:avLst/>
          </a:prstGeom>
        </p:spPr>
      </p:pic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B886E174-2D66-0206-FEC2-4FB5F6FEBA2E}"/>
              </a:ext>
            </a:extLst>
          </p:cNvPr>
          <p:cNvCxnSpPr>
            <a:cxnSpLocks/>
          </p:cNvCxnSpPr>
          <p:nvPr/>
        </p:nvCxnSpPr>
        <p:spPr>
          <a:xfrm flipH="1" flipV="1">
            <a:off x="1742215" y="1833035"/>
            <a:ext cx="689710" cy="22019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6FB0662B-30FC-789C-5FF2-7E1A4808BDEE}"/>
              </a:ext>
            </a:extLst>
          </p:cNvPr>
          <p:cNvCxnSpPr>
            <a:cxnSpLocks/>
          </p:cNvCxnSpPr>
          <p:nvPr/>
        </p:nvCxnSpPr>
        <p:spPr>
          <a:xfrm flipV="1">
            <a:off x="1752806" y="2438400"/>
            <a:ext cx="679119" cy="98346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9BAB7EF7-35A7-C335-E7A5-879F1D054923}"/>
              </a:ext>
            </a:extLst>
          </p:cNvPr>
          <p:cNvCxnSpPr/>
          <p:nvPr/>
        </p:nvCxnSpPr>
        <p:spPr>
          <a:xfrm flipH="1" flipV="1">
            <a:off x="834963" y="2438400"/>
            <a:ext cx="2497957" cy="990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ím 1">
            <a:extLst>
              <a:ext uri="{FF2B5EF4-FFF2-40B4-BE49-F238E27FC236}">
                <a16:creationId xmlns:a16="http://schemas.microsoft.com/office/drawing/2014/main" id="{47D36575-5B39-7EC5-C3E3-AB2FC9F6C50D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10139916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Kocka - testátló</a:t>
            </a:r>
          </a:p>
        </p:txBody>
      </p:sp>
      <p:pic>
        <p:nvPicPr>
          <p:cNvPr id="45" name="Obrázok 44">
            <a:extLst>
              <a:ext uri="{FF2B5EF4-FFF2-40B4-BE49-F238E27FC236}">
                <a16:creationId xmlns:a16="http://schemas.microsoft.com/office/drawing/2014/main" id="{19E1E9AC-A422-EAF9-A22E-1FABAF69A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3" y="1808294"/>
            <a:ext cx="2541151" cy="2250731"/>
          </a:xfrm>
          <a:prstGeom prst="rect">
            <a:avLst/>
          </a:prstGeom>
        </p:spPr>
      </p:pic>
      <p:sp>
        <p:nvSpPr>
          <p:cNvPr id="81" name="BlokTextu 80">
            <a:extLst>
              <a:ext uri="{FF2B5EF4-FFF2-40B4-BE49-F238E27FC236}">
                <a16:creationId xmlns:a16="http://schemas.microsoft.com/office/drawing/2014/main" id="{B0876CE8-0A4D-5F2E-0486-D0CBC621DD7A}"/>
              </a:ext>
            </a:extLst>
          </p:cNvPr>
          <p:cNvSpPr txBox="1"/>
          <p:nvPr/>
        </p:nvSpPr>
        <p:spPr>
          <a:xfrm>
            <a:off x="1378227" y="3179776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</a:t>
            </a:r>
            <a:endParaRPr lang="hu-HU" b="1" dirty="0"/>
          </a:p>
        </p:txBody>
      </p:sp>
      <p:sp>
        <p:nvSpPr>
          <p:cNvPr id="48" name="BlokTextu 47">
            <a:extLst>
              <a:ext uri="{FF2B5EF4-FFF2-40B4-BE49-F238E27FC236}">
                <a16:creationId xmlns:a16="http://schemas.microsoft.com/office/drawing/2014/main" id="{FA7887E7-23B2-BCD7-A319-96426AA03C49}"/>
              </a:ext>
            </a:extLst>
          </p:cNvPr>
          <p:cNvSpPr txBox="1"/>
          <p:nvPr/>
        </p:nvSpPr>
        <p:spPr>
          <a:xfrm>
            <a:off x="633952" y="404342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49" name="BlokTextu 48">
            <a:extLst>
              <a:ext uri="{FF2B5EF4-FFF2-40B4-BE49-F238E27FC236}">
                <a16:creationId xmlns:a16="http://schemas.microsoft.com/office/drawing/2014/main" id="{3CCA91B6-2A92-1A43-AC16-6BE722F3312F}"/>
              </a:ext>
            </a:extLst>
          </p:cNvPr>
          <p:cNvSpPr txBox="1"/>
          <p:nvPr/>
        </p:nvSpPr>
        <p:spPr>
          <a:xfrm>
            <a:off x="2289713" y="404342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50" name="BlokTextu 49">
            <a:extLst>
              <a:ext uri="{FF2B5EF4-FFF2-40B4-BE49-F238E27FC236}">
                <a16:creationId xmlns:a16="http://schemas.microsoft.com/office/drawing/2014/main" id="{3EBD3AC5-690E-EB62-C8D8-04BCCA604A19}"/>
              </a:ext>
            </a:extLst>
          </p:cNvPr>
          <p:cNvSpPr txBox="1"/>
          <p:nvPr/>
        </p:nvSpPr>
        <p:spPr>
          <a:xfrm>
            <a:off x="3338872" y="321167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52" name="BlokTextu 51">
            <a:extLst>
              <a:ext uri="{FF2B5EF4-FFF2-40B4-BE49-F238E27FC236}">
                <a16:creationId xmlns:a16="http://schemas.microsoft.com/office/drawing/2014/main" id="{005F8EE3-5C3D-9AA2-45E3-E777122E7C64}"/>
              </a:ext>
            </a:extLst>
          </p:cNvPr>
          <p:cNvSpPr txBox="1"/>
          <p:nvPr/>
        </p:nvSpPr>
        <p:spPr>
          <a:xfrm>
            <a:off x="1441615" y="3996519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+mj-lt"/>
                <a:cs typeface="Times New Roman" panose="02020603050405020304" pitchFamily="18" charset="0"/>
              </a:rPr>
              <a:t>a</a:t>
            </a:r>
            <a:endParaRPr lang="hu-HU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3" name="BlokTextu 52">
            <a:extLst>
              <a:ext uri="{FF2B5EF4-FFF2-40B4-BE49-F238E27FC236}">
                <a16:creationId xmlns:a16="http://schemas.microsoft.com/office/drawing/2014/main" id="{D947C9EF-BD5E-D027-106E-2C0BDCD4DC1A}"/>
              </a:ext>
            </a:extLst>
          </p:cNvPr>
          <p:cNvSpPr txBox="1"/>
          <p:nvPr/>
        </p:nvSpPr>
        <p:spPr>
          <a:xfrm>
            <a:off x="2860236" y="3607900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+mj-lt"/>
                <a:cs typeface="Times New Roman" panose="02020603050405020304" pitchFamily="18" charset="0"/>
              </a:rPr>
              <a:t>a</a:t>
            </a:r>
            <a:endParaRPr lang="hu-HU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4" name="BlokTextu 53">
            <a:extLst>
              <a:ext uri="{FF2B5EF4-FFF2-40B4-BE49-F238E27FC236}">
                <a16:creationId xmlns:a16="http://schemas.microsoft.com/office/drawing/2014/main" id="{65561111-2265-5B1B-7648-1BA8FA836ADC}"/>
              </a:ext>
            </a:extLst>
          </p:cNvPr>
          <p:cNvSpPr txBox="1"/>
          <p:nvPr/>
        </p:nvSpPr>
        <p:spPr>
          <a:xfrm>
            <a:off x="3367139" y="2301856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+mj-lt"/>
                <a:cs typeface="Times New Roman" panose="02020603050405020304" pitchFamily="18" charset="0"/>
              </a:rPr>
              <a:t>a</a:t>
            </a:r>
            <a:endParaRPr lang="hu-HU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8" name="BlokTextu 57">
            <a:extLst>
              <a:ext uri="{FF2B5EF4-FFF2-40B4-BE49-F238E27FC236}">
                <a16:creationId xmlns:a16="http://schemas.microsoft.com/office/drawing/2014/main" id="{92F6E43C-AE2B-BB3B-41B6-9AEB1B7B38BA}"/>
              </a:ext>
            </a:extLst>
          </p:cNvPr>
          <p:cNvSpPr txBox="1"/>
          <p:nvPr/>
        </p:nvSpPr>
        <p:spPr>
          <a:xfrm>
            <a:off x="502821" y="2204009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E</a:t>
            </a:r>
            <a:endParaRPr lang="hu-HU" b="1" dirty="0"/>
          </a:p>
        </p:txBody>
      </p:sp>
      <p:sp>
        <p:nvSpPr>
          <p:cNvPr id="59" name="BlokTextu 58">
            <a:extLst>
              <a:ext uri="{FF2B5EF4-FFF2-40B4-BE49-F238E27FC236}">
                <a16:creationId xmlns:a16="http://schemas.microsoft.com/office/drawing/2014/main" id="{C0919615-FBC8-2914-CD2B-7DDA19A8687F}"/>
              </a:ext>
            </a:extLst>
          </p:cNvPr>
          <p:cNvSpPr txBox="1"/>
          <p:nvPr/>
        </p:nvSpPr>
        <p:spPr>
          <a:xfrm>
            <a:off x="3335327" y="1535279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G</a:t>
            </a:r>
            <a:endParaRPr lang="hu-HU" b="1" dirty="0"/>
          </a:p>
        </p:txBody>
      </p:sp>
      <p:sp>
        <p:nvSpPr>
          <p:cNvPr id="60" name="BlokTextu 59">
            <a:extLst>
              <a:ext uri="{FF2B5EF4-FFF2-40B4-BE49-F238E27FC236}">
                <a16:creationId xmlns:a16="http://schemas.microsoft.com/office/drawing/2014/main" id="{F0CA4A71-65BD-A269-1745-ECD6A172ADEB}"/>
              </a:ext>
            </a:extLst>
          </p:cNvPr>
          <p:cNvSpPr txBox="1"/>
          <p:nvPr/>
        </p:nvSpPr>
        <p:spPr>
          <a:xfrm>
            <a:off x="1374682" y="150338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H</a:t>
            </a:r>
            <a:endParaRPr lang="hu-HU" b="1" dirty="0"/>
          </a:p>
        </p:txBody>
      </p:sp>
      <p:sp>
        <p:nvSpPr>
          <p:cNvPr id="80" name="BlokTextu 79">
            <a:extLst>
              <a:ext uri="{FF2B5EF4-FFF2-40B4-BE49-F238E27FC236}">
                <a16:creationId xmlns:a16="http://schemas.microsoft.com/office/drawing/2014/main" id="{446A6A10-239A-48FF-19F3-420A7032AB6F}"/>
              </a:ext>
            </a:extLst>
          </p:cNvPr>
          <p:cNvSpPr txBox="1"/>
          <p:nvPr/>
        </p:nvSpPr>
        <p:spPr>
          <a:xfrm>
            <a:off x="2442110" y="2218185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F</a:t>
            </a:r>
          </a:p>
        </p:txBody>
      </p:sp>
      <p:sp>
        <p:nvSpPr>
          <p:cNvPr id="103" name="BlokTextu 102">
            <a:extLst>
              <a:ext uri="{FF2B5EF4-FFF2-40B4-BE49-F238E27FC236}">
                <a16:creationId xmlns:a16="http://schemas.microsoft.com/office/drawing/2014/main" id="{397E3B46-BDE3-F00D-868B-F14D74533973}"/>
              </a:ext>
            </a:extLst>
          </p:cNvPr>
          <p:cNvSpPr txBox="1"/>
          <p:nvPr/>
        </p:nvSpPr>
        <p:spPr>
          <a:xfrm>
            <a:off x="4634990" y="1700639"/>
            <a:ext cx="5753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hu-HU" sz="2400" b="1" u="sng" dirty="0"/>
              <a:t>Testátló:</a:t>
            </a:r>
            <a:r>
              <a:rPr lang="hu-HU" sz="2400" dirty="0"/>
              <a:t> a kocka szemközti lapjainak ellentétes csúcsait összekötő szakasz, amely átmegy a test </a:t>
            </a:r>
            <a:r>
              <a:rPr lang="hu-HU" sz="2400" dirty="0" err="1"/>
              <a:t>belsején</a:t>
            </a:r>
            <a:endParaRPr lang="hu-HU" sz="2400" dirty="0"/>
          </a:p>
        </p:txBody>
      </p:sp>
      <p:sp>
        <p:nvSpPr>
          <p:cNvPr id="106" name="BlokTextu 105">
            <a:extLst>
              <a:ext uri="{FF2B5EF4-FFF2-40B4-BE49-F238E27FC236}">
                <a16:creationId xmlns:a16="http://schemas.microsoft.com/office/drawing/2014/main" id="{D76878DC-7E1E-E69D-B38B-22075E6B85EC}"/>
              </a:ext>
            </a:extLst>
          </p:cNvPr>
          <p:cNvSpPr txBox="1"/>
          <p:nvPr/>
        </p:nvSpPr>
        <p:spPr>
          <a:xfrm>
            <a:off x="4971007" y="2947180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u-HU" sz="2400" dirty="0"/>
              <a:t>4 db: </a:t>
            </a:r>
            <a:r>
              <a:rPr lang="hu-HU" sz="2400" b="1" dirty="0">
                <a:solidFill>
                  <a:srgbClr val="FF0000"/>
                </a:solidFill>
              </a:rPr>
              <a:t>AG</a:t>
            </a:r>
            <a:r>
              <a:rPr lang="hu-HU" sz="2400" dirty="0"/>
              <a:t>, </a:t>
            </a:r>
            <a:r>
              <a:rPr lang="hu-HU" sz="2400" b="1" dirty="0">
                <a:solidFill>
                  <a:srgbClr val="0070C0"/>
                </a:solidFill>
              </a:rPr>
              <a:t>BH</a:t>
            </a:r>
            <a:r>
              <a:rPr lang="hu-HU" sz="2400" dirty="0"/>
              <a:t>, </a:t>
            </a:r>
            <a:r>
              <a:rPr lang="hu-HU" sz="2400" b="1" dirty="0">
                <a:solidFill>
                  <a:srgbClr val="00B050"/>
                </a:solidFill>
              </a:rPr>
              <a:t>CE</a:t>
            </a:r>
            <a:r>
              <a:rPr lang="hu-HU" sz="2400" dirty="0"/>
              <a:t>, </a:t>
            </a:r>
            <a:r>
              <a:rPr lang="hu-HU" sz="2400" b="1" dirty="0">
                <a:solidFill>
                  <a:srgbClr val="FFC000"/>
                </a:solidFill>
              </a:rPr>
              <a:t>DF</a:t>
            </a:r>
            <a:r>
              <a:rPr lang="hu-HU" sz="2400" dirty="0"/>
              <a:t> </a:t>
            </a:r>
          </a:p>
        </p:txBody>
      </p:sp>
      <p:sp>
        <p:nvSpPr>
          <p:cNvPr id="118" name="BlokTextu 117">
            <a:extLst>
              <a:ext uri="{FF2B5EF4-FFF2-40B4-BE49-F238E27FC236}">
                <a16:creationId xmlns:a16="http://schemas.microsoft.com/office/drawing/2014/main" id="{F245A000-18C1-A384-4418-42EC318B2606}"/>
              </a:ext>
            </a:extLst>
          </p:cNvPr>
          <p:cNvSpPr txBox="1"/>
          <p:nvPr/>
        </p:nvSpPr>
        <p:spPr>
          <a:xfrm>
            <a:off x="4971006" y="3469821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u-HU" sz="2400" dirty="0"/>
              <a:t>mind egybevágó</a:t>
            </a:r>
          </a:p>
        </p:txBody>
      </p:sp>
      <p:sp>
        <p:nvSpPr>
          <p:cNvPr id="122" name="BlokTextu 121">
            <a:extLst>
              <a:ext uri="{FF2B5EF4-FFF2-40B4-BE49-F238E27FC236}">
                <a16:creationId xmlns:a16="http://schemas.microsoft.com/office/drawing/2014/main" id="{2E4F74B1-129B-5BC3-E425-043DF775EE26}"/>
              </a:ext>
            </a:extLst>
          </p:cNvPr>
          <p:cNvSpPr txBox="1"/>
          <p:nvPr/>
        </p:nvSpPr>
        <p:spPr>
          <a:xfrm>
            <a:off x="1594792" y="6239481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123" name="BlokTextu 122">
            <a:extLst>
              <a:ext uri="{FF2B5EF4-FFF2-40B4-BE49-F238E27FC236}">
                <a16:creationId xmlns:a16="http://schemas.microsoft.com/office/drawing/2014/main" id="{B6A358F9-F13A-AA7F-0C2E-3F09254449AD}"/>
              </a:ext>
            </a:extLst>
          </p:cNvPr>
          <p:cNvSpPr txBox="1"/>
          <p:nvPr/>
        </p:nvSpPr>
        <p:spPr>
          <a:xfrm>
            <a:off x="4314809" y="62447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124" name="BlokTextu 123">
            <a:extLst>
              <a:ext uri="{FF2B5EF4-FFF2-40B4-BE49-F238E27FC236}">
                <a16:creationId xmlns:a16="http://schemas.microsoft.com/office/drawing/2014/main" id="{729FC1E9-4AC8-04C6-9658-487A95309AD4}"/>
              </a:ext>
            </a:extLst>
          </p:cNvPr>
          <p:cNvSpPr txBox="1"/>
          <p:nvPr/>
        </p:nvSpPr>
        <p:spPr>
          <a:xfrm>
            <a:off x="4313399" y="4312140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G</a:t>
            </a:r>
            <a:endParaRPr lang="hu-HU" b="1" dirty="0"/>
          </a:p>
        </p:txBody>
      </p:sp>
      <p:sp>
        <p:nvSpPr>
          <p:cNvPr id="125" name="Pravouhlý trojuholník 124">
            <a:extLst>
              <a:ext uri="{FF2B5EF4-FFF2-40B4-BE49-F238E27FC236}">
                <a16:creationId xmlns:a16="http://schemas.microsoft.com/office/drawing/2014/main" id="{F8B44A09-379E-7385-C21A-9DEE41F40B0B}"/>
              </a:ext>
            </a:extLst>
          </p:cNvPr>
          <p:cNvSpPr/>
          <p:nvPr/>
        </p:nvSpPr>
        <p:spPr>
          <a:xfrm flipH="1">
            <a:off x="1917870" y="4713704"/>
            <a:ext cx="2401388" cy="1548000"/>
          </a:xfrm>
          <a:prstGeom prst="rtTriangle">
            <a:avLst/>
          </a:prstGeom>
          <a:solidFill>
            <a:srgbClr val="FF7C8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Kruh s výrezom 125">
            <a:extLst>
              <a:ext uri="{FF2B5EF4-FFF2-40B4-BE49-F238E27FC236}">
                <a16:creationId xmlns:a16="http://schemas.microsoft.com/office/drawing/2014/main" id="{96E5CE48-1F5F-455D-7CCC-B12E2D81A7F6}"/>
              </a:ext>
            </a:extLst>
          </p:cNvPr>
          <p:cNvSpPr/>
          <p:nvPr/>
        </p:nvSpPr>
        <p:spPr>
          <a:xfrm flipH="1">
            <a:off x="3868874" y="5814685"/>
            <a:ext cx="900000" cy="900000"/>
          </a:xfrm>
          <a:prstGeom prst="pie">
            <a:avLst>
              <a:gd name="adj1" fmla="val 16220577"/>
              <a:gd name="adj2" fmla="val 2158450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7" name="Ovál 126">
            <a:extLst>
              <a:ext uri="{FF2B5EF4-FFF2-40B4-BE49-F238E27FC236}">
                <a16:creationId xmlns:a16="http://schemas.microsoft.com/office/drawing/2014/main" id="{D622A9A3-2ED5-EBC1-9018-CC8E8303A946}"/>
              </a:ext>
            </a:extLst>
          </p:cNvPr>
          <p:cNvSpPr/>
          <p:nvPr/>
        </p:nvSpPr>
        <p:spPr>
          <a:xfrm flipH="1">
            <a:off x="4112519" y="6051427"/>
            <a:ext cx="72000" cy="72000"/>
          </a:xfrm>
          <a:prstGeom prst="ellipse">
            <a:avLst/>
          </a:prstGeom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8" name="BlokTextu 127">
            <a:extLst>
              <a:ext uri="{FF2B5EF4-FFF2-40B4-BE49-F238E27FC236}">
                <a16:creationId xmlns:a16="http://schemas.microsoft.com/office/drawing/2014/main" id="{6F6AC11C-5DC5-6098-4204-581E4E633A6B}"/>
              </a:ext>
            </a:extLst>
          </p:cNvPr>
          <p:cNvSpPr txBox="1"/>
          <p:nvPr/>
        </p:nvSpPr>
        <p:spPr>
          <a:xfrm>
            <a:off x="4316506" y="5291752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él</a:t>
            </a:r>
          </a:p>
        </p:txBody>
      </p:sp>
      <p:sp>
        <p:nvSpPr>
          <p:cNvPr id="129" name="BlokTextu 128">
            <a:extLst>
              <a:ext uri="{FF2B5EF4-FFF2-40B4-BE49-F238E27FC236}">
                <a16:creationId xmlns:a16="http://schemas.microsoft.com/office/drawing/2014/main" id="{64D3BACF-8D91-608F-9579-72F43A1041AA}"/>
              </a:ext>
            </a:extLst>
          </p:cNvPr>
          <p:cNvSpPr txBox="1"/>
          <p:nvPr/>
        </p:nvSpPr>
        <p:spPr>
          <a:xfrm>
            <a:off x="2608181" y="6280564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lapátló</a:t>
            </a:r>
          </a:p>
        </p:txBody>
      </p:sp>
      <p:sp>
        <p:nvSpPr>
          <p:cNvPr id="130" name="BlokTextu 129">
            <a:extLst>
              <a:ext uri="{FF2B5EF4-FFF2-40B4-BE49-F238E27FC236}">
                <a16:creationId xmlns:a16="http://schemas.microsoft.com/office/drawing/2014/main" id="{7399E248-D18A-C130-5242-91CCCDB85DDD}"/>
              </a:ext>
            </a:extLst>
          </p:cNvPr>
          <p:cNvSpPr txBox="1"/>
          <p:nvPr/>
        </p:nvSpPr>
        <p:spPr>
          <a:xfrm rot="19633496">
            <a:off x="2280078" y="5075933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testátló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5FCEEE15-6E95-F28C-7254-1FA06C566562}"/>
              </a:ext>
            </a:extLst>
          </p:cNvPr>
          <p:cNvSpPr txBox="1"/>
          <p:nvPr/>
        </p:nvSpPr>
        <p:spPr>
          <a:xfrm>
            <a:off x="4971006" y="3992462"/>
            <a:ext cx="4705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u-HU" sz="2400" dirty="0"/>
              <a:t>derékszögű háromszöget alkot</a:t>
            </a:r>
          </a:p>
        </p:txBody>
      </p:sp>
    </p:spTree>
    <p:extLst>
      <p:ext uri="{BB962C8B-B14F-4D97-AF65-F5344CB8AC3E}">
        <p14:creationId xmlns:p14="http://schemas.microsoft.com/office/powerpoint/2010/main" val="21285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118" grpId="0"/>
      <p:bldP spid="122" grpId="0"/>
      <p:bldP spid="123" grpId="0"/>
      <p:bldP spid="124" grpId="0"/>
      <p:bldP spid="125" grpId="0" animBg="1"/>
      <p:bldP spid="126" grpId="0" animBg="1"/>
      <p:bldP spid="127" grpId="0" animBg="1"/>
      <p:bldP spid="128" grpId="0"/>
      <p:bldP spid="129" grpId="0"/>
      <p:bldP spid="130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3A784-FE42-2BC5-3F23-08EA8754A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ok 27">
            <a:extLst>
              <a:ext uri="{FF2B5EF4-FFF2-40B4-BE49-F238E27FC236}">
                <a16:creationId xmlns:a16="http://schemas.microsoft.com/office/drawing/2014/main" id="{3061DEBF-0330-D924-FB97-A291C45B8D0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2" y="2693412"/>
            <a:ext cx="2502000" cy="2196000"/>
          </a:xfrm>
          <a:prstGeom prst="rect">
            <a:avLst/>
          </a:prstGeom>
        </p:spPr>
      </p:pic>
      <p:cxnSp>
        <p:nvCxnSpPr>
          <p:cNvPr id="29" name="Rovná spojnica 28">
            <a:extLst>
              <a:ext uri="{FF2B5EF4-FFF2-40B4-BE49-F238E27FC236}">
                <a16:creationId xmlns:a16="http://schemas.microsoft.com/office/drawing/2014/main" id="{C4870B48-26FF-4CB3-4600-41548B6946E9}"/>
              </a:ext>
            </a:extLst>
          </p:cNvPr>
          <p:cNvCxnSpPr>
            <a:cxnSpLocks/>
          </p:cNvCxnSpPr>
          <p:nvPr/>
        </p:nvCxnSpPr>
        <p:spPr>
          <a:xfrm flipH="1">
            <a:off x="770816" y="2673882"/>
            <a:ext cx="2493724" cy="21849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ím 1">
            <a:extLst>
              <a:ext uri="{FF2B5EF4-FFF2-40B4-BE49-F238E27FC236}">
                <a16:creationId xmlns:a16="http://schemas.microsoft.com/office/drawing/2014/main" id="{C1B91FA6-4728-E531-20F7-D2CC12F0D9E2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10139916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Kocka – lapátló, testátló feladat</a:t>
            </a:r>
          </a:p>
        </p:txBody>
      </p:sp>
      <p:pic>
        <p:nvPicPr>
          <p:cNvPr id="45" name="Obrázok 44">
            <a:extLst>
              <a:ext uri="{FF2B5EF4-FFF2-40B4-BE49-F238E27FC236}">
                <a16:creationId xmlns:a16="http://schemas.microsoft.com/office/drawing/2014/main" id="{FB2C9F9A-4FDA-D628-11B1-DC70ED8BC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5" y="2648272"/>
            <a:ext cx="2541151" cy="2250731"/>
          </a:xfrm>
          <a:prstGeom prst="rect">
            <a:avLst/>
          </a:prstGeom>
        </p:spPr>
      </p:pic>
      <p:sp>
        <p:nvSpPr>
          <p:cNvPr id="81" name="BlokTextu 80">
            <a:extLst>
              <a:ext uri="{FF2B5EF4-FFF2-40B4-BE49-F238E27FC236}">
                <a16:creationId xmlns:a16="http://schemas.microsoft.com/office/drawing/2014/main" id="{8F741962-0B4F-4E6F-1F28-7254CB05057D}"/>
              </a:ext>
            </a:extLst>
          </p:cNvPr>
          <p:cNvSpPr txBox="1"/>
          <p:nvPr/>
        </p:nvSpPr>
        <p:spPr>
          <a:xfrm>
            <a:off x="1314429" y="401975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</a:t>
            </a:r>
            <a:endParaRPr lang="hu-HU" b="1" dirty="0"/>
          </a:p>
        </p:txBody>
      </p:sp>
      <p:sp>
        <p:nvSpPr>
          <p:cNvPr id="48" name="BlokTextu 47">
            <a:extLst>
              <a:ext uri="{FF2B5EF4-FFF2-40B4-BE49-F238E27FC236}">
                <a16:creationId xmlns:a16="http://schemas.microsoft.com/office/drawing/2014/main" id="{12B34B1A-B4BB-576D-AF80-B8ED3123940A}"/>
              </a:ext>
            </a:extLst>
          </p:cNvPr>
          <p:cNvSpPr txBox="1"/>
          <p:nvPr/>
        </p:nvSpPr>
        <p:spPr>
          <a:xfrm>
            <a:off x="570154" y="4883407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49" name="BlokTextu 48">
            <a:extLst>
              <a:ext uri="{FF2B5EF4-FFF2-40B4-BE49-F238E27FC236}">
                <a16:creationId xmlns:a16="http://schemas.microsoft.com/office/drawing/2014/main" id="{DCC5397E-5D5D-A19A-66DB-85A15761B718}"/>
              </a:ext>
            </a:extLst>
          </p:cNvPr>
          <p:cNvSpPr txBox="1"/>
          <p:nvPr/>
        </p:nvSpPr>
        <p:spPr>
          <a:xfrm>
            <a:off x="2225915" y="4883407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50" name="BlokTextu 49">
            <a:extLst>
              <a:ext uri="{FF2B5EF4-FFF2-40B4-BE49-F238E27FC236}">
                <a16:creationId xmlns:a16="http://schemas.microsoft.com/office/drawing/2014/main" id="{A9BCA7C0-348D-7BB4-9E43-106CCE25534B}"/>
              </a:ext>
            </a:extLst>
          </p:cNvPr>
          <p:cNvSpPr txBox="1"/>
          <p:nvPr/>
        </p:nvSpPr>
        <p:spPr>
          <a:xfrm>
            <a:off x="3275074" y="4051651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52" name="BlokTextu 51">
            <a:extLst>
              <a:ext uri="{FF2B5EF4-FFF2-40B4-BE49-F238E27FC236}">
                <a16:creationId xmlns:a16="http://schemas.microsoft.com/office/drawing/2014/main" id="{1D18E957-3FDF-52EE-5AE1-A8887E807E52}"/>
              </a:ext>
            </a:extLst>
          </p:cNvPr>
          <p:cNvSpPr txBox="1"/>
          <p:nvPr/>
        </p:nvSpPr>
        <p:spPr>
          <a:xfrm>
            <a:off x="1408808" y="490038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5</a:t>
            </a:r>
            <a:endParaRPr lang="hu-HU" sz="1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3" name="BlokTextu 52">
            <a:extLst>
              <a:ext uri="{FF2B5EF4-FFF2-40B4-BE49-F238E27FC236}">
                <a16:creationId xmlns:a16="http://schemas.microsoft.com/office/drawing/2014/main" id="{AD9D3F05-949E-E163-5438-3C92D3B0D790}"/>
              </a:ext>
            </a:extLst>
          </p:cNvPr>
          <p:cNvSpPr txBox="1"/>
          <p:nvPr/>
        </p:nvSpPr>
        <p:spPr>
          <a:xfrm>
            <a:off x="2838228" y="452920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5</a:t>
            </a:r>
            <a:endParaRPr lang="hu-HU" sz="1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4" name="BlokTextu 53">
            <a:extLst>
              <a:ext uri="{FF2B5EF4-FFF2-40B4-BE49-F238E27FC236}">
                <a16:creationId xmlns:a16="http://schemas.microsoft.com/office/drawing/2014/main" id="{D57E2201-A447-E024-436C-5F7EE055217D}"/>
              </a:ext>
            </a:extLst>
          </p:cNvPr>
          <p:cNvSpPr txBox="1"/>
          <p:nvPr/>
        </p:nvSpPr>
        <p:spPr>
          <a:xfrm>
            <a:off x="3303341" y="328006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5</a:t>
            </a:r>
            <a:endParaRPr lang="hu-HU" sz="1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8" name="BlokTextu 57">
            <a:extLst>
              <a:ext uri="{FF2B5EF4-FFF2-40B4-BE49-F238E27FC236}">
                <a16:creationId xmlns:a16="http://schemas.microsoft.com/office/drawing/2014/main" id="{73FE41CD-72F8-37C7-EEE8-3E52BE98C66A}"/>
              </a:ext>
            </a:extLst>
          </p:cNvPr>
          <p:cNvSpPr txBox="1"/>
          <p:nvPr/>
        </p:nvSpPr>
        <p:spPr>
          <a:xfrm>
            <a:off x="439023" y="3043987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E</a:t>
            </a:r>
            <a:endParaRPr lang="hu-HU" b="1" dirty="0"/>
          </a:p>
        </p:txBody>
      </p:sp>
      <p:sp>
        <p:nvSpPr>
          <p:cNvPr id="59" name="BlokTextu 58">
            <a:extLst>
              <a:ext uri="{FF2B5EF4-FFF2-40B4-BE49-F238E27FC236}">
                <a16:creationId xmlns:a16="http://schemas.microsoft.com/office/drawing/2014/main" id="{0C3B232D-4421-5989-BE16-EBBF435A0181}"/>
              </a:ext>
            </a:extLst>
          </p:cNvPr>
          <p:cNvSpPr txBox="1"/>
          <p:nvPr/>
        </p:nvSpPr>
        <p:spPr>
          <a:xfrm>
            <a:off x="3271529" y="2375257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G</a:t>
            </a:r>
            <a:endParaRPr lang="hu-HU" b="1" dirty="0"/>
          </a:p>
        </p:txBody>
      </p:sp>
      <p:sp>
        <p:nvSpPr>
          <p:cNvPr id="60" name="BlokTextu 59">
            <a:extLst>
              <a:ext uri="{FF2B5EF4-FFF2-40B4-BE49-F238E27FC236}">
                <a16:creationId xmlns:a16="http://schemas.microsoft.com/office/drawing/2014/main" id="{E20D97CC-40E6-FFF1-772C-C38FAB933C97}"/>
              </a:ext>
            </a:extLst>
          </p:cNvPr>
          <p:cNvSpPr txBox="1"/>
          <p:nvPr/>
        </p:nvSpPr>
        <p:spPr>
          <a:xfrm>
            <a:off x="1310884" y="234336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H</a:t>
            </a:r>
            <a:endParaRPr lang="hu-HU" b="1" dirty="0"/>
          </a:p>
        </p:txBody>
      </p:sp>
      <p:sp>
        <p:nvSpPr>
          <p:cNvPr id="80" name="BlokTextu 79">
            <a:extLst>
              <a:ext uri="{FF2B5EF4-FFF2-40B4-BE49-F238E27FC236}">
                <a16:creationId xmlns:a16="http://schemas.microsoft.com/office/drawing/2014/main" id="{3F9FFCD9-02B2-FA8F-1AF2-316129AE69E2}"/>
              </a:ext>
            </a:extLst>
          </p:cNvPr>
          <p:cNvSpPr txBox="1"/>
          <p:nvPr/>
        </p:nvSpPr>
        <p:spPr>
          <a:xfrm>
            <a:off x="2378312" y="3058163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F</a:t>
            </a:r>
          </a:p>
        </p:txBody>
      </p:sp>
      <p:cxnSp>
        <p:nvCxnSpPr>
          <p:cNvPr id="105" name="Rovná spojnica 104">
            <a:extLst>
              <a:ext uri="{FF2B5EF4-FFF2-40B4-BE49-F238E27FC236}">
                <a16:creationId xmlns:a16="http://schemas.microsoft.com/office/drawing/2014/main" id="{81B44D11-ABFE-9518-A18E-14D0B8E61FF6}"/>
              </a:ext>
            </a:extLst>
          </p:cNvPr>
          <p:cNvCxnSpPr/>
          <p:nvPr/>
        </p:nvCxnSpPr>
        <p:spPr>
          <a:xfrm>
            <a:off x="766872" y="3284817"/>
            <a:ext cx="1607147" cy="15942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Pravouhlý trojuholník 118">
            <a:extLst>
              <a:ext uri="{FF2B5EF4-FFF2-40B4-BE49-F238E27FC236}">
                <a16:creationId xmlns:a16="http://schemas.microsoft.com/office/drawing/2014/main" id="{E3FD9432-92DD-E793-341A-88D56DFF993C}"/>
              </a:ext>
            </a:extLst>
          </p:cNvPr>
          <p:cNvSpPr/>
          <p:nvPr/>
        </p:nvSpPr>
        <p:spPr>
          <a:xfrm>
            <a:off x="780986" y="3318181"/>
            <a:ext cx="1548000" cy="1548000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Kruh s výrezom 119">
            <a:extLst>
              <a:ext uri="{FF2B5EF4-FFF2-40B4-BE49-F238E27FC236}">
                <a16:creationId xmlns:a16="http://schemas.microsoft.com/office/drawing/2014/main" id="{A38A04E2-459F-00B2-F6B5-8D192FD1EDD3}"/>
              </a:ext>
            </a:extLst>
          </p:cNvPr>
          <p:cNvSpPr/>
          <p:nvPr/>
        </p:nvSpPr>
        <p:spPr>
          <a:xfrm>
            <a:off x="315422" y="4435110"/>
            <a:ext cx="900000" cy="900000"/>
          </a:xfrm>
          <a:prstGeom prst="pie">
            <a:avLst>
              <a:gd name="adj1" fmla="val 16220577"/>
              <a:gd name="adj2" fmla="val 2158450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1" name="Ovál 120">
            <a:extLst>
              <a:ext uri="{FF2B5EF4-FFF2-40B4-BE49-F238E27FC236}">
                <a16:creationId xmlns:a16="http://schemas.microsoft.com/office/drawing/2014/main" id="{FAB24EA8-0407-E540-96E3-8274FDE28B28}"/>
              </a:ext>
            </a:extLst>
          </p:cNvPr>
          <p:cNvSpPr/>
          <p:nvPr/>
        </p:nvSpPr>
        <p:spPr>
          <a:xfrm>
            <a:off x="899777" y="4671852"/>
            <a:ext cx="72000" cy="72000"/>
          </a:xfrm>
          <a:prstGeom prst="ellipse">
            <a:avLst/>
          </a:prstGeom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BlokTextu 121">
            <a:extLst>
              <a:ext uri="{FF2B5EF4-FFF2-40B4-BE49-F238E27FC236}">
                <a16:creationId xmlns:a16="http://schemas.microsoft.com/office/drawing/2014/main" id="{68942C10-9751-4BB1-52E9-7649044DAB50}"/>
              </a:ext>
            </a:extLst>
          </p:cNvPr>
          <p:cNvSpPr txBox="1"/>
          <p:nvPr/>
        </p:nvSpPr>
        <p:spPr>
          <a:xfrm>
            <a:off x="4456052" y="446075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123" name="BlokTextu 122">
            <a:extLst>
              <a:ext uri="{FF2B5EF4-FFF2-40B4-BE49-F238E27FC236}">
                <a16:creationId xmlns:a16="http://schemas.microsoft.com/office/drawing/2014/main" id="{2F94B2B5-E1D7-2209-B024-78F78F2CA786}"/>
              </a:ext>
            </a:extLst>
          </p:cNvPr>
          <p:cNvSpPr txBox="1"/>
          <p:nvPr/>
        </p:nvSpPr>
        <p:spPr>
          <a:xfrm>
            <a:off x="6111813" y="446075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124" name="BlokTextu 123">
            <a:extLst>
              <a:ext uri="{FF2B5EF4-FFF2-40B4-BE49-F238E27FC236}">
                <a16:creationId xmlns:a16="http://schemas.microsoft.com/office/drawing/2014/main" id="{5D82561C-E8DB-ACF2-0A93-0E62FF4CD78A}"/>
              </a:ext>
            </a:extLst>
          </p:cNvPr>
          <p:cNvSpPr txBox="1"/>
          <p:nvPr/>
        </p:nvSpPr>
        <p:spPr>
          <a:xfrm>
            <a:off x="4303657" y="2594759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E</a:t>
            </a:r>
            <a:endParaRPr lang="hu-HU" b="1" dirty="0"/>
          </a:p>
        </p:txBody>
      </p:sp>
      <p:sp>
        <p:nvSpPr>
          <p:cNvPr id="125" name="Pravouhlý trojuholník 124">
            <a:extLst>
              <a:ext uri="{FF2B5EF4-FFF2-40B4-BE49-F238E27FC236}">
                <a16:creationId xmlns:a16="http://schemas.microsoft.com/office/drawing/2014/main" id="{FCAE9A44-0B2E-5CB6-B461-34EC4C709F68}"/>
              </a:ext>
            </a:extLst>
          </p:cNvPr>
          <p:cNvSpPr/>
          <p:nvPr/>
        </p:nvSpPr>
        <p:spPr>
          <a:xfrm>
            <a:off x="4666884" y="2895533"/>
            <a:ext cx="1548000" cy="1548000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Kruh s výrezom 125">
            <a:extLst>
              <a:ext uri="{FF2B5EF4-FFF2-40B4-BE49-F238E27FC236}">
                <a16:creationId xmlns:a16="http://schemas.microsoft.com/office/drawing/2014/main" id="{8AB38455-594E-7F21-9FD5-072EA6ED1913}"/>
              </a:ext>
            </a:extLst>
          </p:cNvPr>
          <p:cNvSpPr/>
          <p:nvPr/>
        </p:nvSpPr>
        <p:spPr>
          <a:xfrm>
            <a:off x="4217268" y="3996514"/>
            <a:ext cx="900000" cy="900000"/>
          </a:xfrm>
          <a:prstGeom prst="pie">
            <a:avLst>
              <a:gd name="adj1" fmla="val 16220577"/>
              <a:gd name="adj2" fmla="val 2158450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7" name="Ovál 126">
            <a:extLst>
              <a:ext uri="{FF2B5EF4-FFF2-40B4-BE49-F238E27FC236}">
                <a16:creationId xmlns:a16="http://schemas.microsoft.com/office/drawing/2014/main" id="{25C3A34D-49C8-B357-13DF-6285B5FDE63A}"/>
              </a:ext>
            </a:extLst>
          </p:cNvPr>
          <p:cNvSpPr/>
          <p:nvPr/>
        </p:nvSpPr>
        <p:spPr>
          <a:xfrm>
            <a:off x="4801623" y="4233256"/>
            <a:ext cx="72000" cy="72000"/>
          </a:xfrm>
          <a:prstGeom prst="ellipse">
            <a:avLst/>
          </a:prstGeom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8" name="BlokTextu 127">
            <a:extLst>
              <a:ext uri="{FF2B5EF4-FFF2-40B4-BE49-F238E27FC236}">
                <a16:creationId xmlns:a16="http://schemas.microsoft.com/office/drawing/2014/main" id="{81CCA474-EEEC-3F8F-F193-3E38AC230C05}"/>
              </a:ext>
            </a:extLst>
          </p:cNvPr>
          <p:cNvSpPr txBox="1"/>
          <p:nvPr/>
        </p:nvSpPr>
        <p:spPr>
          <a:xfrm>
            <a:off x="4277048" y="3508939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5</a:t>
            </a:r>
          </a:p>
        </p:txBody>
      </p:sp>
      <p:sp>
        <p:nvSpPr>
          <p:cNvPr id="129" name="BlokTextu 128">
            <a:extLst>
              <a:ext uri="{FF2B5EF4-FFF2-40B4-BE49-F238E27FC236}">
                <a16:creationId xmlns:a16="http://schemas.microsoft.com/office/drawing/2014/main" id="{84270550-BAB6-BCC6-92F9-E62E0091F45D}"/>
              </a:ext>
            </a:extLst>
          </p:cNvPr>
          <p:cNvSpPr txBox="1"/>
          <p:nvPr/>
        </p:nvSpPr>
        <p:spPr>
          <a:xfrm>
            <a:off x="5220897" y="446962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5</a:t>
            </a:r>
          </a:p>
        </p:txBody>
      </p:sp>
      <p:sp>
        <p:nvSpPr>
          <p:cNvPr id="130" name="BlokTextu 129">
            <a:extLst>
              <a:ext uri="{FF2B5EF4-FFF2-40B4-BE49-F238E27FC236}">
                <a16:creationId xmlns:a16="http://schemas.microsoft.com/office/drawing/2014/main" id="{E11739A1-A8EE-DE1C-62D5-D4F16754DD86}"/>
              </a:ext>
            </a:extLst>
          </p:cNvPr>
          <p:cNvSpPr txBox="1"/>
          <p:nvPr/>
        </p:nvSpPr>
        <p:spPr>
          <a:xfrm rot="2743532">
            <a:off x="5108685" y="3333335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lapátló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5919383-C43C-3836-9F14-959E64758674}"/>
              </a:ext>
            </a:extLst>
          </p:cNvPr>
          <p:cNvSpPr txBox="1"/>
          <p:nvPr/>
        </p:nvSpPr>
        <p:spPr>
          <a:xfrm>
            <a:off x="606218" y="1403170"/>
            <a:ext cx="84401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/>
              <a:t>Számítsd ki az 5 cm élű kocka lapátlóját és testátlóját!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5C61582F-B336-BDE9-ACD7-ECBE88BA49BA}"/>
              </a:ext>
            </a:extLst>
          </p:cNvPr>
          <p:cNvSpPr txBox="1"/>
          <p:nvPr/>
        </p:nvSpPr>
        <p:spPr>
          <a:xfrm>
            <a:off x="4563620" y="2050216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>
                <a:solidFill>
                  <a:srgbClr val="0070C0"/>
                </a:solidFill>
              </a:rPr>
              <a:t>Lapátló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076B72DA-6B6F-0602-0A23-509CD8606895}"/>
              </a:ext>
            </a:extLst>
          </p:cNvPr>
          <p:cNvSpPr txBox="1"/>
          <p:nvPr/>
        </p:nvSpPr>
        <p:spPr>
          <a:xfrm>
            <a:off x="4182717" y="5049302"/>
            <a:ext cx="1811714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5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+ 5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= x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A7F2A55-0875-3A18-0AB9-4E253406F4BB}"/>
              </a:ext>
            </a:extLst>
          </p:cNvPr>
          <p:cNvSpPr txBox="1"/>
          <p:nvPr/>
        </p:nvSpPr>
        <p:spPr>
          <a:xfrm>
            <a:off x="4060888" y="5405926"/>
            <a:ext cx="1933543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25 + 25 = x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8ACEC3C4-37C1-FAFF-5080-15BC5BFE2562}"/>
              </a:ext>
            </a:extLst>
          </p:cNvPr>
          <p:cNvSpPr txBox="1"/>
          <p:nvPr/>
        </p:nvSpPr>
        <p:spPr>
          <a:xfrm>
            <a:off x="4785831" y="5785687"/>
            <a:ext cx="1204176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50 = x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B5FB5F4-4442-4F40-C91E-48D2E284F176}"/>
              </a:ext>
            </a:extLst>
          </p:cNvPr>
          <p:cNvSpPr txBox="1"/>
          <p:nvPr/>
        </p:nvSpPr>
        <p:spPr>
          <a:xfrm>
            <a:off x="4493716" y="6212961"/>
            <a:ext cx="1378904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</a:rPr>
              <a:t>7,07 = x</a:t>
            </a:r>
            <a:endParaRPr lang="hu-HU" sz="2400" b="1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BlokTextu 9">
                <a:extLst>
                  <a:ext uri="{FF2B5EF4-FFF2-40B4-BE49-F238E27FC236}">
                    <a16:creationId xmlns:a16="http://schemas.microsoft.com/office/drawing/2014/main" id="{FB216498-F6A7-02C3-0B1B-517792988836}"/>
                  </a:ext>
                </a:extLst>
              </p:cNvPr>
              <p:cNvSpPr txBox="1"/>
              <p:nvPr/>
            </p:nvSpPr>
            <p:spPr>
              <a:xfrm>
                <a:off x="5968741" y="5731288"/>
                <a:ext cx="830805" cy="5136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u-HU" sz="2400" dirty="0">
                    <a:solidFill>
                      <a:schemeClr val="tx1"/>
                    </a:solidFill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endParaRPr lang="hu-HU" sz="2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BlokTextu 9">
                <a:extLst>
                  <a:ext uri="{FF2B5EF4-FFF2-40B4-BE49-F238E27FC236}">
                    <a16:creationId xmlns:a16="http://schemas.microsoft.com/office/drawing/2014/main" id="{FB216498-F6A7-02C3-0B1B-517792988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741" y="5731288"/>
                <a:ext cx="830805" cy="5136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ál 10">
            <a:extLst>
              <a:ext uri="{FF2B5EF4-FFF2-40B4-BE49-F238E27FC236}">
                <a16:creationId xmlns:a16="http://schemas.microsoft.com/office/drawing/2014/main" id="{1E59EA60-4A88-1B9C-2189-F7C26433A592}"/>
              </a:ext>
            </a:extLst>
          </p:cNvPr>
          <p:cNvSpPr/>
          <p:nvPr/>
        </p:nvSpPr>
        <p:spPr>
          <a:xfrm>
            <a:off x="5408091" y="6338647"/>
            <a:ext cx="18000" cy="1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2D18B08B-F9F1-B1BA-2283-235719F52A9E}"/>
              </a:ext>
            </a:extLst>
          </p:cNvPr>
          <p:cNvSpPr txBox="1"/>
          <p:nvPr/>
        </p:nvSpPr>
        <p:spPr>
          <a:xfrm>
            <a:off x="7980226" y="2053759"/>
            <a:ext cx="1320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>
                <a:solidFill>
                  <a:srgbClr val="FF0000"/>
                </a:solidFill>
              </a:rPr>
              <a:t>Testátló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09C9E721-905E-B922-DC1E-8B4B3E939BC6}"/>
              </a:ext>
            </a:extLst>
          </p:cNvPr>
          <p:cNvSpPr txBox="1"/>
          <p:nvPr/>
        </p:nvSpPr>
        <p:spPr>
          <a:xfrm>
            <a:off x="7421523" y="5052845"/>
            <a:ext cx="2281394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7,07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+ 5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= y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6FD7E877-D97D-12DF-6FBF-3F4A17BEC4D5}"/>
              </a:ext>
            </a:extLst>
          </p:cNvPr>
          <p:cNvSpPr txBox="1"/>
          <p:nvPr/>
        </p:nvSpPr>
        <p:spPr>
          <a:xfrm>
            <a:off x="7773829" y="5409469"/>
            <a:ext cx="1927131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50 + 25 = y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FA18A08D-2127-DB00-955D-F99B39FA53CE}"/>
              </a:ext>
            </a:extLst>
          </p:cNvPr>
          <p:cNvSpPr txBox="1"/>
          <p:nvPr/>
        </p:nvSpPr>
        <p:spPr>
          <a:xfrm>
            <a:off x="8498772" y="5789230"/>
            <a:ext cx="1197764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75 = y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D8A86574-101A-00D7-CE69-9A2D3712B350}"/>
              </a:ext>
            </a:extLst>
          </p:cNvPr>
          <p:cNvSpPr txBox="1"/>
          <p:nvPr/>
        </p:nvSpPr>
        <p:spPr>
          <a:xfrm>
            <a:off x="8206657" y="6216504"/>
            <a:ext cx="1372492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8,66 = y</a:t>
            </a:r>
            <a:endParaRPr lang="hu-HU" sz="2400" b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lokTextu 25">
                <a:extLst>
                  <a:ext uri="{FF2B5EF4-FFF2-40B4-BE49-F238E27FC236}">
                    <a16:creationId xmlns:a16="http://schemas.microsoft.com/office/drawing/2014/main" id="{26FF955D-EA04-9B4F-20A2-1EC237DA825A}"/>
                  </a:ext>
                </a:extLst>
              </p:cNvPr>
              <p:cNvSpPr txBox="1"/>
              <p:nvPr/>
            </p:nvSpPr>
            <p:spPr>
              <a:xfrm>
                <a:off x="9681682" y="5734831"/>
                <a:ext cx="830805" cy="5136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u-HU" sz="2400" dirty="0">
                    <a:solidFill>
                      <a:schemeClr val="tx1"/>
                    </a:solidFill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endParaRPr lang="hu-HU" sz="2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BlokTextu 25">
                <a:extLst>
                  <a:ext uri="{FF2B5EF4-FFF2-40B4-BE49-F238E27FC236}">
                    <a16:creationId xmlns:a16="http://schemas.microsoft.com/office/drawing/2014/main" id="{26FF955D-EA04-9B4F-20A2-1EC237DA8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682" y="5734831"/>
                <a:ext cx="830805" cy="513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ál 26">
            <a:extLst>
              <a:ext uri="{FF2B5EF4-FFF2-40B4-BE49-F238E27FC236}">
                <a16:creationId xmlns:a16="http://schemas.microsoft.com/office/drawing/2014/main" id="{23877CFB-702F-91C8-B5B6-B5195763635E}"/>
              </a:ext>
            </a:extLst>
          </p:cNvPr>
          <p:cNvSpPr/>
          <p:nvPr/>
        </p:nvSpPr>
        <p:spPr>
          <a:xfrm>
            <a:off x="9121032" y="6342190"/>
            <a:ext cx="18000" cy="1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/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1F2BFE20-BC8D-7EFD-1B34-57E769815C8D}"/>
              </a:ext>
            </a:extLst>
          </p:cNvPr>
          <p:cNvSpPr txBox="1"/>
          <p:nvPr/>
        </p:nvSpPr>
        <p:spPr>
          <a:xfrm>
            <a:off x="7157406" y="441914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8929E0D6-CA65-9CE5-0D74-111B42308A7F}"/>
              </a:ext>
            </a:extLst>
          </p:cNvPr>
          <p:cNvSpPr txBox="1"/>
          <p:nvPr/>
        </p:nvSpPr>
        <p:spPr>
          <a:xfrm>
            <a:off x="9877423" y="442442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15007B43-5BC6-D70E-4DD4-B9B2A6FAC6E3}"/>
              </a:ext>
            </a:extLst>
          </p:cNvPr>
          <p:cNvSpPr txBox="1"/>
          <p:nvPr/>
        </p:nvSpPr>
        <p:spPr>
          <a:xfrm>
            <a:off x="9876013" y="2491803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G</a:t>
            </a:r>
            <a:endParaRPr lang="hu-HU" b="1" dirty="0"/>
          </a:p>
        </p:txBody>
      </p:sp>
      <p:sp>
        <p:nvSpPr>
          <p:cNvPr id="33" name="Pravouhlý trojuholník 32">
            <a:extLst>
              <a:ext uri="{FF2B5EF4-FFF2-40B4-BE49-F238E27FC236}">
                <a16:creationId xmlns:a16="http://schemas.microsoft.com/office/drawing/2014/main" id="{E5C56468-E700-8482-C05F-586ABF69CF87}"/>
              </a:ext>
            </a:extLst>
          </p:cNvPr>
          <p:cNvSpPr/>
          <p:nvPr/>
        </p:nvSpPr>
        <p:spPr>
          <a:xfrm flipH="1">
            <a:off x="7480484" y="2893367"/>
            <a:ext cx="2401388" cy="1548000"/>
          </a:xfrm>
          <a:prstGeom prst="rtTriangle">
            <a:avLst/>
          </a:prstGeom>
          <a:solidFill>
            <a:srgbClr val="FF7C8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Kruh s výrezom 33">
            <a:extLst>
              <a:ext uri="{FF2B5EF4-FFF2-40B4-BE49-F238E27FC236}">
                <a16:creationId xmlns:a16="http://schemas.microsoft.com/office/drawing/2014/main" id="{1D6C80E8-E969-C252-C18B-4FB0E20957D9}"/>
              </a:ext>
            </a:extLst>
          </p:cNvPr>
          <p:cNvSpPr/>
          <p:nvPr/>
        </p:nvSpPr>
        <p:spPr>
          <a:xfrm flipH="1">
            <a:off x="9431488" y="3985881"/>
            <a:ext cx="900000" cy="900000"/>
          </a:xfrm>
          <a:prstGeom prst="pie">
            <a:avLst>
              <a:gd name="adj1" fmla="val 16220577"/>
              <a:gd name="adj2" fmla="val 2158450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00D88792-2859-077E-97EB-5E6D19E4D864}"/>
              </a:ext>
            </a:extLst>
          </p:cNvPr>
          <p:cNvSpPr/>
          <p:nvPr/>
        </p:nvSpPr>
        <p:spPr>
          <a:xfrm flipH="1">
            <a:off x="9675133" y="4231090"/>
            <a:ext cx="72000" cy="72000"/>
          </a:xfrm>
          <a:prstGeom prst="ellipse">
            <a:avLst/>
          </a:prstGeom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7BFF2D1A-CA90-6E12-7329-0C5C9CD2C472}"/>
              </a:ext>
            </a:extLst>
          </p:cNvPr>
          <p:cNvSpPr txBox="1"/>
          <p:nvPr/>
        </p:nvSpPr>
        <p:spPr>
          <a:xfrm>
            <a:off x="9879120" y="347141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5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29F2FA4B-2CCC-5AB1-E7B3-D291803B3DAD}"/>
              </a:ext>
            </a:extLst>
          </p:cNvPr>
          <p:cNvSpPr txBox="1"/>
          <p:nvPr/>
        </p:nvSpPr>
        <p:spPr>
          <a:xfrm>
            <a:off x="8340130" y="4460227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7,07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899A9EC5-2287-6420-FB02-EBDAE7F8DF5C}"/>
              </a:ext>
            </a:extLst>
          </p:cNvPr>
          <p:cNvSpPr txBox="1"/>
          <p:nvPr/>
        </p:nvSpPr>
        <p:spPr>
          <a:xfrm rot="19633496">
            <a:off x="7842692" y="3255596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testátló</a:t>
            </a:r>
          </a:p>
        </p:txBody>
      </p:sp>
    </p:spTree>
    <p:extLst>
      <p:ext uri="{BB962C8B-B14F-4D97-AF65-F5344CB8AC3E}">
        <p14:creationId xmlns:p14="http://schemas.microsoft.com/office/powerpoint/2010/main" val="41190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48" grpId="0"/>
      <p:bldP spid="49" grpId="0"/>
      <p:bldP spid="50" grpId="0"/>
      <p:bldP spid="52" grpId="0"/>
      <p:bldP spid="53" grpId="0"/>
      <p:bldP spid="54" grpId="0"/>
      <p:bldP spid="58" grpId="0"/>
      <p:bldP spid="59" grpId="0"/>
      <p:bldP spid="60" grpId="0"/>
      <p:bldP spid="80" grpId="0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/>
      <p:bldP spid="123" grpId="0"/>
      <p:bldP spid="124" grpId="0"/>
      <p:bldP spid="125" grpId="0" animBg="1"/>
      <p:bldP spid="126" grpId="0" animBg="1"/>
      <p:bldP spid="127" grpId="0" animBg="1"/>
      <p:bldP spid="128" grpId="0"/>
      <p:bldP spid="129" grpId="0"/>
      <p:bldP spid="130" grpId="0"/>
      <p:bldP spid="3" grpId="0"/>
      <p:bldP spid="4" grpId="0"/>
      <p:bldP spid="5" grpId="0"/>
      <p:bldP spid="7" grpId="0"/>
      <p:bldP spid="9" grpId="0"/>
      <p:bldP spid="10" grpId="0"/>
      <p:bldP spid="11" grpId="0" animBg="1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924BA-927C-C266-57D1-551CEFE91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ázok 44">
            <a:extLst>
              <a:ext uri="{FF2B5EF4-FFF2-40B4-BE49-F238E27FC236}">
                <a16:creationId xmlns:a16="http://schemas.microsoft.com/office/drawing/2014/main" id="{E38BC6CD-8913-EF68-28B8-2AC3DCB8740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7" y="1808294"/>
            <a:ext cx="3528000" cy="1980000"/>
          </a:xfrm>
          <a:prstGeom prst="rect">
            <a:avLst/>
          </a:prstGeom>
        </p:spPr>
      </p:pic>
      <p:sp>
        <p:nvSpPr>
          <p:cNvPr id="81" name="BlokTextu 80">
            <a:extLst>
              <a:ext uri="{FF2B5EF4-FFF2-40B4-BE49-F238E27FC236}">
                <a16:creationId xmlns:a16="http://schemas.microsoft.com/office/drawing/2014/main" id="{6BB3E590-7AC5-00C0-E81D-B7E0E7B95358}"/>
              </a:ext>
            </a:extLst>
          </p:cNvPr>
          <p:cNvSpPr txBox="1"/>
          <p:nvPr/>
        </p:nvSpPr>
        <p:spPr>
          <a:xfrm>
            <a:off x="1590877" y="3169143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</a:t>
            </a:r>
            <a:endParaRPr lang="hu-HU" b="1" dirty="0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9D939C2-22A8-E19E-B1DF-6BD91B45B7F8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10139916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téglatest - lapátló</a:t>
            </a:r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E70995C6-7B8D-9CDD-E33B-0F4BED4E9351}"/>
              </a:ext>
            </a:extLst>
          </p:cNvPr>
          <p:cNvSpPr txBox="1"/>
          <p:nvPr/>
        </p:nvSpPr>
        <p:spPr>
          <a:xfrm>
            <a:off x="4584703" y="1394274"/>
            <a:ext cx="4782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u="sng" dirty="0">
                <a:solidFill>
                  <a:srgbClr val="0070C0"/>
                </a:solidFill>
              </a:rPr>
              <a:t>Téglatest tulajdonságai:</a:t>
            </a:r>
          </a:p>
        </p:txBody>
      </p:sp>
      <p:sp>
        <p:nvSpPr>
          <p:cNvPr id="47" name="BlokTextu 46">
            <a:extLst>
              <a:ext uri="{FF2B5EF4-FFF2-40B4-BE49-F238E27FC236}">
                <a16:creationId xmlns:a16="http://schemas.microsoft.com/office/drawing/2014/main" id="{E731D454-CC02-DE5C-0B24-291AEBA29E06}"/>
              </a:ext>
            </a:extLst>
          </p:cNvPr>
          <p:cNvSpPr txBox="1"/>
          <p:nvPr/>
        </p:nvSpPr>
        <p:spPr>
          <a:xfrm>
            <a:off x="4663897" y="2059225"/>
            <a:ext cx="2417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8 db csúcsa van</a:t>
            </a:r>
          </a:p>
        </p:txBody>
      </p:sp>
      <p:sp>
        <p:nvSpPr>
          <p:cNvPr id="48" name="BlokTextu 47">
            <a:extLst>
              <a:ext uri="{FF2B5EF4-FFF2-40B4-BE49-F238E27FC236}">
                <a16:creationId xmlns:a16="http://schemas.microsoft.com/office/drawing/2014/main" id="{D99A2FF5-12F2-571B-7FF1-3BD7BF584507}"/>
              </a:ext>
            </a:extLst>
          </p:cNvPr>
          <p:cNvSpPr txBox="1"/>
          <p:nvPr/>
        </p:nvSpPr>
        <p:spPr>
          <a:xfrm>
            <a:off x="229905" y="3766976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49" name="BlokTextu 48">
            <a:extLst>
              <a:ext uri="{FF2B5EF4-FFF2-40B4-BE49-F238E27FC236}">
                <a16:creationId xmlns:a16="http://schemas.microsoft.com/office/drawing/2014/main" id="{7805F132-A4B4-AFD4-877D-052F8BA6AA60}"/>
              </a:ext>
            </a:extLst>
          </p:cNvPr>
          <p:cNvSpPr txBox="1"/>
          <p:nvPr/>
        </p:nvSpPr>
        <p:spPr>
          <a:xfrm>
            <a:off x="2693754" y="3830774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50" name="BlokTextu 49">
            <a:extLst>
              <a:ext uri="{FF2B5EF4-FFF2-40B4-BE49-F238E27FC236}">
                <a16:creationId xmlns:a16="http://schemas.microsoft.com/office/drawing/2014/main" id="{C944E919-E50B-0ED3-CFC5-F09776703C2D}"/>
              </a:ext>
            </a:extLst>
          </p:cNvPr>
          <p:cNvSpPr txBox="1"/>
          <p:nvPr/>
        </p:nvSpPr>
        <p:spPr>
          <a:xfrm>
            <a:off x="4051258" y="3158508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51" name="BlokTextu 50">
            <a:extLst>
              <a:ext uri="{FF2B5EF4-FFF2-40B4-BE49-F238E27FC236}">
                <a16:creationId xmlns:a16="http://schemas.microsoft.com/office/drawing/2014/main" id="{1526288B-43DB-83F2-2F16-33310FA2A511}"/>
              </a:ext>
            </a:extLst>
          </p:cNvPr>
          <p:cNvSpPr txBox="1"/>
          <p:nvPr/>
        </p:nvSpPr>
        <p:spPr>
          <a:xfrm>
            <a:off x="4656711" y="2483141"/>
            <a:ext cx="6077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12 db éle van (4-4-4 egybevágó – 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</a:t>
            </a:r>
            <a:r>
              <a:rPr lang="hu-HU" sz="2400" dirty="0"/>
              <a:t>)</a:t>
            </a:r>
          </a:p>
        </p:txBody>
      </p:sp>
      <p:sp>
        <p:nvSpPr>
          <p:cNvPr id="52" name="BlokTextu 51">
            <a:extLst>
              <a:ext uri="{FF2B5EF4-FFF2-40B4-BE49-F238E27FC236}">
                <a16:creationId xmlns:a16="http://schemas.microsoft.com/office/drawing/2014/main" id="{951556A3-148A-51F5-3655-5C50BD94AD44}"/>
              </a:ext>
            </a:extLst>
          </p:cNvPr>
          <p:cNvSpPr txBox="1"/>
          <p:nvPr/>
        </p:nvSpPr>
        <p:spPr>
          <a:xfrm>
            <a:off x="1441615" y="3773232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+mj-lt"/>
                <a:cs typeface="Times New Roman" panose="02020603050405020304" pitchFamily="18" charset="0"/>
              </a:rPr>
              <a:t>a</a:t>
            </a:r>
            <a:endParaRPr lang="hu-HU" b="1" i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8" name="Obrázok 97">
            <a:extLst>
              <a:ext uri="{FF2B5EF4-FFF2-40B4-BE49-F238E27FC236}">
                <a16:creationId xmlns:a16="http://schemas.microsoft.com/office/drawing/2014/main" id="{FCE49135-94E2-8E6F-F868-C05445F24C5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2" y="1812002"/>
            <a:ext cx="3528000" cy="1980000"/>
          </a:xfrm>
          <a:prstGeom prst="rect">
            <a:avLst/>
          </a:prstGeom>
        </p:spPr>
      </p:pic>
      <p:pic>
        <p:nvPicPr>
          <p:cNvPr id="100" name="Obrázok 99">
            <a:extLst>
              <a:ext uri="{FF2B5EF4-FFF2-40B4-BE49-F238E27FC236}">
                <a16:creationId xmlns:a16="http://schemas.microsoft.com/office/drawing/2014/main" id="{2D40FE32-A1F8-0700-BF9F-0FE07A067D4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663" y="1809477"/>
            <a:ext cx="3528000" cy="1980000"/>
          </a:xfrm>
          <a:prstGeom prst="rect">
            <a:avLst/>
          </a:prstGeom>
        </p:spPr>
      </p:pic>
      <p:pic>
        <p:nvPicPr>
          <p:cNvPr id="102" name="Obrázok 101">
            <a:extLst>
              <a:ext uri="{FF2B5EF4-FFF2-40B4-BE49-F238E27FC236}">
                <a16:creationId xmlns:a16="http://schemas.microsoft.com/office/drawing/2014/main" id="{180B9666-B505-E1A3-43EE-A785343F0F6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465" y="1813823"/>
            <a:ext cx="3528000" cy="1980000"/>
          </a:xfrm>
          <a:prstGeom prst="rect">
            <a:avLst/>
          </a:prstGeom>
        </p:spPr>
      </p:pic>
      <p:sp>
        <p:nvSpPr>
          <p:cNvPr id="53" name="BlokTextu 52">
            <a:extLst>
              <a:ext uri="{FF2B5EF4-FFF2-40B4-BE49-F238E27FC236}">
                <a16:creationId xmlns:a16="http://schemas.microsoft.com/office/drawing/2014/main" id="{CEBE66BC-7E4E-0985-FFC1-019D0C0A17FD}"/>
              </a:ext>
            </a:extLst>
          </p:cNvPr>
          <p:cNvSpPr txBox="1"/>
          <p:nvPr/>
        </p:nvSpPr>
        <p:spPr>
          <a:xfrm>
            <a:off x="3390022" y="3427528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+mj-lt"/>
                <a:cs typeface="Times New Roman" panose="02020603050405020304" pitchFamily="18" charset="0"/>
              </a:rPr>
              <a:t>b</a:t>
            </a:r>
            <a:endParaRPr lang="hu-HU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4" name="BlokTextu 53">
            <a:extLst>
              <a:ext uri="{FF2B5EF4-FFF2-40B4-BE49-F238E27FC236}">
                <a16:creationId xmlns:a16="http://schemas.microsoft.com/office/drawing/2014/main" id="{9AFA6AB1-2D5D-9814-BADB-6FC756CF6F95}"/>
              </a:ext>
            </a:extLst>
          </p:cNvPr>
          <p:cNvSpPr txBox="1"/>
          <p:nvPr/>
        </p:nvSpPr>
        <p:spPr>
          <a:xfrm>
            <a:off x="4025568" y="2224152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+mj-lt"/>
                <a:cs typeface="Times New Roman" panose="02020603050405020304" pitchFamily="18" charset="0"/>
              </a:rPr>
              <a:t>c</a:t>
            </a:r>
            <a:endParaRPr lang="hu-HU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BlokTextu 54">
            <a:extLst>
              <a:ext uri="{FF2B5EF4-FFF2-40B4-BE49-F238E27FC236}">
                <a16:creationId xmlns:a16="http://schemas.microsoft.com/office/drawing/2014/main" id="{810564A6-61FB-19CF-A45E-A919F05284C4}"/>
              </a:ext>
            </a:extLst>
          </p:cNvPr>
          <p:cNvSpPr txBox="1"/>
          <p:nvPr/>
        </p:nvSpPr>
        <p:spPr>
          <a:xfrm>
            <a:off x="4663897" y="3067337"/>
            <a:ext cx="642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6 db lapja van (szemköztiek egybevágóak)</a:t>
            </a:r>
          </a:p>
        </p:txBody>
      </p:sp>
      <p:sp>
        <p:nvSpPr>
          <p:cNvPr id="58" name="BlokTextu 57">
            <a:extLst>
              <a:ext uri="{FF2B5EF4-FFF2-40B4-BE49-F238E27FC236}">
                <a16:creationId xmlns:a16="http://schemas.microsoft.com/office/drawing/2014/main" id="{9E3105DA-E3E8-D9D7-237A-89B8E2D84ABE}"/>
              </a:ext>
            </a:extLst>
          </p:cNvPr>
          <p:cNvSpPr txBox="1"/>
          <p:nvPr/>
        </p:nvSpPr>
        <p:spPr>
          <a:xfrm>
            <a:off x="151939" y="2055147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E</a:t>
            </a:r>
            <a:endParaRPr lang="hu-HU" b="1" dirty="0"/>
          </a:p>
        </p:txBody>
      </p:sp>
      <p:sp>
        <p:nvSpPr>
          <p:cNvPr id="59" name="BlokTextu 58">
            <a:extLst>
              <a:ext uri="{FF2B5EF4-FFF2-40B4-BE49-F238E27FC236}">
                <a16:creationId xmlns:a16="http://schemas.microsoft.com/office/drawing/2014/main" id="{C33E79AA-83AF-F094-DA6F-89097E774122}"/>
              </a:ext>
            </a:extLst>
          </p:cNvPr>
          <p:cNvSpPr txBox="1"/>
          <p:nvPr/>
        </p:nvSpPr>
        <p:spPr>
          <a:xfrm>
            <a:off x="4047713" y="1482114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G</a:t>
            </a:r>
            <a:endParaRPr lang="hu-HU" b="1" dirty="0"/>
          </a:p>
        </p:txBody>
      </p:sp>
      <p:sp>
        <p:nvSpPr>
          <p:cNvPr id="60" name="BlokTextu 59">
            <a:extLst>
              <a:ext uri="{FF2B5EF4-FFF2-40B4-BE49-F238E27FC236}">
                <a16:creationId xmlns:a16="http://schemas.microsoft.com/office/drawing/2014/main" id="{0382CCF2-14F9-9AC9-388F-BA50B4BAD307}"/>
              </a:ext>
            </a:extLst>
          </p:cNvPr>
          <p:cNvSpPr txBox="1"/>
          <p:nvPr/>
        </p:nvSpPr>
        <p:spPr>
          <a:xfrm>
            <a:off x="1395948" y="148211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H</a:t>
            </a:r>
            <a:endParaRPr lang="hu-HU" b="1" dirty="0"/>
          </a:p>
        </p:txBody>
      </p:sp>
      <p:sp>
        <p:nvSpPr>
          <p:cNvPr id="103" name="BlokTextu 102">
            <a:extLst>
              <a:ext uri="{FF2B5EF4-FFF2-40B4-BE49-F238E27FC236}">
                <a16:creationId xmlns:a16="http://schemas.microsoft.com/office/drawing/2014/main" id="{ACD738DF-86F6-81E6-F9F2-1147E3FD064A}"/>
              </a:ext>
            </a:extLst>
          </p:cNvPr>
          <p:cNvSpPr txBox="1"/>
          <p:nvPr/>
        </p:nvSpPr>
        <p:spPr>
          <a:xfrm>
            <a:off x="4684460" y="3620403"/>
            <a:ext cx="595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hu-HU" sz="2400" b="1" u="sng" dirty="0"/>
              <a:t>Lapátló:</a:t>
            </a:r>
            <a:r>
              <a:rPr lang="hu-HU" sz="2400" dirty="0"/>
              <a:t> a lapokat alkotó téglalapok átlói</a:t>
            </a:r>
          </a:p>
        </p:txBody>
      </p:sp>
      <p:cxnSp>
        <p:nvCxnSpPr>
          <p:cNvPr id="105" name="Rovná spojnica 104">
            <a:extLst>
              <a:ext uri="{FF2B5EF4-FFF2-40B4-BE49-F238E27FC236}">
                <a16:creationId xmlns:a16="http://schemas.microsoft.com/office/drawing/2014/main" id="{9417AFAC-4C1D-CEE5-46FD-4C28AF287978}"/>
              </a:ext>
            </a:extLst>
          </p:cNvPr>
          <p:cNvCxnSpPr>
            <a:cxnSpLocks/>
          </p:cNvCxnSpPr>
          <p:nvPr/>
        </p:nvCxnSpPr>
        <p:spPr>
          <a:xfrm>
            <a:off x="565813" y="2374446"/>
            <a:ext cx="2190794" cy="13922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BlokTextu 105">
            <a:extLst>
              <a:ext uri="{FF2B5EF4-FFF2-40B4-BE49-F238E27FC236}">
                <a16:creationId xmlns:a16="http://schemas.microsoft.com/office/drawing/2014/main" id="{3859D2BD-78CF-AA52-3211-26D077718D4F}"/>
              </a:ext>
            </a:extLst>
          </p:cNvPr>
          <p:cNvSpPr txBox="1"/>
          <p:nvPr/>
        </p:nvSpPr>
        <p:spPr>
          <a:xfrm>
            <a:off x="4971007" y="4089879"/>
            <a:ext cx="3863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u-HU" sz="2400" dirty="0"/>
              <a:t>12 db (4-4-4 egybevágó)</a:t>
            </a:r>
          </a:p>
        </p:txBody>
      </p:sp>
      <p:cxnSp>
        <p:nvCxnSpPr>
          <p:cNvPr id="107" name="Rovná spojnica 106">
            <a:extLst>
              <a:ext uri="{FF2B5EF4-FFF2-40B4-BE49-F238E27FC236}">
                <a16:creationId xmlns:a16="http://schemas.microsoft.com/office/drawing/2014/main" id="{EC864256-CC4A-31C5-3393-144C1F70DB59}"/>
              </a:ext>
            </a:extLst>
          </p:cNvPr>
          <p:cNvCxnSpPr>
            <a:cxnSpLocks/>
          </p:cNvCxnSpPr>
          <p:nvPr/>
        </p:nvCxnSpPr>
        <p:spPr>
          <a:xfrm flipH="1">
            <a:off x="540000" y="2382427"/>
            <a:ext cx="2203526" cy="13791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ovná spojnica 110">
            <a:extLst>
              <a:ext uri="{FF2B5EF4-FFF2-40B4-BE49-F238E27FC236}">
                <a16:creationId xmlns:a16="http://schemas.microsoft.com/office/drawing/2014/main" id="{799CF84C-38AD-5CE5-5EAF-70B453080E04}"/>
              </a:ext>
            </a:extLst>
          </p:cNvPr>
          <p:cNvCxnSpPr>
            <a:cxnSpLocks/>
          </p:cNvCxnSpPr>
          <p:nvPr/>
        </p:nvCxnSpPr>
        <p:spPr>
          <a:xfrm>
            <a:off x="2772708" y="2376895"/>
            <a:ext cx="1236215" cy="835059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ok 11">
            <a:extLst>
              <a:ext uri="{FF2B5EF4-FFF2-40B4-BE49-F238E27FC236}">
                <a16:creationId xmlns:a16="http://schemas.microsoft.com/office/drawing/2014/main" id="{6CE019F7-6ADE-DF15-23DA-B4AD140FDF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205" y="1838644"/>
            <a:ext cx="1242568" cy="1917617"/>
          </a:xfrm>
          <a:prstGeom prst="rect">
            <a:avLst/>
          </a:prstGeom>
        </p:spPr>
      </p:pic>
      <p:cxnSp>
        <p:nvCxnSpPr>
          <p:cNvPr id="108" name="Rovná spojnica 107">
            <a:extLst>
              <a:ext uri="{FF2B5EF4-FFF2-40B4-BE49-F238E27FC236}">
                <a16:creationId xmlns:a16="http://schemas.microsoft.com/office/drawing/2014/main" id="{0524BCF5-520F-DCF3-5F5A-8B869AE4DD90}"/>
              </a:ext>
            </a:extLst>
          </p:cNvPr>
          <p:cNvCxnSpPr>
            <a:cxnSpLocks/>
          </p:cNvCxnSpPr>
          <p:nvPr/>
        </p:nvCxnSpPr>
        <p:spPr>
          <a:xfrm flipH="1">
            <a:off x="2777532" y="1843990"/>
            <a:ext cx="1224205" cy="1917617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ovná spojnica 113">
            <a:extLst>
              <a:ext uri="{FF2B5EF4-FFF2-40B4-BE49-F238E27FC236}">
                <a16:creationId xmlns:a16="http://schemas.microsoft.com/office/drawing/2014/main" id="{4E1EF018-9F97-9E72-C4BC-E36C3EABD92D}"/>
              </a:ext>
            </a:extLst>
          </p:cNvPr>
          <p:cNvCxnSpPr>
            <a:cxnSpLocks/>
          </p:cNvCxnSpPr>
          <p:nvPr/>
        </p:nvCxnSpPr>
        <p:spPr>
          <a:xfrm>
            <a:off x="1798626" y="1833425"/>
            <a:ext cx="965167" cy="510991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ovná spojnica 115">
            <a:extLst>
              <a:ext uri="{FF2B5EF4-FFF2-40B4-BE49-F238E27FC236}">
                <a16:creationId xmlns:a16="http://schemas.microsoft.com/office/drawing/2014/main" id="{0DB4574F-1E3D-D2BF-93D2-EE170DF187BB}"/>
              </a:ext>
            </a:extLst>
          </p:cNvPr>
          <p:cNvCxnSpPr>
            <a:cxnSpLocks/>
          </p:cNvCxnSpPr>
          <p:nvPr/>
        </p:nvCxnSpPr>
        <p:spPr>
          <a:xfrm flipH="1">
            <a:off x="565813" y="1837588"/>
            <a:ext cx="3401884" cy="506828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BlokTextu 117">
            <a:extLst>
              <a:ext uri="{FF2B5EF4-FFF2-40B4-BE49-F238E27FC236}">
                <a16:creationId xmlns:a16="http://schemas.microsoft.com/office/drawing/2014/main" id="{F4785E46-BA83-554E-AAA0-83B3DB4D9786}"/>
              </a:ext>
            </a:extLst>
          </p:cNvPr>
          <p:cNvSpPr txBox="1"/>
          <p:nvPr/>
        </p:nvSpPr>
        <p:spPr>
          <a:xfrm>
            <a:off x="4971006" y="4559355"/>
            <a:ext cx="4705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u-HU" sz="2400" dirty="0"/>
              <a:t>derékszögű háromszöget alkot</a:t>
            </a:r>
          </a:p>
        </p:txBody>
      </p:sp>
      <p:sp>
        <p:nvSpPr>
          <p:cNvPr id="119" name="Pravouhlý trojuholník 118">
            <a:extLst>
              <a:ext uri="{FF2B5EF4-FFF2-40B4-BE49-F238E27FC236}">
                <a16:creationId xmlns:a16="http://schemas.microsoft.com/office/drawing/2014/main" id="{F7F75F88-3F04-C007-EFF8-D92BA6D85A20}"/>
              </a:ext>
            </a:extLst>
          </p:cNvPr>
          <p:cNvSpPr/>
          <p:nvPr/>
        </p:nvSpPr>
        <p:spPr>
          <a:xfrm flipH="1">
            <a:off x="558627" y="2395425"/>
            <a:ext cx="2196000" cy="13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2BA3B83A-4CC8-D55B-C133-4DB297DBEA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4" y="1855555"/>
            <a:ext cx="3384000" cy="504896"/>
          </a:xfrm>
          <a:prstGeom prst="rect">
            <a:avLst/>
          </a:prstGeom>
        </p:spPr>
      </p:pic>
      <p:sp>
        <p:nvSpPr>
          <p:cNvPr id="80" name="BlokTextu 79">
            <a:extLst>
              <a:ext uri="{FF2B5EF4-FFF2-40B4-BE49-F238E27FC236}">
                <a16:creationId xmlns:a16="http://schemas.microsoft.com/office/drawing/2014/main" id="{4462A7EB-F494-2A8E-6AB7-036A04605B84}"/>
              </a:ext>
            </a:extLst>
          </p:cNvPr>
          <p:cNvSpPr txBox="1"/>
          <p:nvPr/>
        </p:nvSpPr>
        <p:spPr>
          <a:xfrm>
            <a:off x="2792992" y="2133121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F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BECBF58C-A88A-FF71-E85D-EC1E8E98586A}"/>
              </a:ext>
            </a:extLst>
          </p:cNvPr>
          <p:cNvSpPr txBox="1"/>
          <p:nvPr/>
        </p:nvSpPr>
        <p:spPr>
          <a:xfrm>
            <a:off x="563685" y="6346906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5664514E-D219-51E8-7AB1-09A4CA2B3AB6}"/>
              </a:ext>
            </a:extLst>
          </p:cNvPr>
          <p:cNvSpPr txBox="1"/>
          <p:nvPr/>
        </p:nvSpPr>
        <p:spPr>
          <a:xfrm>
            <a:off x="2733988" y="6346907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03A46B5B-D842-1834-AD6C-52856E590C32}"/>
              </a:ext>
            </a:extLst>
          </p:cNvPr>
          <p:cNvSpPr txBox="1"/>
          <p:nvPr/>
        </p:nvSpPr>
        <p:spPr>
          <a:xfrm>
            <a:off x="2733988" y="498598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F</a:t>
            </a:r>
            <a:endParaRPr lang="hu-HU" b="1" dirty="0"/>
          </a:p>
        </p:txBody>
      </p:sp>
      <p:sp>
        <p:nvSpPr>
          <p:cNvPr id="20" name="Pravouhlý trojuholník 19">
            <a:extLst>
              <a:ext uri="{FF2B5EF4-FFF2-40B4-BE49-F238E27FC236}">
                <a16:creationId xmlns:a16="http://schemas.microsoft.com/office/drawing/2014/main" id="{D8F2AFA1-3461-2643-AA65-3C34EB49E1E5}"/>
              </a:ext>
            </a:extLst>
          </p:cNvPr>
          <p:cNvSpPr/>
          <p:nvPr/>
        </p:nvSpPr>
        <p:spPr>
          <a:xfrm flipH="1">
            <a:off x="833742" y="5333354"/>
            <a:ext cx="1910035" cy="107282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Kruh s výrezom 20">
            <a:extLst>
              <a:ext uri="{FF2B5EF4-FFF2-40B4-BE49-F238E27FC236}">
                <a16:creationId xmlns:a16="http://schemas.microsoft.com/office/drawing/2014/main" id="{2A78D224-1F01-6968-943F-FBFB5C24A77C}"/>
              </a:ext>
            </a:extLst>
          </p:cNvPr>
          <p:cNvSpPr/>
          <p:nvPr/>
        </p:nvSpPr>
        <p:spPr>
          <a:xfrm flipH="1">
            <a:off x="2385547" y="6096374"/>
            <a:ext cx="715849" cy="623732"/>
          </a:xfrm>
          <a:prstGeom prst="pie">
            <a:avLst>
              <a:gd name="adj1" fmla="val 16220577"/>
              <a:gd name="adj2" fmla="val 2158450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C21BE39A-8DBA-9576-28C0-941E89CFB376}"/>
              </a:ext>
            </a:extLst>
          </p:cNvPr>
          <p:cNvSpPr/>
          <p:nvPr/>
        </p:nvSpPr>
        <p:spPr>
          <a:xfrm flipH="1">
            <a:off x="2579339" y="6260444"/>
            <a:ext cx="57268" cy="49899"/>
          </a:xfrm>
          <a:prstGeom prst="ellipse">
            <a:avLst/>
          </a:prstGeom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5C2A4ED4-5A10-52B9-A088-62054BCC5223}"/>
              </a:ext>
            </a:extLst>
          </p:cNvPr>
          <p:cNvSpPr txBox="1"/>
          <p:nvPr/>
        </p:nvSpPr>
        <p:spPr>
          <a:xfrm>
            <a:off x="2755582" y="5632440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c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4FE6DE96-FA2D-6404-D6A4-883270032C36}"/>
              </a:ext>
            </a:extLst>
          </p:cNvPr>
          <p:cNvSpPr txBox="1"/>
          <p:nvPr/>
        </p:nvSpPr>
        <p:spPr>
          <a:xfrm>
            <a:off x="1698382" y="6381266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a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D9058D64-21CF-0A3F-5082-0008750AF7D2}"/>
              </a:ext>
            </a:extLst>
          </p:cNvPr>
          <p:cNvSpPr txBox="1"/>
          <p:nvPr/>
        </p:nvSpPr>
        <p:spPr>
          <a:xfrm rot="19824540">
            <a:off x="926898" y="5433741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</a:rPr>
              <a:t>lapátló 1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0DCEC2C2-1CF4-E0FA-A4B7-4B11C7D2C2EE}"/>
              </a:ext>
            </a:extLst>
          </p:cNvPr>
          <p:cNvSpPr txBox="1"/>
          <p:nvPr/>
        </p:nvSpPr>
        <p:spPr>
          <a:xfrm>
            <a:off x="4184924" y="634747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DE7F7EB8-1353-6C7F-A550-F7CA70F2CE43}"/>
              </a:ext>
            </a:extLst>
          </p:cNvPr>
          <p:cNvSpPr txBox="1"/>
          <p:nvPr/>
        </p:nvSpPr>
        <p:spPr>
          <a:xfrm>
            <a:off x="6355227" y="634747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C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F86F5EDA-9BD5-5470-CD66-1C99AC0B32E8}"/>
              </a:ext>
            </a:extLst>
          </p:cNvPr>
          <p:cNvSpPr txBox="1"/>
          <p:nvPr/>
        </p:nvSpPr>
        <p:spPr>
          <a:xfrm>
            <a:off x="6355227" y="498655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G</a:t>
            </a:r>
          </a:p>
        </p:txBody>
      </p:sp>
      <p:sp>
        <p:nvSpPr>
          <p:cNvPr id="30" name="Pravouhlý trojuholník 29">
            <a:extLst>
              <a:ext uri="{FF2B5EF4-FFF2-40B4-BE49-F238E27FC236}">
                <a16:creationId xmlns:a16="http://schemas.microsoft.com/office/drawing/2014/main" id="{75FCEC90-3EAC-DA11-31E9-68EE169CFB4A}"/>
              </a:ext>
            </a:extLst>
          </p:cNvPr>
          <p:cNvSpPr/>
          <p:nvPr/>
        </p:nvSpPr>
        <p:spPr>
          <a:xfrm flipH="1">
            <a:off x="4454981" y="5333918"/>
            <a:ext cx="1910035" cy="1072820"/>
          </a:xfrm>
          <a:prstGeom prst="rtTriangle">
            <a:avLst/>
          </a:prstGeom>
          <a:solidFill>
            <a:srgbClr val="CC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Kruh s výrezom 30">
            <a:extLst>
              <a:ext uri="{FF2B5EF4-FFF2-40B4-BE49-F238E27FC236}">
                <a16:creationId xmlns:a16="http://schemas.microsoft.com/office/drawing/2014/main" id="{A4A6888A-B70A-DC97-9E44-456F97C9719A}"/>
              </a:ext>
            </a:extLst>
          </p:cNvPr>
          <p:cNvSpPr/>
          <p:nvPr/>
        </p:nvSpPr>
        <p:spPr>
          <a:xfrm flipH="1">
            <a:off x="6006786" y="6096938"/>
            <a:ext cx="715849" cy="623732"/>
          </a:xfrm>
          <a:prstGeom prst="pie">
            <a:avLst>
              <a:gd name="adj1" fmla="val 16220577"/>
              <a:gd name="adj2" fmla="val 2158450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7C6BFDA7-16FE-8715-CAFA-4B65FF2F84A1}"/>
              </a:ext>
            </a:extLst>
          </p:cNvPr>
          <p:cNvSpPr/>
          <p:nvPr/>
        </p:nvSpPr>
        <p:spPr>
          <a:xfrm flipH="1">
            <a:off x="6200578" y="6261008"/>
            <a:ext cx="57268" cy="49899"/>
          </a:xfrm>
          <a:prstGeom prst="ellipse">
            <a:avLst/>
          </a:prstGeom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E00A9356-4E68-2EE2-B846-B7237A434896}"/>
              </a:ext>
            </a:extLst>
          </p:cNvPr>
          <p:cNvSpPr txBox="1"/>
          <p:nvPr/>
        </p:nvSpPr>
        <p:spPr>
          <a:xfrm>
            <a:off x="6376821" y="5633004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c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E2CB1169-5F9D-57B2-C8B7-890F250697AE}"/>
              </a:ext>
            </a:extLst>
          </p:cNvPr>
          <p:cNvSpPr txBox="1"/>
          <p:nvPr/>
        </p:nvSpPr>
        <p:spPr>
          <a:xfrm>
            <a:off x="5319621" y="638183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b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1E730728-95AE-6BF2-2054-5D9B40A0EA03}"/>
              </a:ext>
            </a:extLst>
          </p:cNvPr>
          <p:cNvSpPr txBox="1"/>
          <p:nvPr/>
        </p:nvSpPr>
        <p:spPr>
          <a:xfrm rot="19824540">
            <a:off x="4548137" y="5434305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lapátló 2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8E909154-EB06-BAB1-8E31-1E032DCCD012}"/>
              </a:ext>
            </a:extLst>
          </p:cNvPr>
          <p:cNvSpPr txBox="1"/>
          <p:nvPr/>
        </p:nvSpPr>
        <p:spPr>
          <a:xfrm>
            <a:off x="7531467" y="6344630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E</a:t>
            </a:r>
            <a:endParaRPr lang="hu-HU" b="1" dirty="0"/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676219E0-F66E-CF3C-A5CE-C56CAD64AF0A}"/>
              </a:ext>
            </a:extLst>
          </p:cNvPr>
          <p:cNvSpPr txBox="1"/>
          <p:nvPr/>
        </p:nvSpPr>
        <p:spPr>
          <a:xfrm>
            <a:off x="9701770" y="634463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F</a:t>
            </a:r>
            <a:endParaRPr lang="hu-HU" b="1" dirty="0"/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CD214E7A-B705-8D16-C0D2-4A7015071311}"/>
              </a:ext>
            </a:extLst>
          </p:cNvPr>
          <p:cNvSpPr txBox="1"/>
          <p:nvPr/>
        </p:nvSpPr>
        <p:spPr>
          <a:xfrm>
            <a:off x="9701770" y="4983711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G</a:t>
            </a:r>
            <a:endParaRPr lang="hu-HU" b="1" dirty="0"/>
          </a:p>
        </p:txBody>
      </p:sp>
      <p:sp>
        <p:nvSpPr>
          <p:cNvPr id="39" name="Pravouhlý trojuholník 38">
            <a:extLst>
              <a:ext uri="{FF2B5EF4-FFF2-40B4-BE49-F238E27FC236}">
                <a16:creationId xmlns:a16="http://schemas.microsoft.com/office/drawing/2014/main" id="{DB5C46AD-E076-5F90-3D8F-46BE26FB3C01}"/>
              </a:ext>
            </a:extLst>
          </p:cNvPr>
          <p:cNvSpPr/>
          <p:nvPr/>
        </p:nvSpPr>
        <p:spPr>
          <a:xfrm flipH="1">
            <a:off x="7801524" y="5331078"/>
            <a:ext cx="1910035" cy="1072820"/>
          </a:xfrm>
          <a:prstGeom prst="rtTriangle">
            <a:avLst/>
          </a:prstGeom>
          <a:solidFill>
            <a:srgbClr val="CC99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Kruh s výrezom 39">
            <a:extLst>
              <a:ext uri="{FF2B5EF4-FFF2-40B4-BE49-F238E27FC236}">
                <a16:creationId xmlns:a16="http://schemas.microsoft.com/office/drawing/2014/main" id="{341152B3-F7E6-3230-F17C-6782FBF04B1F}"/>
              </a:ext>
            </a:extLst>
          </p:cNvPr>
          <p:cNvSpPr/>
          <p:nvPr/>
        </p:nvSpPr>
        <p:spPr>
          <a:xfrm flipH="1">
            <a:off x="9353329" y="6086147"/>
            <a:ext cx="715849" cy="623732"/>
          </a:xfrm>
          <a:prstGeom prst="pie">
            <a:avLst>
              <a:gd name="adj1" fmla="val 16220577"/>
              <a:gd name="adj2" fmla="val 2158450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A6DC1870-51A2-B37F-4620-43AFFF570018}"/>
              </a:ext>
            </a:extLst>
          </p:cNvPr>
          <p:cNvSpPr/>
          <p:nvPr/>
        </p:nvSpPr>
        <p:spPr>
          <a:xfrm flipH="1">
            <a:off x="9547121" y="6258168"/>
            <a:ext cx="57268" cy="49899"/>
          </a:xfrm>
          <a:prstGeom prst="ellipse">
            <a:avLst/>
          </a:prstGeom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D16ADED3-C0FE-619E-E981-1D690DE1218C}"/>
              </a:ext>
            </a:extLst>
          </p:cNvPr>
          <p:cNvSpPr txBox="1"/>
          <p:nvPr/>
        </p:nvSpPr>
        <p:spPr>
          <a:xfrm>
            <a:off x="9723364" y="563016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b</a:t>
            </a:r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id="{9EE95B6D-CDC2-18B4-FE9C-E62393D08A73}"/>
              </a:ext>
            </a:extLst>
          </p:cNvPr>
          <p:cNvSpPr txBox="1"/>
          <p:nvPr/>
        </p:nvSpPr>
        <p:spPr>
          <a:xfrm>
            <a:off x="8666164" y="637899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a</a:t>
            </a:r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1C9D9DBA-F81E-17E6-758B-6D54AE017CAC}"/>
              </a:ext>
            </a:extLst>
          </p:cNvPr>
          <p:cNvSpPr txBox="1"/>
          <p:nvPr/>
        </p:nvSpPr>
        <p:spPr>
          <a:xfrm rot="19824540">
            <a:off x="7894680" y="5431465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C9900"/>
                </a:solidFill>
              </a:rPr>
              <a:t>lapátló 3</a:t>
            </a:r>
          </a:p>
        </p:txBody>
      </p:sp>
    </p:spTree>
    <p:extLst>
      <p:ext uri="{BB962C8B-B14F-4D97-AF65-F5344CB8AC3E}">
        <p14:creationId xmlns:p14="http://schemas.microsoft.com/office/powerpoint/2010/main" val="15554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8" grpId="0"/>
      <p:bldP spid="59" grpId="0"/>
      <p:bldP spid="60" grpId="0"/>
      <p:bldP spid="103" grpId="0"/>
      <p:bldP spid="106" grpId="0"/>
      <p:bldP spid="118" grpId="0"/>
      <p:bldP spid="119" grpId="0" animBg="1"/>
      <p:bldP spid="80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/>
      <p:bldP spid="43" grpId="0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A8D77-886A-42CE-D02B-5AFEB4AB8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15">
            <a:extLst>
              <a:ext uri="{FF2B5EF4-FFF2-40B4-BE49-F238E27FC236}">
                <a16:creationId xmlns:a16="http://schemas.microsoft.com/office/drawing/2014/main" id="{5E565780-68BF-7883-7042-D5614F2B4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1" y="2163332"/>
            <a:ext cx="3438667" cy="1908812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F905DC4E-561A-4CFF-CAC9-1C9DE3C712C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7" y="2123979"/>
            <a:ext cx="3528000" cy="1980000"/>
          </a:xfrm>
          <a:prstGeom prst="rect">
            <a:avLst/>
          </a:prstGeom>
        </p:spPr>
      </p:pic>
      <p:cxnSp>
        <p:nvCxnSpPr>
          <p:cNvPr id="4" name="Rovná spojnica 3">
            <a:extLst>
              <a:ext uri="{FF2B5EF4-FFF2-40B4-BE49-F238E27FC236}">
                <a16:creationId xmlns:a16="http://schemas.microsoft.com/office/drawing/2014/main" id="{084AA2F7-8C3B-14C6-FEFC-2E573CC8EABE}"/>
              </a:ext>
            </a:extLst>
          </p:cNvPr>
          <p:cNvCxnSpPr>
            <a:cxnSpLocks/>
          </p:cNvCxnSpPr>
          <p:nvPr/>
        </p:nvCxnSpPr>
        <p:spPr>
          <a:xfrm flipH="1">
            <a:off x="547042" y="2151127"/>
            <a:ext cx="3466428" cy="1928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305BA1D3-F130-D04A-1E24-8BCDEEF54F42}"/>
              </a:ext>
            </a:extLst>
          </p:cNvPr>
          <p:cNvCxnSpPr>
            <a:cxnSpLocks/>
          </p:cNvCxnSpPr>
          <p:nvPr/>
        </p:nvCxnSpPr>
        <p:spPr>
          <a:xfrm flipV="1">
            <a:off x="1799749" y="2702461"/>
            <a:ext cx="949030" cy="85754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6B27A7EA-7805-611C-446C-5106E84DEEDA}"/>
              </a:ext>
            </a:extLst>
          </p:cNvPr>
          <p:cNvCxnSpPr>
            <a:cxnSpLocks/>
          </p:cNvCxnSpPr>
          <p:nvPr/>
        </p:nvCxnSpPr>
        <p:spPr>
          <a:xfrm flipH="1" flipV="1">
            <a:off x="1799223" y="2138397"/>
            <a:ext cx="949556" cy="19416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DA68ABA0-4D10-F30D-3C86-51F87FAE4D64}"/>
              </a:ext>
            </a:extLst>
          </p:cNvPr>
          <p:cNvCxnSpPr>
            <a:cxnSpLocks/>
          </p:cNvCxnSpPr>
          <p:nvPr/>
        </p:nvCxnSpPr>
        <p:spPr>
          <a:xfrm flipH="1" flipV="1">
            <a:off x="546684" y="2679850"/>
            <a:ext cx="3466786" cy="8544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ím 1">
            <a:extLst>
              <a:ext uri="{FF2B5EF4-FFF2-40B4-BE49-F238E27FC236}">
                <a16:creationId xmlns:a16="http://schemas.microsoft.com/office/drawing/2014/main" id="{8AF77E2E-10F2-3741-4177-FFA7DF2191B7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10139916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téglatest - testátló</a:t>
            </a:r>
          </a:p>
        </p:txBody>
      </p:sp>
      <p:sp>
        <p:nvSpPr>
          <p:cNvPr id="81" name="BlokTextu 80">
            <a:extLst>
              <a:ext uri="{FF2B5EF4-FFF2-40B4-BE49-F238E27FC236}">
                <a16:creationId xmlns:a16="http://schemas.microsoft.com/office/drawing/2014/main" id="{6906D360-E176-F8A5-75BD-02189C9147FA}"/>
              </a:ext>
            </a:extLst>
          </p:cNvPr>
          <p:cNvSpPr txBox="1"/>
          <p:nvPr/>
        </p:nvSpPr>
        <p:spPr>
          <a:xfrm>
            <a:off x="1378227" y="3179776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</a:t>
            </a:r>
            <a:endParaRPr lang="hu-HU" b="1" dirty="0"/>
          </a:p>
        </p:txBody>
      </p:sp>
      <p:sp>
        <p:nvSpPr>
          <p:cNvPr id="48" name="BlokTextu 47">
            <a:extLst>
              <a:ext uri="{FF2B5EF4-FFF2-40B4-BE49-F238E27FC236}">
                <a16:creationId xmlns:a16="http://schemas.microsoft.com/office/drawing/2014/main" id="{AA86E6D4-DBBF-5D27-61F7-5E0E88D1A7A2}"/>
              </a:ext>
            </a:extLst>
          </p:cNvPr>
          <p:cNvSpPr txBox="1"/>
          <p:nvPr/>
        </p:nvSpPr>
        <p:spPr>
          <a:xfrm>
            <a:off x="220292" y="404342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49" name="BlokTextu 48">
            <a:extLst>
              <a:ext uri="{FF2B5EF4-FFF2-40B4-BE49-F238E27FC236}">
                <a16:creationId xmlns:a16="http://schemas.microsoft.com/office/drawing/2014/main" id="{3B7C8C1C-8BAF-2A21-1011-443256004281}"/>
              </a:ext>
            </a:extLst>
          </p:cNvPr>
          <p:cNvSpPr txBox="1"/>
          <p:nvPr/>
        </p:nvSpPr>
        <p:spPr>
          <a:xfrm>
            <a:off x="2714257" y="404342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50" name="BlokTextu 49">
            <a:extLst>
              <a:ext uri="{FF2B5EF4-FFF2-40B4-BE49-F238E27FC236}">
                <a16:creationId xmlns:a16="http://schemas.microsoft.com/office/drawing/2014/main" id="{7A10AF46-D57E-09DF-C463-A19F4687C94A}"/>
              </a:ext>
            </a:extLst>
          </p:cNvPr>
          <p:cNvSpPr txBox="1"/>
          <p:nvPr/>
        </p:nvSpPr>
        <p:spPr>
          <a:xfrm>
            <a:off x="4046445" y="321167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52" name="BlokTextu 51">
            <a:extLst>
              <a:ext uri="{FF2B5EF4-FFF2-40B4-BE49-F238E27FC236}">
                <a16:creationId xmlns:a16="http://schemas.microsoft.com/office/drawing/2014/main" id="{F9FDFABA-3963-77B4-0DB5-5AFECE983DBD}"/>
              </a:ext>
            </a:extLst>
          </p:cNvPr>
          <p:cNvSpPr txBox="1"/>
          <p:nvPr/>
        </p:nvSpPr>
        <p:spPr>
          <a:xfrm>
            <a:off x="1441615" y="3996519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+mj-lt"/>
                <a:cs typeface="Times New Roman" panose="02020603050405020304" pitchFamily="18" charset="0"/>
              </a:rPr>
              <a:t>a</a:t>
            </a:r>
            <a:endParaRPr lang="hu-HU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3" name="BlokTextu 52">
            <a:extLst>
              <a:ext uri="{FF2B5EF4-FFF2-40B4-BE49-F238E27FC236}">
                <a16:creationId xmlns:a16="http://schemas.microsoft.com/office/drawing/2014/main" id="{4BBE3A76-B787-1DE3-1EC0-F2CEC00B1EB2}"/>
              </a:ext>
            </a:extLst>
          </p:cNvPr>
          <p:cNvSpPr txBox="1"/>
          <p:nvPr/>
        </p:nvSpPr>
        <p:spPr>
          <a:xfrm>
            <a:off x="3358521" y="3684204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+mj-lt"/>
                <a:cs typeface="Times New Roman" panose="02020603050405020304" pitchFamily="18" charset="0"/>
              </a:rPr>
              <a:t>b</a:t>
            </a:r>
            <a:endParaRPr lang="hu-HU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4" name="BlokTextu 53">
            <a:extLst>
              <a:ext uri="{FF2B5EF4-FFF2-40B4-BE49-F238E27FC236}">
                <a16:creationId xmlns:a16="http://schemas.microsoft.com/office/drawing/2014/main" id="{4D4DD438-4638-22B7-F9FA-17AB2F90076C}"/>
              </a:ext>
            </a:extLst>
          </p:cNvPr>
          <p:cNvSpPr txBox="1"/>
          <p:nvPr/>
        </p:nvSpPr>
        <p:spPr>
          <a:xfrm>
            <a:off x="4030746" y="2420929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+mj-lt"/>
                <a:cs typeface="Times New Roman" panose="02020603050405020304" pitchFamily="18" charset="0"/>
              </a:rPr>
              <a:t>c</a:t>
            </a:r>
            <a:endParaRPr lang="hu-HU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8" name="BlokTextu 57">
            <a:extLst>
              <a:ext uri="{FF2B5EF4-FFF2-40B4-BE49-F238E27FC236}">
                <a16:creationId xmlns:a16="http://schemas.microsoft.com/office/drawing/2014/main" id="{F1B3F992-CE29-3014-DF9F-94E6CAEB6B94}"/>
              </a:ext>
            </a:extLst>
          </p:cNvPr>
          <p:cNvSpPr txBox="1"/>
          <p:nvPr/>
        </p:nvSpPr>
        <p:spPr>
          <a:xfrm>
            <a:off x="252450" y="2204009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E</a:t>
            </a:r>
            <a:endParaRPr lang="hu-HU" b="1" dirty="0"/>
          </a:p>
        </p:txBody>
      </p:sp>
      <p:sp>
        <p:nvSpPr>
          <p:cNvPr id="59" name="BlokTextu 58">
            <a:extLst>
              <a:ext uri="{FF2B5EF4-FFF2-40B4-BE49-F238E27FC236}">
                <a16:creationId xmlns:a16="http://schemas.microsoft.com/office/drawing/2014/main" id="{BC81A061-31C5-AC0D-6091-0E0F6D793DE6}"/>
              </a:ext>
            </a:extLst>
          </p:cNvPr>
          <p:cNvSpPr txBox="1"/>
          <p:nvPr/>
        </p:nvSpPr>
        <p:spPr>
          <a:xfrm>
            <a:off x="4021128" y="1731226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G</a:t>
            </a:r>
            <a:endParaRPr lang="hu-HU" b="1" dirty="0"/>
          </a:p>
        </p:txBody>
      </p:sp>
      <p:sp>
        <p:nvSpPr>
          <p:cNvPr id="60" name="BlokTextu 59">
            <a:extLst>
              <a:ext uri="{FF2B5EF4-FFF2-40B4-BE49-F238E27FC236}">
                <a16:creationId xmlns:a16="http://schemas.microsoft.com/office/drawing/2014/main" id="{B4BA3BAA-92DA-6D11-7045-17820BE21CF0}"/>
              </a:ext>
            </a:extLst>
          </p:cNvPr>
          <p:cNvSpPr txBox="1"/>
          <p:nvPr/>
        </p:nvSpPr>
        <p:spPr>
          <a:xfrm>
            <a:off x="1374682" y="169932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H</a:t>
            </a:r>
            <a:endParaRPr lang="hu-HU" b="1" dirty="0"/>
          </a:p>
        </p:txBody>
      </p:sp>
      <p:sp>
        <p:nvSpPr>
          <p:cNvPr id="80" name="BlokTextu 79">
            <a:extLst>
              <a:ext uri="{FF2B5EF4-FFF2-40B4-BE49-F238E27FC236}">
                <a16:creationId xmlns:a16="http://schemas.microsoft.com/office/drawing/2014/main" id="{D31D1714-DC38-F85D-B4BC-07ECEDBDFA40}"/>
              </a:ext>
            </a:extLst>
          </p:cNvPr>
          <p:cNvSpPr txBox="1"/>
          <p:nvPr/>
        </p:nvSpPr>
        <p:spPr>
          <a:xfrm>
            <a:off x="2605400" y="2218185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F</a:t>
            </a:r>
          </a:p>
        </p:txBody>
      </p:sp>
      <p:sp>
        <p:nvSpPr>
          <p:cNvPr id="103" name="BlokTextu 102">
            <a:extLst>
              <a:ext uri="{FF2B5EF4-FFF2-40B4-BE49-F238E27FC236}">
                <a16:creationId xmlns:a16="http://schemas.microsoft.com/office/drawing/2014/main" id="{D4D4BFB1-CFAC-6DA1-015D-3253F56B2F9A}"/>
              </a:ext>
            </a:extLst>
          </p:cNvPr>
          <p:cNvSpPr txBox="1"/>
          <p:nvPr/>
        </p:nvSpPr>
        <p:spPr>
          <a:xfrm>
            <a:off x="4985663" y="1700639"/>
            <a:ext cx="5834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hu-HU" sz="2400" b="1" u="sng" dirty="0"/>
              <a:t>Testátló:</a:t>
            </a:r>
            <a:r>
              <a:rPr lang="hu-HU" sz="2400" dirty="0"/>
              <a:t> a téglatest szemközti lapjainak ellentétes csúcsait összekötő szakasz, amely átmegy a test </a:t>
            </a:r>
            <a:r>
              <a:rPr lang="hu-HU" sz="2400" dirty="0" err="1"/>
              <a:t>belsején</a:t>
            </a:r>
            <a:endParaRPr lang="hu-HU" sz="2400" dirty="0"/>
          </a:p>
        </p:txBody>
      </p:sp>
      <p:sp>
        <p:nvSpPr>
          <p:cNvPr id="106" name="BlokTextu 105">
            <a:extLst>
              <a:ext uri="{FF2B5EF4-FFF2-40B4-BE49-F238E27FC236}">
                <a16:creationId xmlns:a16="http://schemas.microsoft.com/office/drawing/2014/main" id="{48EB7F4E-6E5C-DC1B-D2BB-AFE7BEA73AF3}"/>
              </a:ext>
            </a:extLst>
          </p:cNvPr>
          <p:cNvSpPr txBox="1"/>
          <p:nvPr/>
        </p:nvSpPr>
        <p:spPr>
          <a:xfrm>
            <a:off x="5602379" y="2947180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u-HU" sz="2400" dirty="0"/>
              <a:t>4 db: </a:t>
            </a:r>
            <a:r>
              <a:rPr lang="hu-HU" sz="2400" b="1" dirty="0">
                <a:solidFill>
                  <a:srgbClr val="FF0000"/>
                </a:solidFill>
              </a:rPr>
              <a:t>AG</a:t>
            </a:r>
            <a:r>
              <a:rPr lang="hu-HU" sz="2400" dirty="0"/>
              <a:t>, </a:t>
            </a:r>
            <a:r>
              <a:rPr lang="hu-HU" sz="2400" b="1" dirty="0">
                <a:solidFill>
                  <a:srgbClr val="0070C0"/>
                </a:solidFill>
              </a:rPr>
              <a:t>BH</a:t>
            </a:r>
            <a:r>
              <a:rPr lang="hu-HU" sz="2400" dirty="0"/>
              <a:t>, </a:t>
            </a:r>
            <a:r>
              <a:rPr lang="hu-HU" sz="2400" b="1" dirty="0">
                <a:solidFill>
                  <a:srgbClr val="00B050"/>
                </a:solidFill>
              </a:rPr>
              <a:t>CE</a:t>
            </a:r>
            <a:r>
              <a:rPr lang="hu-HU" sz="2400" dirty="0"/>
              <a:t>, </a:t>
            </a:r>
            <a:r>
              <a:rPr lang="hu-HU" sz="2400" b="1" dirty="0">
                <a:solidFill>
                  <a:srgbClr val="FFC000"/>
                </a:solidFill>
              </a:rPr>
              <a:t>DF</a:t>
            </a:r>
            <a:r>
              <a:rPr lang="hu-HU" sz="2400" dirty="0"/>
              <a:t> </a:t>
            </a:r>
          </a:p>
        </p:txBody>
      </p:sp>
      <p:sp>
        <p:nvSpPr>
          <p:cNvPr id="118" name="BlokTextu 117">
            <a:extLst>
              <a:ext uri="{FF2B5EF4-FFF2-40B4-BE49-F238E27FC236}">
                <a16:creationId xmlns:a16="http://schemas.microsoft.com/office/drawing/2014/main" id="{2F6D0A1E-64B3-2282-1CB0-6C7149B99773}"/>
              </a:ext>
            </a:extLst>
          </p:cNvPr>
          <p:cNvSpPr txBox="1"/>
          <p:nvPr/>
        </p:nvSpPr>
        <p:spPr>
          <a:xfrm>
            <a:off x="5602379" y="3443191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u-HU" sz="2400" dirty="0"/>
              <a:t>mind egybevágó</a:t>
            </a:r>
          </a:p>
        </p:txBody>
      </p:sp>
      <p:sp>
        <p:nvSpPr>
          <p:cNvPr id="122" name="BlokTextu 121">
            <a:extLst>
              <a:ext uri="{FF2B5EF4-FFF2-40B4-BE49-F238E27FC236}">
                <a16:creationId xmlns:a16="http://schemas.microsoft.com/office/drawing/2014/main" id="{00F898C5-8541-BB12-DB80-B87661F8576F}"/>
              </a:ext>
            </a:extLst>
          </p:cNvPr>
          <p:cNvSpPr txBox="1"/>
          <p:nvPr/>
        </p:nvSpPr>
        <p:spPr>
          <a:xfrm>
            <a:off x="1594792" y="6239481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123" name="BlokTextu 122">
            <a:extLst>
              <a:ext uri="{FF2B5EF4-FFF2-40B4-BE49-F238E27FC236}">
                <a16:creationId xmlns:a16="http://schemas.microsoft.com/office/drawing/2014/main" id="{9D6FC56A-CB5B-62BB-A152-9B3A5E61F3A4}"/>
              </a:ext>
            </a:extLst>
          </p:cNvPr>
          <p:cNvSpPr txBox="1"/>
          <p:nvPr/>
        </p:nvSpPr>
        <p:spPr>
          <a:xfrm>
            <a:off x="4314809" y="62447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124" name="BlokTextu 123">
            <a:extLst>
              <a:ext uri="{FF2B5EF4-FFF2-40B4-BE49-F238E27FC236}">
                <a16:creationId xmlns:a16="http://schemas.microsoft.com/office/drawing/2014/main" id="{0C556141-03F5-6530-FAA9-78DBBC104AB6}"/>
              </a:ext>
            </a:extLst>
          </p:cNvPr>
          <p:cNvSpPr txBox="1"/>
          <p:nvPr/>
        </p:nvSpPr>
        <p:spPr>
          <a:xfrm>
            <a:off x="4313399" y="4312140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G</a:t>
            </a:r>
            <a:endParaRPr lang="hu-HU" b="1" dirty="0"/>
          </a:p>
        </p:txBody>
      </p:sp>
      <p:sp>
        <p:nvSpPr>
          <p:cNvPr id="125" name="Pravouhlý trojuholník 124">
            <a:extLst>
              <a:ext uri="{FF2B5EF4-FFF2-40B4-BE49-F238E27FC236}">
                <a16:creationId xmlns:a16="http://schemas.microsoft.com/office/drawing/2014/main" id="{27C45443-BA55-9B2C-608F-BF71D7EB4563}"/>
              </a:ext>
            </a:extLst>
          </p:cNvPr>
          <p:cNvSpPr/>
          <p:nvPr/>
        </p:nvSpPr>
        <p:spPr>
          <a:xfrm flipH="1">
            <a:off x="1917870" y="4713704"/>
            <a:ext cx="2401388" cy="1548000"/>
          </a:xfrm>
          <a:prstGeom prst="rtTriangle">
            <a:avLst/>
          </a:prstGeom>
          <a:solidFill>
            <a:srgbClr val="FF7C8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Kruh s výrezom 125">
            <a:extLst>
              <a:ext uri="{FF2B5EF4-FFF2-40B4-BE49-F238E27FC236}">
                <a16:creationId xmlns:a16="http://schemas.microsoft.com/office/drawing/2014/main" id="{6DC73E36-F104-F0E1-4B40-8BDE6A57D635}"/>
              </a:ext>
            </a:extLst>
          </p:cNvPr>
          <p:cNvSpPr/>
          <p:nvPr/>
        </p:nvSpPr>
        <p:spPr>
          <a:xfrm flipH="1">
            <a:off x="3868874" y="5814685"/>
            <a:ext cx="900000" cy="900000"/>
          </a:xfrm>
          <a:prstGeom prst="pie">
            <a:avLst>
              <a:gd name="adj1" fmla="val 16220577"/>
              <a:gd name="adj2" fmla="val 2158450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7" name="Ovál 126">
            <a:extLst>
              <a:ext uri="{FF2B5EF4-FFF2-40B4-BE49-F238E27FC236}">
                <a16:creationId xmlns:a16="http://schemas.microsoft.com/office/drawing/2014/main" id="{AAF1EF47-54D3-6707-8E59-B644C7B7EA27}"/>
              </a:ext>
            </a:extLst>
          </p:cNvPr>
          <p:cNvSpPr/>
          <p:nvPr/>
        </p:nvSpPr>
        <p:spPr>
          <a:xfrm flipH="1">
            <a:off x="4112519" y="6051427"/>
            <a:ext cx="72000" cy="72000"/>
          </a:xfrm>
          <a:prstGeom prst="ellipse">
            <a:avLst/>
          </a:prstGeom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8" name="BlokTextu 127">
            <a:extLst>
              <a:ext uri="{FF2B5EF4-FFF2-40B4-BE49-F238E27FC236}">
                <a16:creationId xmlns:a16="http://schemas.microsoft.com/office/drawing/2014/main" id="{E057DECD-B420-A42A-E898-692AA896D0E8}"/>
              </a:ext>
            </a:extLst>
          </p:cNvPr>
          <p:cNvSpPr txBox="1"/>
          <p:nvPr/>
        </p:nvSpPr>
        <p:spPr>
          <a:xfrm>
            <a:off x="4316506" y="5291752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c</a:t>
            </a:r>
          </a:p>
        </p:txBody>
      </p:sp>
      <p:sp>
        <p:nvSpPr>
          <p:cNvPr id="129" name="BlokTextu 128">
            <a:extLst>
              <a:ext uri="{FF2B5EF4-FFF2-40B4-BE49-F238E27FC236}">
                <a16:creationId xmlns:a16="http://schemas.microsoft.com/office/drawing/2014/main" id="{9159DEE9-FC2F-FB6E-9A73-2BC3472627D1}"/>
              </a:ext>
            </a:extLst>
          </p:cNvPr>
          <p:cNvSpPr txBox="1"/>
          <p:nvPr/>
        </p:nvSpPr>
        <p:spPr>
          <a:xfrm>
            <a:off x="2608181" y="6280564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lapátló</a:t>
            </a:r>
          </a:p>
        </p:txBody>
      </p:sp>
      <p:sp>
        <p:nvSpPr>
          <p:cNvPr id="130" name="BlokTextu 129">
            <a:extLst>
              <a:ext uri="{FF2B5EF4-FFF2-40B4-BE49-F238E27FC236}">
                <a16:creationId xmlns:a16="http://schemas.microsoft.com/office/drawing/2014/main" id="{A26BDE65-BCB0-F8FF-DF01-8CB82A5FA8C0}"/>
              </a:ext>
            </a:extLst>
          </p:cNvPr>
          <p:cNvSpPr txBox="1"/>
          <p:nvPr/>
        </p:nvSpPr>
        <p:spPr>
          <a:xfrm rot="19633496">
            <a:off x="2280078" y="5075933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testátló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8679CA7B-A71B-3A60-7926-AE1AC48611D0}"/>
              </a:ext>
            </a:extLst>
          </p:cNvPr>
          <p:cNvSpPr txBox="1"/>
          <p:nvPr/>
        </p:nvSpPr>
        <p:spPr>
          <a:xfrm>
            <a:off x="5602379" y="3939202"/>
            <a:ext cx="4705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u-HU" sz="2400" dirty="0"/>
              <a:t>derékszögű háromszöget alkot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3191F021-513D-6EE1-F80D-4BB2A345F093}"/>
              </a:ext>
            </a:extLst>
          </p:cNvPr>
          <p:cNvSpPr txBox="1"/>
          <p:nvPr/>
        </p:nvSpPr>
        <p:spPr>
          <a:xfrm>
            <a:off x="5295014" y="4505094"/>
            <a:ext cx="5525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(az összes testátlónál </a:t>
            </a:r>
            <a:r>
              <a:rPr lang="hu-HU" sz="2400" b="1" dirty="0"/>
              <a:t>az egyik befogó a </a:t>
            </a:r>
            <a:r>
              <a:rPr lang="hu-HU" sz="2400" b="1" i="1" u="sng" dirty="0"/>
              <a:t>c</a:t>
            </a:r>
            <a:r>
              <a:rPr lang="hu-HU" sz="2400" b="1" dirty="0"/>
              <a:t> él</a:t>
            </a:r>
            <a:r>
              <a:rPr lang="hu-HU" sz="2400" dirty="0"/>
              <a:t>, a </a:t>
            </a:r>
            <a:r>
              <a:rPr lang="hu-HU" sz="2400" b="1" dirty="0"/>
              <a:t>másik befogó</a:t>
            </a:r>
            <a:r>
              <a:rPr lang="hu-HU" sz="2400" dirty="0"/>
              <a:t> pedig az </a:t>
            </a:r>
            <a:r>
              <a:rPr lang="hu-HU" sz="2400" i="1" dirty="0"/>
              <a:t>a</a:t>
            </a:r>
            <a:r>
              <a:rPr lang="hu-HU" sz="2400" dirty="0"/>
              <a:t> és </a:t>
            </a:r>
            <a:r>
              <a:rPr lang="hu-HU" sz="2400" i="1" dirty="0"/>
              <a:t>b</a:t>
            </a:r>
            <a:r>
              <a:rPr lang="hu-HU" sz="2400" dirty="0"/>
              <a:t> élből kiszámított </a:t>
            </a:r>
            <a:r>
              <a:rPr lang="hu-HU" sz="2400" b="1" dirty="0"/>
              <a:t>lapátló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02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118" grpId="0"/>
      <p:bldP spid="122" grpId="0"/>
      <p:bldP spid="123" grpId="0"/>
      <p:bldP spid="124" grpId="0"/>
      <p:bldP spid="125" grpId="0" animBg="1"/>
      <p:bldP spid="126" grpId="0" animBg="1"/>
      <p:bldP spid="127" grpId="0" animBg="1"/>
      <p:bldP spid="128" grpId="0"/>
      <p:bldP spid="129" grpId="0"/>
      <p:bldP spid="130" grpId="0"/>
      <p:bldP spid="2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03ED9-1D95-1EE2-B825-59E15C0B6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8CFA5F5D-D44D-D727-7343-60C1EF67A1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06" y="4425915"/>
            <a:ext cx="3384000" cy="504896"/>
          </a:xfrm>
          <a:prstGeom prst="rect">
            <a:avLst/>
          </a:prstGeom>
        </p:spPr>
      </p:pic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88E5B16C-958F-A146-8092-842CE06B19AD}"/>
              </a:ext>
            </a:extLst>
          </p:cNvPr>
          <p:cNvCxnSpPr>
            <a:cxnSpLocks/>
          </p:cNvCxnSpPr>
          <p:nvPr/>
        </p:nvCxnSpPr>
        <p:spPr>
          <a:xfrm flipH="1">
            <a:off x="425267" y="4403606"/>
            <a:ext cx="3445384" cy="5261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93829AD1-7C55-05CA-B889-6479B9A47B74}"/>
              </a:ext>
            </a:extLst>
          </p:cNvPr>
          <p:cNvCxnSpPr>
            <a:cxnSpLocks/>
          </p:cNvCxnSpPr>
          <p:nvPr/>
        </p:nvCxnSpPr>
        <p:spPr>
          <a:xfrm flipH="1">
            <a:off x="408813" y="3001727"/>
            <a:ext cx="3466428" cy="1928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ím 1">
            <a:extLst>
              <a:ext uri="{FF2B5EF4-FFF2-40B4-BE49-F238E27FC236}">
                <a16:creationId xmlns:a16="http://schemas.microsoft.com/office/drawing/2014/main" id="{F7705E1A-8D17-1CC7-592A-3C3136978A5C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10139916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téglatest – testátló feladat</a:t>
            </a:r>
          </a:p>
        </p:txBody>
      </p:sp>
      <p:sp>
        <p:nvSpPr>
          <p:cNvPr id="122" name="BlokTextu 121">
            <a:extLst>
              <a:ext uri="{FF2B5EF4-FFF2-40B4-BE49-F238E27FC236}">
                <a16:creationId xmlns:a16="http://schemas.microsoft.com/office/drawing/2014/main" id="{BC83E919-8323-660C-332F-F06D5E1EB5C8}"/>
              </a:ext>
            </a:extLst>
          </p:cNvPr>
          <p:cNvSpPr txBox="1"/>
          <p:nvPr/>
        </p:nvSpPr>
        <p:spPr>
          <a:xfrm>
            <a:off x="4157602" y="446075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123" name="BlokTextu 122">
            <a:extLst>
              <a:ext uri="{FF2B5EF4-FFF2-40B4-BE49-F238E27FC236}">
                <a16:creationId xmlns:a16="http://schemas.microsoft.com/office/drawing/2014/main" id="{8DC1F2FF-33E3-AFF2-0AE7-041E9206704C}"/>
              </a:ext>
            </a:extLst>
          </p:cNvPr>
          <p:cNvSpPr txBox="1"/>
          <p:nvPr/>
        </p:nvSpPr>
        <p:spPr>
          <a:xfrm>
            <a:off x="6670613" y="446075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124" name="BlokTextu 123">
            <a:extLst>
              <a:ext uri="{FF2B5EF4-FFF2-40B4-BE49-F238E27FC236}">
                <a16:creationId xmlns:a16="http://schemas.microsoft.com/office/drawing/2014/main" id="{088F1F03-6F33-E2FC-4600-31ECE1646853}"/>
              </a:ext>
            </a:extLst>
          </p:cNvPr>
          <p:cNvSpPr txBox="1"/>
          <p:nvPr/>
        </p:nvSpPr>
        <p:spPr>
          <a:xfrm>
            <a:off x="6672207" y="249315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125" name="Pravouhlý trojuholník 124">
            <a:extLst>
              <a:ext uri="{FF2B5EF4-FFF2-40B4-BE49-F238E27FC236}">
                <a16:creationId xmlns:a16="http://schemas.microsoft.com/office/drawing/2014/main" id="{B5BBB1F7-562E-9097-EA1B-DB4DA19B9CCD}"/>
              </a:ext>
            </a:extLst>
          </p:cNvPr>
          <p:cNvSpPr/>
          <p:nvPr/>
        </p:nvSpPr>
        <p:spPr>
          <a:xfrm flipH="1">
            <a:off x="4445692" y="2895533"/>
            <a:ext cx="2297476" cy="1571630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Kruh s výrezom 125">
            <a:extLst>
              <a:ext uri="{FF2B5EF4-FFF2-40B4-BE49-F238E27FC236}">
                <a16:creationId xmlns:a16="http://schemas.microsoft.com/office/drawing/2014/main" id="{52462F58-9E22-0E89-7C29-059FCF8EEFDF}"/>
              </a:ext>
            </a:extLst>
          </p:cNvPr>
          <p:cNvSpPr/>
          <p:nvPr/>
        </p:nvSpPr>
        <p:spPr>
          <a:xfrm flipH="1">
            <a:off x="6292784" y="4015564"/>
            <a:ext cx="900000" cy="900000"/>
          </a:xfrm>
          <a:prstGeom prst="pie">
            <a:avLst>
              <a:gd name="adj1" fmla="val 16220577"/>
              <a:gd name="adj2" fmla="val 2158450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7" name="Ovál 126">
            <a:extLst>
              <a:ext uri="{FF2B5EF4-FFF2-40B4-BE49-F238E27FC236}">
                <a16:creationId xmlns:a16="http://schemas.microsoft.com/office/drawing/2014/main" id="{074EF237-4DCF-EB91-DCC6-FD7DC5ACA6AE}"/>
              </a:ext>
            </a:extLst>
          </p:cNvPr>
          <p:cNvSpPr/>
          <p:nvPr/>
        </p:nvSpPr>
        <p:spPr>
          <a:xfrm flipH="1">
            <a:off x="6536429" y="4245956"/>
            <a:ext cx="72000" cy="72000"/>
          </a:xfrm>
          <a:prstGeom prst="ellipse">
            <a:avLst/>
          </a:prstGeom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8" name="BlokTextu 127">
            <a:extLst>
              <a:ext uri="{FF2B5EF4-FFF2-40B4-BE49-F238E27FC236}">
                <a16:creationId xmlns:a16="http://schemas.microsoft.com/office/drawing/2014/main" id="{7B624A38-F1BB-A3F4-B1EF-A80D27C59D0D}"/>
              </a:ext>
            </a:extLst>
          </p:cNvPr>
          <p:cNvSpPr txBox="1"/>
          <p:nvPr/>
        </p:nvSpPr>
        <p:spPr>
          <a:xfrm>
            <a:off x="6752785" y="3534339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6</a:t>
            </a:r>
          </a:p>
        </p:txBody>
      </p:sp>
      <p:sp>
        <p:nvSpPr>
          <p:cNvPr id="129" name="BlokTextu 128">
            <a:extLst>
              <a:ext uri="{FF2B5EF4-FFF2-40B4-BE49-F238E27FC236}">
                <a16:creationId xmlns:a16="http://schemas.microsoft.com/office/drawing/2014/main" id="{EE89B660-1866-C359-98E9-D426DFF1BC59}"/>
              </a:ext>
            </a:extLst>
          </p:cNvPr>
          <p:cNvSpPr txBox="1"/>
          <p:nvPr/>
        </p:nvSpPr>
        <p:spPr>
          <a:xfrm>
            <a:off x="5506814" y="4463961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8</a:t>
            </a:r>
          </a:p>
        </p:txBody>
      </p:sp>
      <p:sp>
        <p:nvSpPr>
          <p:cNvPr id="130" name="BlokTextu 129">
            <a:extLst>
              <a:ext uri="{FF2B5EF4-FFF2-40B4-BE49-F238E27FC236}">
                <a16:creationId xmlns:a16="http://schemas.microsoft.com/office/drawing/2014/main" id="{4D7CD4BC-7C24-786F-8594-D05AD262F0DD}"/>
              </a:ext>
            </a:extLst>
          </p:cNvPr>
          <p:cNvSpPr txBox="1"/>
          <p:nvPr/>
        </p:nvSpPr>
        <p:spPr>
          <a:xfrm rot="19548801">
            <a:off x="4847928" y="3253112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lapátló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9567F026-C0E2-FB98-5A5F-D9EAEE57710C}"/>
              </a:ext>
            </a:extLst>
          </p:cNvPr>
          <p:cNvSpPr txBox="1"/>
          <p:nvPr/>
        </p:nvSpPr>
        <p:spPr>
          <a:xfrm>
            <a:off x="606218" y="1403170"/>
            <a:ext cx="99062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/>
              <a:t>Számítsd ki a 8 cm hosszú</a:t>
            </a:r>
            <a:r>
              <a:rPr lang="hu-HU" sz="2600"/>
              <a:t>, 6 </a:t>
            </a:r>
            <a:r>
              <a:rPr lang="hu-HU" sz="2600" dirty="0"/>
              <a:t>cm széles és 4 cm magas téglatest testátlóját!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B076571-46CE-6501-AB19-96B8EA810414}"/>
              </a:ext>
            </a:extLst>
          </p:cNvPr>
          <p:cNvSpPr txBox="1"/>
          <p:nvPr/>
        </p:nvSpPr>
        <p:spPr>
          <a:xfrm>
            <a:off x="4563620" y="2050216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>
                <a:solidFill>
                  <a:srgbClr val="0070C0"/>
                </a:solidFill>
              </a:rPr>
              <a:t>Lapátló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5ACAE74-58BF-6A96-D642-2E02B3635F6A}"/>
              </a:ext>
            </a:extLst>
          </p:cNvPr>
          <p:cNvSpPr txBox="1"/>
          <p:nvPr/>
        </p:nvSpPr>
        <p:spPr>
          <a:xfrm>
            <a:off x="4459165" y="5049302"/>
            <a:ext cx="1811714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8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+ 6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= x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BB20B7A-78AE-A46A-F809-2E14D4973071}"/>
              </a:ext>
            </a:extLst>
          </p:cNvPr>
          <p:cNvSpPr txBox="1"/>
          <p:nvPr/>
        </p:nvSpPr>
        <p:spPr>
          <a:xfrm>
            <a:off x="4337336" y="5405926"/>
            <a:ext cx="1933543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64 + 36 = x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800E4F0-97FC-3CA3-C6A8-7D6895A78961}"/>
              </a:ext>
            </a:extLst>
          </p:cNvPr>
          <p:cNvSpPr txBox="1"/>
          <p:nvPr/>
        </p:nvSpPr>
        <p:spPr>
          <a:xfrm>
            <a:off x="4878129" y="5785687"/>
            <a:ext cx="1385316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100 = x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708F696-16F9-3172-48CA-3BDF05EF8BA7}"/>
              </a:ext>
            </a:extLst>
          </p:cNvPr>
          <p:cNvSpPr txBox="1"/>
          <p:nvPr/>
        </p:nvSpPr>
        <p:spPr>
          <a:xfrm>
            <a:off x="5055914" y="6212961"/>
            <a:ext cx="1083951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</a:rPr>
              <a:t>10 = x</a:t>
            </a:r>
            <a:endParaRPr lang="hu-HU" sz="2400" b="1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BlokTextu 9">
                <a:extLst>
                  <a:ext uri="{FF2B5EF4-FFF2-40B4-BE49-F238E27FC236}">
                    <a16:creationId xmlns:a16="http://schemas.microsoft.com/office/drawing/2014/main" id="{4355307D-A584-5629-D9B0-2A89051B7306}"/>
                  </a:ext>
                </a:extLst>
              </p:cNvPr>
              <p:cNvSpPr txBox="1"/>
              <p:nvPr/>
            </p:nvSpPr>
            <p:spPr>
              <a:xfrm>
                <a:off x="6245189" y="5731288"/>
                <a:ext cx="830805" cy="5136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u-HU" sz="2400" dirty="0">
                    <a:solidFill>
                      <a:schemeClr val="tx1"/>
                    </a:solidFill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endParaRPr lang="hu-HU" sz="2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BlokTextu 9">
                <a:extLst>
                  <a:ext uri="{FF2B5EF4-FFF2-40B4-BE49-F238E27FC236}">
                    <a16:creationId xmlns:a16="http://schemas.microsoft.com/office/drawing/2014/main" id="{4355307D-A584-5629-D9B0-2A89051B7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189" y="5731288"/>
                <a:ext cx="830805" cy="5136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BlokTextu 20">
            <a:extLst>
              <a:ext uri="{FF2B5EF4-FFF2-40B4-BE49-F238E27FC236}">
                <a16:creationId xmlns:a16="http://schemas.microsoft.com/office/drawing/2014/main" id="{8E9F0806-E02A-3CB5-B3DA-1B42B242FBD2}"/>
              </a:ext>
            </a:extLst>
          </p:cNvPr>
          <p:cNvSpPr txBox="1"/>
          <p:nvPr/>
        </p:nvSpPr>
        <p:spPr>
          <a:xfrm>
            <a:off x="8224784" y="2053759"/>
            <a:ext cx="1320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>
                <a:solidFill>
                  <a:srgbClr val="FF0000"/>
                </a:solidFill>
              </a:rPr>
              <a:t>Testátló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DFB1FF6D-49CC-A5E3-9288-653F1B9A8CC5}"/>
              </a:ext>
            </a:extLst>
          </p:cNvPr>
          <p:cNvSpPr txBox="1"/>
          <p:nvPr/>
        </p:nvSpPr>
        <p:spPr>
          <a:xfrm>
            <a:off x="7897773" y="5052845"/>
            <a:ext cx="1986441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10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+ 4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= y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CFFC0860-C7E7-E313-77D2-E0615EB8E5A9}"/>
              </a:ext>
            </a:extLst>
          </p:cNvPr>
          <p:cNvSpPr txBox="1"/>
          <p:nvPr/>
        </p:nvSpPr>
        <p:spPr>
          <a:xfrm>
            <a:off x="7773829" y="5409469"/>
            <a:ext cx="2108269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100 + 16 = y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80C8A8C3-18BE-AC50-DDAA-7B943E8FCEDA}"/>
              </a:ext>
            </a:extLst>
          </p:cNvPr>
          <p:cNvSpPr txBox="1"/>
          <p:nvPr/>
        </p:nvSpPr>
        <p:spPr>
          <a:xfrm>
            <a:off x="8498772" y="5789230"/>
            <a:ext cx="1378904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116 = y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0D7C6EE7-9F81-2888-66C9-A224B458804F}"/>
              </a:ext>
            </a:extLst>
          </p:cNvPr>
          <p:cNvSpPr txBox="1"/>
          <p:nvPr/>
        </p:nvSpPr>
        <p:spPr>
          <a:xfrm>
            <a:off x="8206657" y="6216504"/>
            <a:ext cx="1553630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10,77 = y</a:t>
            </a:r>
            <a:endParaRPr lang="hu-HU" sz="2400" b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lokTextu 25">
                <a:extLst>
                  <a:ext uri="{FF2B5EF4-FFF2-40B4-BE49-F238E27FC236}">
                    <a16:creationId xmlns:a16="http://schemas.microsoft.com/office/drawing/2014/main" id="{57F0AA40-94CB-4E62-32D6-4B4566689217}"/>
                  </a:ext>
                </a:extLst>
              </p:cNvPr>
              <p:cNvSpPr txBox="1"/>
              <p:nvPr/>
            </p:nvSpPr>
            <p:spPr>
              <a:xfrm>
                <a:off x="9681682" y="5734831"/>
                <a:ext cx="830805" cy="5136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u-HU" sz="2400" dirty="0">
                    <a:solidFill>
                      <a:schemeClr val="tx1"/>
                    </a:solidFill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endParaRPr lang="hu-HU" sz="2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BlokTextu 25">
                <a:extLst>
                  <a:ext uri="{FF2B5EF4-FFF2-40B4-BE49-F238E27FC236}">
                    <a16:creationId xmlns:a16="http://schemas.microsoft.com/office/drawing/2014/main" id="{26FF955D-EA04-9B4F-20A2-1EC237DA8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682" y="5734831"/>
                <a:ext cx="830805" cy="513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ál 26">
            <a:extLst>
              <a:ext uri="{FF2B5EF4-FFF2-40B4-BE49-F238E27FC236}">
                <a16:creationId xmlns:a16="http://schemas.microsoft.com/office/drawing/2014/main" id="{899B43D6-DFDA-3A45-0398-6D4E738991AF}"/>
              </a:ext>
            </a:extLst>
          </p:cNvPr>
          <p:cNvSpPr/>
          <p:nvPr/>
        </p:nvSpPr>
        <p:spPr>
          <a:xfrm>
            <a:off x="9298832" y="6342190"/>
            <a:ext cx="18000" cy="1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/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58F807EB-CEE7-2749-DCC8-B16167A90F00}"/>
              </a:ext>
            </a:extLst>
          </p:cNvPr>
          <p:cNvSpPr txBox="1"/>
          <p:nvPr/>
        </p:nvSpPr>
        <p:spPr>
          <a:xfrm>
            <a:off x="7401964" y="441914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18A7D699-4246-57A7-E986-EDF759737BB1}"/>
              </a:ext>
            </a:extLst>
          </p:cNvPr>
          <p:cNvSpPr txBox="1"/>
          <p:nvPr/>
        </p:nvSpPr>
        <p:spPr>
          <a:xfrm>
            <a:off x="10121981" y="442442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CC941D82-77D1-6178-3E1C-0EC16A90918F}"/>
              </a:ext>
            </a:extLst>
          </p:cNvPr>
          <p:cNvSpPr txBox="1"/>
          <p:nvPr/>
        </p:nvSpPr>
        <p:spPr>
          <a:xfrm>
            <a:off x="10120571" y="2491803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G</a:t>
            </a:r>
            <a:endParaRPr lang="hu-HU" b="1" dirty="0"/>
          </a:p>
        </p:txBody>
      </p:sp>
      <p:sp>
        <p:nvSpPr>
          <p:cNvPr id="33" name="Pravouhlý trojuholník 32">
            <a:extLst>
              <a:ext uri="{FF2B5EF4-FFF2-40B4-BE49-F238E27FC236}">
                <a16:creationId xmlns:a16="http://schemas.microsoft.com/office/drawing/2014/main" id="{3845FF79-468B-5171-7BCC-9A207D7913B9}"/>
              </a:ext>
            </a:extLst>
          </p:cNvPr>
          <p:cNvSpPr/>
          <p:nvPr/>
        </p:nvSpPr>
        <p:spPr>
          <a:xfrm flipH="1">
            <a:off x="7725042" y="2893367"/>
            <a:ext cx="2401388" cy="1548000"/>
          </a:xfrm>
          <a:prstGeom prst="rtTriangle">
            <a:avLst/>
          </a:prstGeom>
          <a:solidFill>
            <a:srgbClr val="FF7C8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Kruh s výrezom 33">
            <a:extLst>
              <a:ext uri="{FF2B5EF4-FFF2-40B4-BE49-F238E27FC236}">
                <a16:creationId xmlns:a16="http://schemas.microsoft.com/office/drawing/2014/main" id="{E5F88C75-D745-BD74-9275-0472F76C7959}"/>
              </a:ext>
            </a:extLst>
          </p:cNvPr>
          <p:cNvSpPr/>
          <p:nvPr/>
        </p:nvSpPr>
        <p:spPr>
          <a:xfrm flipH="1">
            <a:off x="9676046" y="3992231"/>
            <a:ext cx="900000" cy="900000"/>
          </a:xfrm>
          <a:prstGeom prst="pie">
            <a:avLst>
              <a:gd name="adj1" fmla="val 16220577"/>
              <a:gd name="adj2" fmla="val 2158450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E2F7955C-164B-7938-6DBB-FFD933E48547}"/>
              </a:ext>
            </a:extLst>
          </p:cNvPr>
          <p:cNvSpPr/>
          <p:nvPr/>
        </p:nvSpPr>
        <p:spPr>
          <a:xfrm flipH="1">
            <a:off x="9919691" y="4231090"/>
            <a:ext cx="72000" cy="72000"/>
          </a:xfrm>
          <a:prstGeom prst="ellipse">
            <a:avLst/>
          </a:prstGeom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50C96B59-ED31-0F23-9D62-5D4BCA5E63F6}"/>
              </a:ext>
            </a:extLst>
          </p:cNvPr>
          <p:cNvSpPr txBox="1"/>
          <p:nvPr/>
        </p:nvSpPr>
        <p:spPr>
          <a:xfrm>
            <a:off x="10123678" y="347141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4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2838A2D0-63CF-19E7-1C87-B62F45955757}"/>
              </a:ext>
            </a:extLst>
          </p:cNvPr>
          <p:cNvSpPr txBox="1"/>
          <p:nvPr/>
        </p:nvSpPr>
        <p:spPr>
          <a:xfrm>
            <a:off x="8705786" y="4435859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10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3FF950CD-8C92-9692-8F6D-1F6B3F09A443}"/>
              </a:ext>
            </a:extLst>
          </p:cNvPr>
          <p:cNvSpPr txBox="1"/>
          <p:nvPr/>
        </p:nvSpPr>
        <p:spPr>
          <a:xfrm rot="19633496">
            <a:off x="8087250" y="3255596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testátló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4DDB177-9B91-1D70-29E7-EC38BDDA6F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2" y="3013932"/>
            <a:ext cx="3438667" cy="190881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43B47993-0F09-8A19-DE10-833BCAC8AE8C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8" y="2974579"/>
            <a:ext cx="3528000" cy="1980000"/>
          </a:xfrm>
          <a:prstGeom prst="rect">
            <a:avLst/>
          </a:prstGeo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27AC2E7B-A13C-F068-9520-73049C0043F6}"/>
              </a:ext>
            </a:extLst>
          </p:cNvPr>
          <p:cNvSpPr txBox="1"/>
          <p:nvPr/>
        </p:nvSpPr>
        <p:spPr>
          <a:xfrm>
            <a:off x="1239998" y="4030376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</a:t>
            </a:r>
            <a:endParaRPr lang="hu-HU" b="1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0C518A53-CE42-C632-9721-3E87A3C294FB}"/>
              </a:ext>
            </a:extLst>
          </p:cNvPr>
          <p:cNvSpPr txBox="1"/>
          <p:nvPr/>
        </p:nvSpPr>
        <p:spPr>
          <a:xfrm>
            <a:off x="82063" y="489402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54A3B3F7-B9D4-B3D1-20E4-31DC4B03EA56}"/>
              </a:ext>
            </a:extLst>
          </p:cNvPr>
          <p:cNvSpPr txBox="1"/>
          <p:nvPr/>
        </p:nvSpPr>
        <p:spPr>
          <a:xfrm>
            <a:off x="2576028" y="489402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DB33882A-0434-AA9A-7D04-E97AC01CC6D8}"/>
              </a:ext>
            </a:extLst>
          </p:cNvPr>
          <p:cNvSpPr txBox="1"/>
          <p:nvPr/>
        </p:nvSpPr>
        <p:spPr>
          <a:xfrm>
            <a:off x="3908216" y="406227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D3192988-47BF-4960-CB7A-9C3B94C21D71}"/>
              </a:ext>
            </a:extLst>
          </p:cNvPr>
          <p:cNvSpPr txBox="1"/>
          <p:nvPr/>
        </p:nvSpPr>
        <p:spPr>
          <a:xfrm>
            <a:off x="1314474" y="4936867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8</a:t>
            </a:r>
            <a:endParaRPr lang="hu-HU" sz="1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BE6003C8-77BF-C3E4-EF15-D587D38A373B}"/>
              </a:ext>
            </a:extLst>
          </p:cNvPr>
          <p:cNvSpPr txBox="1"/>
          <p:nvPr/>
        </p:nvSpPr>
        <p:spPr>
          <a:xfrm>
            <a:off x="3210073" y="4591151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6</a:t>
            </a:r>
            <a:endParaRPr lang="hu-HU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A4972596-CB22-5C38-A426-0D9B9E8F5764}"/>
              </a:ext>
            </a:extLst>
          </p:cNvPr>
          <p:cNvSpPr txBox="1"/>
          <p:nvPr/>
        </p:nvSpPr>
        <p:spPr>
          <a:xfrm>
            <a:off x="3881349" y="3409057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4</a:t>
            </a:r>
            <a:endParaRPr lang="hu-HU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CA110570-6C16-0335-93E3-2393ECEDA428}"/>
              </a:ext>
            </a:extLst>
          </p:cNvPr>
          <p:cNvSpPr txBox="1"/>
          <p:nvPr/>
        </p:nvSpPr>
        <p:spPr>
          <a:xfrm>
            <a:off x="114221" y="3054609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E</a:t>
            </a:r>
            <a:endParaRPr lang="hu-HU" b="1" dirty="0"/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id="{0CBE4FE9-E23A-B96E-EFC2-DB2835518035}"/>
              </a:ext>
            </a:extLst>
          </p:cNvPr>
          <p:cNvSpPr txBox="1"/>
          <p:nvPr/>
        </p:nvSpPr>
        <p:spPr>
          <a:xfrm>
            <a:off x="3882899" y="2581826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G</a:t>
            </a:r>
            <a:endParaRPr lang="hu-HU" b="1" dirty="0"/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F9151E01-F458-8141-87CC-1AC17494C25B}"/>
              </a:ext>
            </a:extLst>
          </p:cNvPr>
          <p:cNvSpPr txBox="1"/>
          <p:nvPr/>
        </p:nvSpPr>
        <p:spPr>
          <a:xfrm>
            <a:off x="1236453" y="254992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H</a:t>
            </a:r>
            <a:endParaRPr lang="hu-HU" b="1" dirty="0"/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DBBC3945-0D1F-400A-5E91-3F55CE047784}"/>
              </a:ext>
            </a:extLst>
          </p:cNvPr>
          <p:cNvSpPr txBox="1"/>
          <p:nvPr/>
        </p:nvSpPr>
        <p:spPr>
          <a:xfrm>
            <a:off x="2467171" y="3068785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51644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1"/>
      <p:bldP spid="123" grpId="1"/>
      <p:bldP spid="124" grpId="1"/>
      <p:bldP spid="125" grpId="0" animBg="1"/>
      <p:bldP spid="126" grpId="0" animBg="1"/>
      <p:bldP spid="127" grpId="0" animBg="1"/>
      <p:bldP spid="128" grpId="0"/>
      <p:bldP spid="129" grpId="0"/>
      <p:bldP spid="130" grpId="0"/>
      <p:bldP spid="3" grpId="0"/>
      <p:bldP spid="4" grpId="0"/>
      <p:bldP spid="5" grpId="0"/>
      <p:bldP spid="7" grpId="0"/>
      <p:bldP spid="9" grpId="0"/>
      <p:bldP spid="1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B23C5C-2F08-3461-9813-64BDDE2DF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9830"/>
            <a:ext cx="8425543" cy="103606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sz="18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Ha a téglalapból, amelynek az oldalai 8 cm és 6 cm hosszúak, az ábrán látható módon levágunk négy egybevágó háromszöget, akkor egy rombuszt kapunk. Hány centiméter e rombusz kerülete? (2024)</a:t>
            </a:r>
            <a:endParaRPr lang="hu-HU" sz="1800" dirty="0">
              <a:latin typeface="+mj-lt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5CC6EE9A-56D3-0E28-8E83-5811EB5F376A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10139916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Monitor feladatok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65025C2-4354-11B0-EB9C-F346261E7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23" y="1349829"/>
            <a:ext cx="1264193" cy="1036060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AD8F4E7D-3E18-0731-E06E-D0467A3FBEAE}"/>
              </a:ext>
            </a:extLst>
          </p:cNvPr>
          <p:cNvSpPr txBox="1"/>
          <p:nvPr/>
        </p:nvSpPr>
        <p:spPr>
          <a:xfrm>
            <a:off x="609600" y="2828835"/>
            <a:ext cx="756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Számítsd ki az ABC derékszögű háromszög területét, ha adott a BC átfogó fölé írt négyzet területe, valamint az AC befogó fölé írt négyzet területe! (2023)</a:t>
            </a:r>
          </a:p>
          <a:p>
            <a:pPr algn="just">
              <a:tabLst>
                <a:tab pos="271463" algn="l"/>
              </a:tabLst>
            </a:pPr>
            <a:r>
              <a:rPr lang="hu-HU" b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hu-HU" sz="1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A.</a:t>
            </a:r>
            <a:r>
              <a:rPr lang="hu-HU" sz="18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54 cm</a:t>
            </a:r>
            <a:r>
              <a:rPr lang="hu-HU" sz="1800" baseline="300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2	</a:t>
            </a:r>
            <a:r>
              <a:rPr lang="hu-HU" sz="18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hu-HU" sz="1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B.</a:t>
            </a:r>
            <a:r>
              <a:rPr lang="hu-HU" sz="18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36 cm</a:t>
            </a:r>
            <a:r>
              <a:rPr lang="hu-HU" sz="1800" baseline="300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2	  </a:t>
            </a:r>
            <a:r>
              <a:rPr lang="hu-HU" sz="1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C.</a:t>
            </a:r>
            <a:r>
              <a:rPr lang="hu-HU" sz="18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108 cm</a:t>
            </a:r>
            <a:r>
              <a:rPr lang="hu-HU" sz="1800" baseline="300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2	</a:t>
            </a:r>
            <a:r>
              <a:rPr lang="hu-HU" sz="1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D.</a:t>
            </a:r>
            <a:r>
              <a:rPr lang="hu-HU" sz="18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135 cm</a:t>
            </a:r>
            <a:r>
              <a:rPr lang="hu-HU" sz="1800" baseline="300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hu-HU" dirty="0">
              <a:latin typeface="+mj-lt"/>
            </a:endParaRPr>
          </a:p>
        </p:txBody>
      </p:sp>
      <p:pic>
        <p:nvPicPr>
          <p:cNvPr id="9" name="Kép 188">
            <a:extLst>
              <a:ext uri="{FF2B5EF4-FFF2-40B4-BE49-F238E27FC236}">
                <a16:creationId xmlns:a16="http://schemas.microsoft.com/office/drawing/2014/main" id="{A675D9D5-EFFB-70A8-51AA-F08477003C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5171" y="2622728"/>
            <a:ext cx="2438400" cy="1925782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C3C17457-0564-8C88-10C3-4DCCC8FD3895}"/>
              </a:ext>
            </a:extLst>
          </p:cNvPr>
          <p:cNvSpPr txBox="1"/>
          <p:nvPr/>
        </p:nvSpPr>
        <p:spPr>
          <a:xfrm>
            <a:off x="609600" y="5182950"/>
            <a:ext cx="7336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 10 cm oldalú szabályos nyolcszög úgy keletkezett, hogy egy papírnégyzet minden egyes csúcsánál levágtunk egy egyenlő szárú háromszöget. Számítsd ki centiméterekben az eredeti négyzet oldalának hosszát! Az eredményt kerekítsd egész számokra! (2022)</a:t>
            </a:r>
            <a:endParaRPr lang="hu-HU" dirty="0">
              <a:latin typeface="+mj-lt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32C53E8D-28C2-DAD2-A2DC-37A2E0CB8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114" y="4819425"/>
            <a:ext cx="1894115" cy="1927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960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3B0D1-A5A8-765F-05A3-D99731B69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C6737A-59D5-0F72-5E7A-DD2EAFA6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9830"/>
            <a:ext cx="7587343" cy="1447799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sz="18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Az 5 cm és 12 cm befogójú ABC derékszögű háromszög köré egy k körvonal van írva. Számítsd ki a k körvonal hosszát centiméterekben! Számolj π = 3,14 értékkel, és az eredményt kerekítsd tizedekre! (2019)</a:t>
            </a:r>
          </a:p>
          <a:p>
            <a:pPr marL="0" indent="0" algn="just">
              <a:lnSpc>
                <a:spcPct val="115000"/>
              </a:lnSpc>
              <a:buClr>
                <a:schemeClr val="accent1">
                  <a:lumMod val="75000"/>
                </a:schemeClr>
              </a:buClr>
              <a:buSzPct val="100000"/>
              <a:buNone/>
              <a:tabLst>
                <a:tab pos="271463" algn="l"/>
              </a:tabLst>
            </a:pPr>
            <a:r>
              <a:rPr lang="hu-HU" sz="1800" b="1" dirty="0">
                <a:solidFill>
                  <a:srgbClr val="231F2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A.</a:t>
            </a:r>
            <a:r>
              <a:rPr lang="hu-HU" sz="1800" dirty="0">
                <a:solidFill>
                  <a:srgbClr val="231F2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81,6	</a:t>
            </a:r>
            <a:r>
              <a:rPr lang="hu-HU" sz="1800" b="1" dirty="0">
                <a:solidFill>
                  <a:srgbClr val="231F2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B.</a:t>
            </a:r>
            <a:r>
              <a:rPr lang="hu-HU" sz="1800" dirty="0">
                <a:solidFill>
                  <a:srgbClr val="231F2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75,4		</a:t>
            </a:r>
            <a:r>
              <a:rPr lang="hu-HU" sz="1800" b="1" dirty="0">
                <a:solidFill>
                  <a:srgbClr val="231F2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C.</a:t>
            </a:r>
            <a:r>
              <a:rPr lang="hu-HU" sz="1800" dirty="0">
                <a:solidFill>
                  <a:srgbClr val="231F2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40,8		</a:t>
            </a:r>
            <a:r>
              <a:rPr lang="hu-HU" sz="1800" b="1" dirty="0">
                <a:solidFill>
                  <a:srgbClr val="231F2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D.</a:t>
            </a:r>
            <a:r>
              <a:rPr lang="hu-HU" sz="1800" dirty="0">
                <a:solidFill>
                  <a:srgbClr val="231F2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37,7</a:t>
            </a:r>
            <a:endParaRPr lang="hu-HU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endParaRPr lang="hu-HU" sz="1800" dirty="0">
              <a:latin typeface="+mj-lt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FD1D52C1-7C26-A08A-EBB4-254EDE5BD807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10139916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Monitor feladatok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117CDCD-6A13-86E3-36FE-2D9432B3F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87" y="1305973"/>
            <a:ext cx="2075344" cy="1731141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68BA5345-963B-1E30-FD14-138A33BABBAA}"/>
              </a:ext>
            </a:extLst>
          </p:cNvPr>
          <p:cNvSpPr txBox="1"/>
          <p:nvPr/>
        </p:nvSpPr>
        <p:spPr>
          <a:xfrm>
            <a:off x="609599" y="3206593"/>
            <a:ext cx="66838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231F2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Az ábrán egy NET háromszög látható. A P pont a háromszög T csúcsából az NE oldalára bocsátott magasságának a talppontja, az N pont a PE szakasz pontja. Tudjuk, hogy: |PE| = 16 cm, |TP| = 12 cm, |TE| = 20 cm, |NE| = 7 cm.</a:t>
            </a:r>
            <a:endParaRPr lang="hu-HU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271463" algn="l"/>
              </a:tabLst>
            </a:pPr>
            <a:r>
              <a:rPr lang="hu-HU" sz="1800" dirty="0">
                <a:solidFill>
                  <a:srgbClr val="231F2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Határozd meg az NET háromszög kerületét cm-ben! (2018)</a:t>
            </a:r>
            <a:endParaRPr lang="hu-HU" dirty="0">
              <a:latin typeface="+mj-lt"/>
            </a:endParaRP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48D8B2AE-A09D-F5A0-0936-C0097FCDD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657" y="2971333"/>
            <a:ext cx="2659054" cy="1861918"/>
          </a:xfrm>
          <a:prstGeom prst="rect">
            <a:avLst/>
          </a:prstGeom>
        </p:spPr>
      </p:pic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4F0CF364-6256-4FDD-AAA5-FF89EC58FD30}"/>
              </a:ext>
            </a:extLst>
          </p:cNvPr>
          <p:cNvSpPr txBox="1">
            <a:spLocks/>
          </p:cNvSpPr>
          <p:nvPr/>
        </p:nvSpPr>
        <p:spPr>
          <a:xfrm>
            <a:off x="609600" y="5344886"/>
            <a:ext cx="7260771" cy="14477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231F2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 JANO téglalap oldalainak hossza 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|JA| = 16 cm és |AN| = 12 cm. Az S pont a JO oldal középpontja és a T pont pedig a JA oldal középpontja. Számítsd ki a STANO ötszög kerületét cm-ben! (2016)</a:t>
            </a:r>
            <a:endParaRPr lang="hu-HU" sz="1800" dirty="0">
              <a:latin typeface="+mj-lt"/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C7DBDA4D-BC8E-E2AB-189B-16D848AAF4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3882" y="5219697"/>
            <a:ext cx="2303039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8979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12E39-6A9B-B46F-409D-5B3AD51DF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95476F8B-FD13-80FD-B7FE-0ECE0B96854A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10139916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Monitor feladatok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E2AA2D2-9CC2-984D-B7A8-665F56815E75}"/>
              </a:ext>
            </a:extLst>
          </p:cNvPr>
          <p:cNvSpPr txBox="1"/>
          <p:nvPr/>
        </p:nvSpPr>
        <p:spPr>
          <a:xfrm>
            <a:off x="609600" y="1545766"/>
            <a:ext cx="9840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231F2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Két háromszög oldalhosszúságait nagyság szerint rendeztük: 8 cm, 10 cm, 13 cm, 15 cm, 17 cm, 19 cm. A két háromszög közül az egyik derékszögű. Számítsd ki cm-ben e derékszögű háromszög kerületét! (2015)</a:t>
            </a:r>
          </a:p>
          <a:p>
            <a:pPr algn="just">
              <a:buClr>
                <a:schemeClr val="accent1">
                  <a:lumMod val="75000"/>
                </a:schemeClr>
              </a:buClr>
              <a:tabLst>
                <a:tab pos="271463" algn="l"/>
              </a:tabLst>
            </a:pPr>
            <a:r>
              <a:rPr lang="hu-HU" dirty="0">
                <a:solidFill>
                  <a:srgbClr val="231F2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hu-HU" sz="1800" b="1" dirty="0">
                <a:solidFill>
                  <a:srgbClr val="231F2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A.</a:t>
            </a:r>
            <a:r>
              <a:rPr lang="hu-HU" sz="1800" dirty="0">
                <a:solidFill>
                  <a:srgbClr val="231F2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31		</a:t>
            </a:r>
            <a:r>
              <a:rPr lang="hu-HU" sz="1800" b="1" dirty="0">
                <a:solidFill>
                  <a:srgbClr val="231F2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B.</a:t>
            </a:r>
            <a:r>
              <a:rPr lang="hu-HU" sz="1800" dirty="0">
                <a:solidFill>
                  <a:srgbClr val="231F2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33		</a:t>
            </a:r>
            <a:r>
              <a:rPr lang="hu-HU" sz="1800" b="1" dirty="0">
                <a:solidFill>
                  <a:srgbClr val="231F2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C.</a:t>
            </a:r>
            <a:r>
              <a:rPr lang="hu-HU" sz="1800" dirty="0">
                <a:solidFill>
                  <a:srgbClr val="231F2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40		</a:t>
            </a:r>
            <a:r>
              <a:rPr lang="hu-HU" sz="1800" b="1" dirty="0">
                <a:solidFill>
                  <a:srgbClr val="231F2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D.</a:t>
            </a:r>
            <a:r>
              <a:rPr lang="hu-HU" sz="1800" dirty="0">
                <a:solidFill>
                  <a:srgbClr val="231F2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42</a:t>
            </a:r>
            <a:endParaRPr lang="hu-HU" dirty="0">
              <a:latin typeface="+mj-lt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967E10F-0165-242E-D9AB-3852FA74C5DB}"/>
              </a:ext>
            </a:extLst>
          </p:cNvPr>
          <p:cNvSpPr txBox="1"/>
          <p:nvPr/>
        </p:nvSpPr>
        <p:spPr>
          <a:xfrm>
            <a:off x="609600" y="5870800"/>
            <a:ext cx="956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1800" spc="-65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derékszögű háromszög befogóinak hossza 1,2 dm és 1,6 dm. Számítsátok ki ennek a derékszögű háromszögnek a kerületét deciméterekben. (2011)</a:t>
            </a:r>
            <a:endParaRPr lang="hu-HU" dirty="0">
              <a:latin typeface="+mj-lt"/>
            </a:endParaRP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4E30B387-B62F-59B0-4C29-DC061EBE4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37851"/>
            <a:ext cx="10139916" cy="1447799"/>
          </a:xfrm>
        </p:spPr>
        <p:txBody>
          <a:bodyPr>
            <a:no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Az ábrán egy téglatest látható, amelynek alapja 12 cm és 5 cm méretű, magassága pedig 4 cm. Az asztalos ezt a téglatestet szétvágta (amint az ábrán látható) két azonos, derékszögű háromszög alapú, háromoldalú hasábra. Az asztalos az így kapott hasábokat befestette. Számítsátok ki a két háromoldalú hasáb közül az egyiknek a felszínét. (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Az ábra csak szemléltető jellegű.</a:t>
            </a:r>
            <a:r>
              <a:rPr lang="hu-H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hu-HU" sz="1800" dirty="0"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(2012)</a:t>
            </a:r>
            <a:endParaRPr lang="hu-HU" sz="1800" dirty="0">
              <a:latin typeface="+mj-lt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6091EA90-BA49-D8BB-567C-CFC7499F6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85" y="4025662"/>
            <a:ext cx="5875095" cy="163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97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B2DC4-941E-80F2-5062-C4EABACE5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626E6603-CE2E-F2CF-53E6-D1E6AAB19F05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10139916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/>
              <a:t>Monitor feladatok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15E5D96-C3CB-6048-E38F-0AD60DE00853}"/>
              </a:ext>
            </a:extLst>
          </p:cNvPr>
          <p:cNvSpPr txBox="1"/>
          <p:nvPr/>
        </p:nvSpPr>
        <p:spPr>
          <a:xfrm>
            <a:off x="609600" y="1436916"/>
            <a:ext cx="808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téglatest alaplapjának egyik éle 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= </a:t>
            </a:r>
            <a:r>
              <a:rPr lang="hu-H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 cm. A testátló hossza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u-HU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u-H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13 cm, a téglatest alapjának lapátlója 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u-H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= 5 cm. Mennyi a téglatest térfogata? (2010)</a:t>
            </a:r>
          </a:p>
          <a:p>
            <a:pPr>
              <a:buClr>
                <a:schemeClr val="accent1">
                  <a:lumMod val="75000"/>
                </a:schemeClr>
              </a:buClr>
              <a:tabLst>
                <a:tab pos="271463" algn="l"/>
              </a:tabLst>
            </a:pPr>
            <a:r>
              <a:rPr lang="hu-H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1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A.  </a:t>
            </a:r>
            <a:r>
              <a:rPr lang="hu-HU" sz="18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144,0 cm</a:t>
            </a:r>
            <a:r>
              <a:rPr lang="hu-HU" sz="1800" baseline="300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3	</a:t>
            </a:r>
            <a:r>
              <a:rPr lang="hu-HU" sz="1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B.  </a:t>
            </a:r>
            <a:r>
              <a:rPr lang="hu-HU" sz="18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152,4 cm</a:t>
            </a:r>
            <a:r>
              <a:rPr lang="hu-HU" sz="1800" baseline="300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3	</a:t>
            </a:r>
            <a:r>
              <a:rPr lang="hu-HU" sz="1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C.  </a:t>
            </a:r>
            <a:r>
              <a:rPr lang="hu-HU" sz="18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195,0 cm</a:t>
            </a:r>
            <a:r>
              <a:rPr lang="hu-HU" sz="1800" baseline="300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3	</a:t>
            </a:r>
            <a:r>
              <a:rPr lang="hu-HU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D.  </a:t>
            </a:r>
            <a:r>
              <a:rPr lang="hu-H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231,4 cm</a:t>
            </a:r>
            <a:r>
              <a:rPr lang="hu-HU" sz="18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hu-HU" dirty="0">
              <a:latin typeface="+mj-lt"/>
            </a:endParaRPr>
          </a:p>
        </p:txBody>
      </p:sp>
      <p:pic>
        <p:nvPicPr>
          <p:cNvPr id="11" name="Kép 9">
            <a:extLst>
              <a:ext uri="{FF2B5EF4-FFF2-40B4-BE49-F238E27FC236}">
                <a16:creationId xmlns:a16="http://schemas.microsoft.com/office/drawing/2014/main" id="{445AA4F4-E75F-F892-BC16-AC0C03C89B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5505" y="1169281"/>
            <a:ext cx="1720075" cy="218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ástupný objekt pre obsah 2">
            <a:extLst>
              <a:ext uri="{FF2B5EF4-FFF2-40B4-BE49-F238E27FC236}">
                <a16:creationId xmlns:a16="http://schemas.microsoft.com/office/drawing/2014/main" id="{38DB06C0-FF79-B010-9A18-AB9E00FC0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624264"/>
            <a:ext cx="10139916" cy="816427"/>
          </a:xfrm>
        </p:spPr>
        <p:txBody>
          <a:bodyPr>
            <a:no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Az egyenlő szárú trapéz alakú sportpálya alapjai 110 m és 50 m hosszúak. Az alapok közti távolság 40 m. Hány méter a sportpálya kerülete? (2009)</a:t>
            </a:r>
            <a:endParaRPr lang="hu-HU" sz="1800" dirty="0">
              <a:latin typeface="+mj-lt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BE81D4B6-549F-27B7-9A28-1C6CD3CB8888}"/>
              </a:ext>
            </a:extLst>
          </p:cNvPr>
          <p:cNvSpPr txBox="1"/>
          <p:nvPr/>
        </p:nvSpPr>
        <p:spPr>
          <a:xfrm>
            <a:off x="609600" y="4882932"/>
            <a:ext cx="6574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3 dm magas merőleges hasáb az alaplapján fekszik, amelynek élei 80 cm és 60 cm. Számítsuk ki dm</a:t>
            </a:r>
            <a:r>
              <a:rPr lang="hu-HU" sz="18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-ben a DBF háromszög (az ábrán) területét! (2008)</a:t>
            </a:r>
          </a:p>
          <a:p>
            <a:pPr algn="just">
              <a:buClr>
                <a:schemeClr val="accent1">
                  <a:lumMod val="75000"/>
                </a:schemeClr>
              </a:buClr>
              <a:tabLst>
                <a:tab pos="271463" algn="l"/>
              </a:tabLst>
            </a:pPr>
            <a:r>
              <a:rPr lang="hu-H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 </a:t>
            </a:r>
            <a:r>
              <a:rPr lang="hu-H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150	</a:t>
            </a:r>
            <a:r>
              <a:rPr lang="hu-HU" sz="1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B.  </a:t>
            </a:r>
            <a:r>
              <a:rPr lang="hu-HU" sz="18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1 500		</a:t>
            </a:r>
            <a:r>
              <a:rPr lang="hu-HU" sz="1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C.  </a:t>
            </a:r>
            <a:r>
              <a:rPr lang="hu-HU" sz="18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7,5		</a:t>
            </a:r>
            <a:r>
              <a:rPr lang="hu-HU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D.  </a:t>
            </a:r>
            <a:r>
              <a:rPr lang="hu-HU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hu-HU" dirty="0">
              <a:latin typeface="+mj-lt"/>
            </a:endParaRPr>
          </a:p>
        </p:txBody>
      </p:sp>
      <p:pic>
        <p:nvPicPr>
          <p:cNvPr id="16" name="Kép 3">
            <a:extLst>
              <a:ext uri="{FF2B5EF4-FFF2-40B4-BE49-F238E27FC236}">
                <a16:creationId xmlns:a16="http://schemas.microsoft.com/office/drawing/2014/main" id="{E9D26800-C846-B026-4AFB-34B8D11488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0602" y="4882932"/>
            <a:ext cx="2444257" cy="164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796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>
            <a:extLst>
              <a:ext uri="{FF2B5EF4-FFF2-40B4-BE49-F238E27FC236}">
                <a16:creationId xmlns:a16="http://schemas.microsoft.com/office/drawing/2014/main" id="{F7E0B816-EAD2-7FFE-99DC-5255C3283D48}"/>
              </a:ext>
            </a:extLst>
          </p:cNvPr>
          <p:cNvSpPr/>
          <p:nvPr/>
        </p:nvSpPr>
        <p:spPr>
          <a:xfrm>
            <a:off x="4445495" y="3886728"/>
            <a:ext cx="1530171" cy="15283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6807A73D-0B95-B7F5-40D3-7F203FA3DF5F}"/>
              </a:ext>
            </a:extLst>
          </p:cNvPr>
          <p:cNvSpPr/>
          <p:nvPr/>
        </p:nvSpPr>
        <p:spPr>
          <a:xfrm rot="3185612">
            <a:off x="4967092" y="835902"/>
            <a:ext cx="2520000" cy="2520000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8B2C00FD-53C2-E6BD-1656-4A00014A2234}"/>
              </a:ext>
            </a:extLst>
          </p:cNvPr>
          <p:cNvSpPr/>
          <p:nvPr/>
        </p:nvSpPr>
        <p:spPr>
          <a:xfrm>
            <a:off x="2425149" y="1839144"/>
            <a:ext cx="2020348" cy="2041200"/>
          </a:xfrm>
          <a:prstGeom prst="rect">
            <a:avLst/>
          </a:prstGeom>
          <a:solidFill>
            <a:srgbClr val="FF7C8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9000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464056"/>
            <a:ext cx="9652000" cy="660688"/>
          </a:xfrm>
        </p:spPr>
        <p:txBody>
          <a:bodyPr/>
          <a:lstStyle/>
          <a:p>
            <a:r>
              <a:rPr lang="hu-HU" dirty="0"/>
              <a:t>Pitagorasz-Tétel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24FE110-84E1-2E8D-5403-7D26C6E16A17}"/>
              </a:ext>
            </a:extLst>
          </p:cNvPr>
          <p:cNvSpPr txBox="1"/>
          <p:nvPr/>
        </p:nvSpPr>
        <p:spPr>
          <a:xfrm>
            <a:off x="767408" y="5589240"/>
            <a:ext cx="9937104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derékszögű háromszög befogóira rajzolt négyzetek területeinek összege egyenlő az átfogóra rajzolt négyzet területével.</a:t>
            </a:r>
            <a:endParaRPr lang="hu-HU" sz="2400" b="1" dirty="0">
              <a:latin typeface="+mj-lt"/>
            </a:endParaRPr>
          </a:p>
        </p:txBody>
      </p:sp>
      <p:sp>
        <p:nvSpPr>
          <p:cNvPr id="3" name="Pravouhlý trojuholník 2">
            <a:extLst>
              <a:ext uri="{FF2B5EF4-FFF2-40B4-BE49-F238E27FC236}">
                <a16:creationId xmlns:a16="http://schemas.microsoft.com/office/drawing/2014/main" id="{8D7E051F-F6C8-AE25-A58E-92CD895D9159}"/>
              </a:ext>
            </a:extLst>
          </p:cNvPr>
          <p:cNvSpPr/>
          <p:nvPr/>
        </p:nvSpPr>
        <p:spPr>
          <a:xfrm>
            <a:off x="4445496" y="1839144"/>
            <a:ext cx="1537200" cy="204120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Kruh s výrezom 3">
            <a:extLst>
              <a:ext uri="{FF2B5EF4-FFF2-40B4-BE49-F238E27FC236}">
                <a16:creationId xmlns:a16="http://schemas.microsoft.com/office/drawing/2014/main" id="{31ABDF70-1D06-49AC-BBE4-DDB740475076}"/>
              </a:ext>
            </a:extLst>
          </p:cNvPr>
          <p:cNvSpPr/>
          <p:nvPr/>
        </p:nvSpPr>
        <p:spPr>
          <a:xfrm>
            <a:off x="3991898" y="3431746"/>
            <a:ext cx="900000" cy="900000"/>
          </a:xfrm>
          <a:prstGeom prst="pie">
            <a:avLst>
              <a:gd name="adj1" fmla="val 16171302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AC2FA6C-C09E-68B7-4DF7-EA88CEAC964F}"/>
              </a:ext>
            </a:extLst>
          </p:cNvPr>
          <p:cNvSpPr/>
          <p:nvPr/>
        </p:nvSpPr>
        <p:spPr>
          <a:xfrm>
            <a:off x="4587139" y="3657602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ACE0FF19-AD2F-6FA7-93F0-CAF8D8425493}"/>
              </a:ext>
            </a:extLst>
          </p:cNvPr>
          <p:cNvSpPr txBox="1"/>
          <p:nvPr/>
        </p:nvSpPr>
        <p:spPr>
          <a:xfrm>
            <a:off x="4757880" y="3867181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befogó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5DE899D-B7F6-405C-6B7E-A3512361ADB7}"/>
              </a:ext>
            </a:extLst>
          </p:cNvPr>
          <p:cNvSpPr txBox="1"/>
          <p:nvPr/>
        </p:nvSpPr>
        <p:spPr>
          <a:xfrm rot="16200000">
            <a:off x="3811644" y="2709345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befogó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71E3739-08E4-445E-8A54-5E4D29706BEE}"/>
              </a:ext>
            </a:extLst>
          </p:cNvPr>
          <p:cNvSpPr txBox="1"/>
          <p:nvPr/>
        </p:nvSpPr>
        <p:spPr>
          <a:xfrm rot="3177238">
            <a:off x="4947492" y="2584893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átfogó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0844BA2D-5B5F-34A2-E554-2D16BEA6145A}"/>
              </a:ext>
            </a:extLst>
          </p:cNvPr>
          <p:cNvSpPr txBox="1"/>
          <p:nvPr/>
        </p:nvSpPr>
        <p:spPr>
          <a:xfrm>
            <a:off x="5026876" y="405962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a</a:t>
            </a:r>
            <a:endParaRPr lang="hu-HU" b="1" i="1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C115B450-40F5-C7D4-2CD2-D3A435D40370}"/>
              </a:ext>
            </a:extLst>
          </p:cNvPr>
          <p:cNvSpPr txBox="1"/>
          <p:nvPr/>
        </p:nvSpPr>
        <p:spPr>
          <a:xfrm>
            <a:off x="4692233" y="4574714"/>
            <a:ext cx="1036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T =</a:t>
            </a:r>
            <a:r>
              <a:rPr lang="hu-HU" sz="2400" b="1" i="1" dirty="0">
                <a:solidFill>
                  <a:schemeClr val="accent1">
                    <a:lumMod val="50000"/>
                  </a:schemeClr>
                </a:solidFill>
              </a:rPr>
              <a:t> a</a:t>
            </a:r>
            <a:r>
              <a:rPr lang="hu-HU" sz="2400" b="1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hu-HU" b="1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1A2529D3-2348-A927-5635-9F227FC6674B}"/>
              </a:ext>
            </a:extLst>
          </p:cNvPr>
          <p:cNvSpPr txBox="1"/>
          <p:nvPr/>
        </p:nvSpPr>
        <p:spPr>
          <a:xfrm>
            <a:off x="3841513" y="2623088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b</a:t>
            </a:r>
            <a:endParaRPr lang="hu-HU" b="1" i="1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9BDBD22A-CC6D-51F9-3766-99F94EDC8878}"/>
              </a:ext>
            </a:extLst>
          </p:cNvPr>
          <p:cNvSpPr txBox="1"/>
          <p:nvPr/>
        </p:nvSpPr>
        <p:spPr>
          <a:xfrm>
            <a:off x="2753446" y="2626313"/>
            <a:ext cx="1036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990000"/>
                </a:solidFill>
              </a:rPr>
              <a:t>T =</a:t>
            </a:r>
            <a:r>
              <a:rPr lang="hu-HU" sz="2400" b="1" i="1" dirty="0">
                <a:solidFill>
                  <a:srgbClr val="990000"/>
                </a:solidFill>
              </a:rPr>
              <a:t> b</a:t>
            </a:r>
            <a:r>
              <a:rPr lang="hu-HU" sz="2400" b="1" baseline="30000" dirty="0">
                <a:solidFill>
                  <a:srgbClr val="990000"/>
                </a:solidFill>
              </a:rPr>
              <a:t>2</a:t>
            </a:r>
            <a:endParaRPr lang="hu-HU" b="1" baseline="30000" dirty="0">
              <a:solidFill>
                <a:srgbClr val="990000"/>
              </a:solidFill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2B615003-A7EA-8E5C-3138-13EC91447853}"/>
              </a:ext>
            </a:extLst>
          </p:cNvPr>
          <p:cNvSpPr txBox="1"/>
          <p:nvPr/>
        </p:nvSpPr>
        <p:spPr>
          <a:xfrm>
            <a:off x="5419222" y="2352402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c</a:t>
            </a:r>
            <a:endParaRPr lang="hu-HU" b="1" i="1" dirty="0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F400A3F4-5D30-2E6C-27CB-5B4D85DB1CF8}"/>
              </a:ext>
            </a:extLst>
          </p:cNvPr>
          <p:cNvSpPr txBox="1"/>
          <p:nvPr/>
        </p:nvSpPr>
        <p:spPr>
          <a:xfrm>
            <a:off x="5800998" y="1865069"/>
            <a:ext cx="1006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7030A0"/>
                </a:solidFill>
              </a:rPr>
              <a:t>T =</a:t>
            </a:r>
            <a:r>
              <a:rPr lang="hu-HU" sz="2400" b="1" i="1" dirty="0">
                <a:solidFill>
                  <a:srgbClr val="7030A0"/>
                </a:solidFill>
              </a:rPr>
              <a:t> c</a:t>
            </a:r>
            <a:r>
              <a:rPr lang="hu-HU" sz="2400" b="1" baseline="30000" dirty="0">
                <a:solidFill>
                  <a:srgbClr val="7030A0"/>
                </a:solidFill>
              </a:rPr>
              <a:t>2</a:t>
            </a:r>
            <a:endParaRPr lang="hu-HU" b="1" baseline="30000" dirty="0">
              <a:solidFill>
                <a:srgbClr val="7030A0"/>
              </a:solidFill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8AC95B2F-3985-5448-D9F6-63581B247B34}"/>
              </a:ext>
            </a:extLst>
          </p:cNvPr>
          <p:cNvSpPr txBox="1"/>
          <p:nvPr/>
        </p:nvSpPr>
        <p:spPr>
          <a:xfrm>
            <a:off x="7306056" y="4097660"/>
            <a:ext cx="2866490" cy="707886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i="1" dirty="0">
                <a:solidFill>
                  <a:srgbClr val="FFFF00"/>
                </a:solidFill>
              </a:rPr>
              <a:t>a</a:t>
            </a:r>
            <a:r>
              <a:rPr lang="hu-HU" sz="4000" b="1" baseline="30000" dirty="0">
                <a:solidFill>
                  <a:srgbClr val="FFFF00"/>
                </a:solidFill>
              </a:rPr>
              <a:t>2</a:t>
            </a:r>
            <a:r>
              <a:rPr lang="hu-HU" sz="4000" b="1" dirty="0">
                <a:solidFill>
                  <a:srgbClr val="FFFF00"/>
                </a:solidFill>
              </a:rPr>
              <a:t> + </a:t>
            </a:r>
            <a:r>
              <a:rPr lang="hu-HU" sz="4000" b="1" i="1" dirty="0">
                <a:solidFill>
                  <a:srgbClr val="FFFF00"/>
                </a:solidFill>
              </a:rPr>
              <a:t>b</a:t>
            </a:r>
            <a:r>
              <a:rPr lang="hu-HU" sz="4000" b="1" baseline="30000" dirty="0">
                <a:solidFill>
                  <a:srgbClr val="FFFF00"/>
                </a:solidFill>
              </a:rPr>
              <a:t>2</a:t>
            </a:r>
            <a:r>
              <a:rPr lang="hu-HU" sz="4000" b="1" dirty="0">
                <a:solidFill>
                  <a:srgbClr val="FFFF00"/>
                </a:solidFill>
              </a:rPr>
              <a:t> = </a:t>
            </a:r>
            <a:r>
              <a:rPr lang="hu-HU" sz="4000" b="1" i="1" dirty="0">
                <a:solidFill>
                  <a:srgbClr val="FFFF00"/>
                </a:solidFill>
              </a:rPr>
              <a:t>c</a:t>
            </a:r>
            <a:r>
              <a:rPr lang="hu-HU" sz="4000" b="1" baseline="30000" dirty="0">
                <a:solidFill>
                  <a:srgbClr val="FFFF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3" grpId="0" animBg="1"/>
      <p:bldP spid="6" grpId="0" animBg="1"/>
      <p:bldP spid="4" grpId="0" animBg="1"/>
      <p:bldP spid="7" grpId="0" animBg="1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DE5BA5-7296-A3D4-0324-6595A36C4A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</a:bodyPr>
          <a:lstStyle/>
          <a:p>
            <a:pPr algn="ctr"/>
            <a:r>
              <a:rPr lang="hu-HU" sz="5400" dirty="0"/>
              <a:t>Köszönöm a figyelmet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67418DF-9CB0-9A80-ADF1-0FC3D0AC7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10" y="3223659"/>
            <a:ext cx="6461051" cy="3634341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6947C29-2DBC-ED29-26BE-B90ED1DD1092}"/>
              </a:ext>
            </a:extLst>
          </p:cNvPr>
          <p:cNvSpPr txBox="1"/>
          <p:nvPr/>
        </p:nvSpPr>
        <p:spPr>
          <a:xfrm rot="20478381">
            <a:off x="375684" y="2786003"/>
            <a:ext cx="533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Pitagorasz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vegetariánus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volt, de a babhoz még hozzányúlni sem volt hajlandó. Szerinte ugyanis az emberek szellentéskor elvesztik a lelkük egy részét, vagyis a bab nem más, mint a halottak lelke.</a:t>
            </a:r>
          </a:p>
        </p:txBody>
      </p:sp>
    </p:spTree>
    <p:extLst>
      <p:ext uri="{BB962C8B-B14F-4D97-AF65-F5344CB8AC3E}">
        <p14:creationId xmlns:p14="http://schemas.microsoft.com/office/powerpoint/2010/main" val="341145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édium 1" title="Pitagorasz tétele másképp">
            <a:hlinkClick r:id="" action="ppaction://media"/>
            <a:extLst>
              <a:ext uri="{FF2B5EF4-FFF2-40B4-BE49-F238E27FC236}">
                <a16:creationId xmlns:a16="http://schemas.microsoft.com/office/drawing/2014/main" id="{DEA6FABD-32DC-EFDC-E566-652F416897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46957"/>
            <a:ext cx="8752114" cy="656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9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405104"/>
            <a:ext cx="9652000" cy="707886"/>
          </a:xfrm>
        </p:spPr>
        <p:txBody>
          <a:bodyPr/>
          <a:lstStyle/>
          <a:p>
            <a:r>
              <a:rPr lang="hu-HU" dirty="0"/>
              <a:t>Hiányzó oldal kiszámítása</a:t>
            </a:r>
          </a:p>
        </p:txBody>
      </p:sp>
      <p:sp>
        <p:nvSpPr>
          <p:cNvPr id="4" name="Pravouhlý trojuholník 3">
            <a:extLst>
              <a:ext uri="{FF2B5EF4-FFF2-40B4-BE49-F238E27FC236}">
                <a16:creationId xmlns:a16="http://schemas.microsoft.com/office/drawing/2014/main" id="{56CE1C01-2279-004E-A190-9A76864D14EE}"/>
              </a:ext>
            </a:extLst>
          </p:cNvPr>
          <p:cNvSpPr/>
          <p:nvPr/>
        </p:nvSpPr>
        <p:spPr>
          <a:xfrm>
            <a:off x="1437120" y="2426624"/>
            <a:ext cx="3144024" cy="2271476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Kruh s výrezom 4">
            <a:extLst>
              <a:ext uri="{FF2B5EF4-FFF2-40B4-BE49-F238E27FC236}">
                <a16:creationId xmlns:a16="http://schemas.microsoft.com/office/drawing/2014/main" id="{8E20204E-759F-D6F2-AB96-DE9D8CC0E79D}"/>
              </a:ext>
            </a:extLst>
          </p:cNvPr>
          <p:cNvSpPr/>
          <p:nvPr/>
        </p:nvSpPr>
        <p:spPr>
          <a:xfrm>
            <a:off x="981595" y="4247947"/>
            <a:ext cx="900000" cy="900000"/>
          </a:xfrm>
          <a:prstGeom prst="pie">
            <a:avLst>
              <a:gd name="adj1" fmla="val 16268801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FAFC2397-B600-85C3-80A6-DEBF49D406D1}"/>
              </a:ext>
            </a:extLst>
          </p:cNvPr>
          <p:cNvSpPr/>
          <p:nvPr/>
        </p:nvSpPr>
        <p:spPr>
          <a:xfrm>
            <a:off x="1565950" y="4484689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BB0AE8C-ED27-7897-8667-C860BC1BED08}"/>
              </a:ext>
            </a:extLst>
          </p:cNvPr>
          <p:cNvSpPr txBox="1"/>
          <p:nvPr/>
        </p:nvSpPr>
        <p:spPr>
          <a:xfrm>
            <a:off x="2568947" y="4714298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8 cm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1BD6247-F42C-3677-9C15-2653489A77AD}"/>
              </a:ext>
            </a:extLst>
          </p:cNvPr>
          <p:cNvSpPr txBox="1"/>
          <p:nvPr/>
        </p:nvSpPr>
        <p:spPr>
          <a:xfrm>
            <a:off x="535931" y="3461499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6 cm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10B765B-8467-2A61-19E6-AED3969FE8CB}"/>
              </a:ext>
            </a:extLst>
          </p:cNvPr>
          <p:cNvSpPr txBox="1"/>
          <p:nvPr/>
        </p:nvSpPr>
        <p:spPr>
          <a:xfrm>
            <a:off x="3009131" y="3088756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? cm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2E0A3B1-C19A-3F7A-963E-6F1F552B902F}"/>
              </a:ext>
            </a:extLst>
          </p:cNvPr>
          <p:cNvSpPr txBox="1"/>
          <p:nvPr/>
        </p:nvSpPr>
        <p:spPr>
          <a:xfrm>
            <a:off x="2568947" y="5175566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befogó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3B1AD1BE-670A-F560-C677-1EBC0DA3A144}"/>
              </a:ext>
            </a:extLst>
          </p:cNvPr>
          <p:cNvSpPr txBox="1"/>
          <p:nvPr/>
        </p:nvSpPr>
        <p:spPr>
          <a:xfrm rot="16200000">
            <a:off x="-52101" y="3507664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befogó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C982801D-6C8F-0653-FB24-55D1A3087817}"/>
              </a:ext>
            </a:extLst>
          </p:cNvPr>
          <p:cNvSpPr txBox="1"/>
          <p:nvPr/>
        </p:nvSpPr>
        <p:spPr>
          <a:xfrm rot="2471244">
            <a:off x="3385714" y="2854851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átfogó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21AEE1DF-798B-727D-26E7-DBA599ECC3C3}"/>
              </a:ext>
            </a:extLst>
          </p:cNvPr>
          <p:cNvSpPr txBox="1"/>
          <p:nvPr/>
        </p:nvSpPr>
        <p:spPr>
          <a:xfrm>
            <a:off x="2841457" y="5507308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a</a:t>
            </a:r>
            <a:endParaRPr lang="hu-HU" b="1" i="1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D8C360E7-12B8-EC8B-1D16-AFFDA47A73B5}"/>
              </a:ext>
            </a:extLst>
          </p:cNvPr>
          <p:cNvSpPr txBox="1"/>
          <p:nvPr/>
        </p:nvSpPr>
        <p:spPr>
          <a:xfrm>
            <a:off x="792411" y="2905883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b</a:t>
            </a:r>
            <a:endParaRPr lang="hu-HU" b="1" i="1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4C74C619-9DB9-0EF5-2DA1-ED0C569D1DE7}"/>
              </a:ext>
            </a:extLst>
          </p:cNvPr>
          <p:cNvSpPr txBox="1"/>
          <p:nvPr/>
        </p:nvSpPr>
        <p:spPr>
          <a:xfrm>
            <a:off x="3999183" y="2577852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c</a:t>
            </a:r>
            <a:endParaRPr lang="hu-HU" b="1" i="1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B84D18C8-CC83-405D-4F82-BA1A049C96C7}"/>
              </a:ext>
            </a:extLst>
          </p:cNvPr>
          <p:cNvSpPr txBox="1"/>
          <p:nvPr/>
        </p:nvSpPr>
        <p:spPr>
          <a:xfrm>
            <a:off x="6306596" y="1580029"/>
            <a:ext cx="2866490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i="1" dirty="0">
                <a:solidFill>
                  <a:schemeClr val="tx1"/>
                </a:solidFill>
              </a:rPr>
              <a:t>a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+ </a:t>
            </a:r>
            <a:r>
              <a:rPr lang="hu-HU" sz="4000" b="1" i="1" dirty="0">
                <a:solidFill>
                  <a:schemeClr val="tx1"/>
                </a:solidFill>
              </a:rPr>
              <a:t>b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= </a:t>
            </a:r>
            <a:r>
              <a:rPr lang="hu-HU" sz="4000" b="1" i="1" dirty="0">
                <a:solidFill>
                  <a:schemeClr val="tx1"/>
                </a:solidFill>
              </a:rPr>
              <a:t>c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0AF415F9-0595-FE61-9CDD-2A8CECCDE4FB}"/>
              </a:ext>
            </a:extLst>
          </p:cNvPr>
          <p:cNvSpPr txBox="1"/>
          <p:nvPr/>
        </p:nvSpPr>
        <p:spPr>
          <a:xfrm>
            <a:off x="6316783" y="2295250"/>
            <a:ext cx="2860078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8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+ 6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= </a:t>
            </a:r>
            <a:r>
              <a:rPr lang="hu-HU" sz="4000" b="1" i="1" dirty="0">
                <a:solidFill>
                  <a:schemeClr val="tx1"/>
                </a:solidFill>
              </a:rPr>
              <a:t>c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8A2E0E4A-B3CB-D43B-6D6C-7ED1CA31E176}"/>
              </a:ext>
            </a:extLst>
          </p:cNvPr>
          <p:cNvSpPr txBox="1"/>
          <p:nvPr/>
        </p:nvSpPr>
        <p:spPr>
          <a:xfrm>
            <a:off x="6120812" y="3013323"/>
            <a:ext cx="3062057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64 + 36 = </a:t>
            </a:r>
            <a:r>
              <a:rPr lang="hu-HU" sz="4000" b="1" i="1" dirty="0">
                <a:solidFill>
                  <a:schemeClr val="tx1"/>
                </a:solidFill>
              </a:rPr>
              <a:t>c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024DD35D-B8C6-0DDC-0906-F73CEE316857}"/>
              </a:ext>
            </a:extLst>
          </p:cNvPr>
          <p:cNvSpPr txBox="1"/>
          <p:nvPr/>
        </p:nvSpPr>
        <p:spPr>
          <a:xfrm>
            <a:off x="7021535" y="3731840"/>
            <a:ext cx="2151551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100 = </a:t>
            </a:r>
            <a:r>
              <a:rPr lang="hu-HU" sz="4000" b="1" i="1" dirty="0">
                <a:solidFill>
                  <a:schemeClr val="tx1"/>
                </a:solidFill>
              </a:rPr>
              <a:t>c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BlokTextu 21">
                <a:extLst>
                  <a:ext uri="{FF2B5EF4-FFF2-40B4-BE49-F238E27FC236}">
                    <a16:creationId xmlns:a16="http://schemas.microsoft.com/office/drawing/2014/main" id="{378D93E7-513D-09B2-0CAE-FD530ED4AF7D}"/>
                  </a:ext>
                </a:extLst>
              </p:cNvPr>
              <p:cNvSpPr txBox="1"/>
              <p:nvPr/>
            </p:nvSpPr>
            <p:spPr>
              <a:xfrm>
                <a:off x="6671509" y="4456324"/>
                <a:ext cx="2302490" cy="7659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rad>
                  </m:oMath>
                </a14:m>
                <a:r>
                  <a:rPr lang="hu-HU" sz="4000" b="1" dirty="0">
                    <a:solidFill>
                      <a:schemeClr val="tx1"/>
                    </a:solidFill>
                  </a:rPr>
                  <a:t> = </a:t>
                </a:r>
                <a:r>
                  <a:rPr lang="hu-HU" sz="4000" b="1" i="1" dirty="0">
                    <a:solidFill>
                      <a:schemeClr val="tx1"/>
                    </a:solidFill>
                  </a:rPr>
                  <a:t>c</a:t>
                </a:r>
                <a:endParaRPr lang="hu-HU" sz="40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BlokTextu 21">
                <a:extLst>
                  <a:ext uri="{FF2B5EF4-FFF2-40B4-BE49-F238E27FC236}">
                    <a16:creationId xmlns:a16="http://schemas.microsoft.com/office/drawing/2014/main" id="{378D93E7-513D-09B2-0CAE-FD530ED4A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509" y="4456324"/>
                <a:ext cx="2302490" cy="7659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BlokTextu 22">
            <a:extLst>
              <a:ext uri="{FF2B5EF4-FFF2-40B4-BE49-F238E27FC236}">
                <a16:creationId xmlns:a16="http://schemas.microsoft.com/office/drawing/2014/main" id="{EF02FE99-6A96-2E67-53BC-67566AFA5F18}"/>
              </a:ext>
            </a:extLst>
          </p:cNvPr>
          <p:cNvSpPr txBox="1"/>
          <p:nvPr/>
        </p:nvSpPr>
        <p:spPr>
          <a:xfrm>
            <a:off x="7318378" y="5235382"/>
            <a:ext cx="1649811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10 = </a:t>
            </a:r>
            <a:r>
              <a:rPr lang="hu-HU" sz="4000" b="1" i="1" dirty="0">
                <a:solidFill>
                  <a:schemeClr val="tx1"/>
                </a:solidFill>
              </a:rPr>
              <a:t>c</a:t>
            </a:r>
            <a:endParaRPr lang="hu-HU" sz="4000" b="1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405104"/>
            <a:ext cx="9652000" cy="707886"/>
          </a:xfrm>
        </p:spPr>
        <p:txBody>
          <a:bodyPr/>
          <a:lstStyle/>
          <a:p>
            <a:r>
              <a:rPr lang="hu-HU" dirty="0"/>
              <a:t>Hiányzó oldal kiszámítása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09025164-3F0A-5348-F8FB-5AB06E46D2D8}"/>
              </a:ext>
            </a:extLst>
          </p:cNvPr>
          <p:cNvGrpSpPr/>
          <p:nvPr/>
        </p:nvGrpSpPr>
        <p:grpSpPr>
          <a:xfrm flipH="1">
            <a:off x="354272" y="2426624"/>
            <a:ext cx="3599549" cy="2721323"/>
            <a:chOff x="981595" y="2426624"/>
            <a:chExt cx="3599549" cy="2721323"/>
          </a:xfrm>
        </p:grpSpPr>
        <p:sp>
          <p:nvSpPr>
            <p:cNvPr id="4" name="Pravouhlý trojuholník 3">
              <a:extLst>
                <a:ext uri="{FF2B5EF4-FFF2-40B4-BE49-F238E27FC236}">
                  <a16:creationId xmlns:a16="http://schemas.microsoft.com/office/drawing/2014/main" id="{56CE1C01-2279-004E-A190-9A76864D14EE}"/>
                </a:ext>
              </a:extLst>
            </p:cNvPr>
            <p:cNvSpPr/>
            <p:nvPr/>
          </p:nvSpPr>
          <p:spPr>
            <a:xfrm>
              <a:off x="1437120" y="2426624"/>
              <a:ext cx="3144024" cy="2271476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Kruh s výrezom 4">
              <a:extLst>
                <a:ext uri="{FF2B5EF4-FFF2-40B4-BE49-F238E27FC236}">
                  <a16:creationId xmlns:a16="http://schemas.microsoft.com/office/drawing/2014/main" id="{8E20204E-759F-D6F2-AB96-DE9D8CC0E79D}"/>
                </a:ext>
              </a:extLst>
            </p:cNvPr>
            <p:cNvSpPr/>
            <p:nvPr/>
          </p:nvSpPr>
          <p:spPr>
            <a:xfrm>
              <a:off x="981595" y="4247947"/>
              <a:ext cx="900000" cy="900000"/>
            </a:xfrm>
            <a:prstGeom prst="pie">
              <a:avLst>
                <a:gd name="adj1" fmla="val 16268801"/>
                <a:gd name="adj2" fmla="val 2158450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FAFC2397-B600-85C3-80A6-DEBF49D406D1}"/>
                </a:ext>
              </a:extLst>
            </p:cNvPr>
            <p:cNvSpPr/>
            <p:nvPr/>
          </p:nvSpPr>
          <p:spPr>
            <a:xfrm>
              <a:off x="1565950" y="4484689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" name="BlokTextu 6">
            <a:extLst>
              <a:ext uri="{FF2B5EF4-FFF2-40B4-BE49-F238E27FC236}">
                <a16:creationId xmlns:a16="http://schemas.microsoft.com/office/drawing/2014/main" id="{9BB0AE8C-ED27-7897-8667-C860BC1BED08}"/>
              </a:ext>
            </a:extLst>
          </p:cNvPr>
          <p:cNvSpPr txBox="1"/>
          <p:nvPr/>
        </p:nvSpPr>
        <p:spPr>
          <a:xfrm>
            <a:off x="1395529" y="4706000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10 cm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1BD6247-F42C-3677-9C15-2653489A77AD}"/>
              </a:ext>
            </a:extLst>
          </p:cNvPr>
          <p:cNvSpPr txBox="1"/>
          <p:nvPr/>
        </p:nvSpPr>
        <p:spPr>
          <a:xfrm>
            <a:off x="3530340" y="3461497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? cm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10B765B-8467-2A61-19E6-AED3969FE8CB}"/>
              </a:ext>
            </a:extLst>
          </p:cNvPr>
          <p:cNvSpPr txBox="1"/>
          <p:nvPr/>
        </p:nvSpPr>
        <p:spPr>
          <a:xfrm rot="19416876">
            <a:off x="1253659" y="3078531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20 cm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2E0A3B1-C19A-3F7A-963E-6F1F552B902F}"/>
              </a:ext>
            </a:extLst>
          </p:cNvPr>
          <p:cNvSpPr txBox="1"/>
          <p:nvPr/>
        </p:nvSpPr>
        <p:spPr>
          <a:xfrm>
            <a:off x="1473908" y="5175566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befogó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3B1AD1BE-670A-F560-C677-1EBC0DA3A144}"/>
              </a:ext>
            </a:extLst>
          </p:cNvPr>
          <p:cNvSpPr txBox="1"/>
          <p:nvPr/>
        </p:nvSpPr>
        <p:spPr>
          <a:xfrm rot="5400000" flipH="1">
            <a:off x="4039678" y="350766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befogó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C982801D-6C8F-0653-FB24-55D1A3087817}"/>
              </a:ext>
            </a:extLst>
          </p:cNvPr>
          <p:cNvSpPr txBox="1"/>
          <p:nvPr/>
        </p:nvSpPr>
        <p:spPr>
          <a:xfrm rot="19403576" flipH="1">
            <a:off x="1090087" y="2823866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átfogó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21AEE1DF-798B-727D-26E7-DBA599ECC3C3}"/>
              </a:ext>
            </a:extLst>
          </p:cNvPr>
          <p:cNvSpPr txBox="1"/>
          <p:nvPr/>
        </p:nvSpPr>
        <p:spPr>
          <a:xfrm>
            <a:off x="1742579" y="5544898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a</a:t>
            </a:r>
            <a:endParaRPr lang="hu-HU" b="1" i="1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D8C360E7-12B8-EC8B-1D16-AFFDA47A73B5}"/>
              </a:ext>
            </a:extLst>
          </p:cNvPr>
          <p:cNvSpPr txBox="1"/>
          <p:nvPr/>
        </p:nvSpPr>
        <p:spPr>
          <a:xfrm>
            <a:off x="4669937" y="3461496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b</a:t>
            </a:r>
            <a:endParaRPr lang="hu-HU" b="1" i="1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4C74C619-9DB9-0EF5-2DA1-ED0C569D1DE7}"/>
              </a:ext>
            </a:extLst>
          </p:cNvPr>
          <p:cNvSpPr txBox="1"/>
          <p:nvPr/>
        </p:nvSpPr>
        <p:spPr>
          <a:xfrm>
            <a:off x="1051723" y="2402875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c</a:t>
            </a:r>
            <a:endParaRPr lang="hu-HU" b="1" i="1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B84D18C8-CC83-405D-4F82-BA1A049C96C7}"/>
              </a:ext>
            </a:extLst>
          </p:cNvPr>
          <p:cNvSpPr txBox="1"/>
          <p:nvPr/>
        </p:nvSpPr>
        <p:spPr>
          <a:xfrm>
            <a:off x="5817502" y="1580029"/>
            <a:ext cx="2866490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i="1" dirty="0">
                <a:solidFill>
                  <a:schemeClr val="tx1"/>
                </a:solidFill>
              </a:rPr>
              <a:t>a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+ </a:t>
            </a:r>
            <a:r>
              <a:rPr lang="hu-HU" sz="4000" b="1" i="1" dirty="0">
                <a:solidFill>
                  <a:schemeClr val="tx1"/>
                </a:solidFill>
              </a:rPr>
              <a:t>b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= </a:t>
            </a:r>
            <a:r>
              <a:rPr lang="hu-HU" sz="4000" b="1" i="1" dirty="0">
                <a:solidFill>
                  <a:schemeClr val="tx1"/>
                </a:solidFill>
              </a:rPr>
              <a:t>c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0AF415F9-0595-FE61-9CDD-2A8CECCDE4FB}"/>
              </a:ext>
            </a:extLst>
          </p:cNvPr>
          <p:cNvSpPr txBox="1"/>
          <p:nvPr/>
        </p:nvSpPr>
        <p:spPr>
          <a:xfrm>
            <a:off x="5519332" y="2295250"/>
            <a:ext cx="3507692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10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+ </a:t>
            </a:r>
            <a:r>
              <a:rPr lang="hu-HU" sz="4000" b="1" i="1" dirty="0">
                <a:solidFill>
                  <a:schemeClr val="tx1"/>
                </a:solidFill>
              </a:rPr>
              <a:t>b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= 20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8A2E0E4A-B3CB-D43B-6D6C-7ED1CA31E176}"/>
              </a:ext>
            </a:extLst>
          </p:cNvPr>
          <p:cNvSpPr txBox="1"/>
          <p:nvPr/>
        </p:nvSpPr>
        <p:spPr>
          <a:xfrm>
            <a:off x="5429691" y="3013323"/>
            <a:ext cx="3716082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tx1"/>
                </a:solidFill>
              </a:rPr>
              <a:t>100 + </a:t>
            </a:r>
            <a:r>
              <a:rPr lang="hu-HU" sz="4000" b="1" i="1" dirty="0">
                <a:solidFill>
                  <a:schemeClr val="tx1"/>
                </a:solidFill>
              </a:rPr>
              <a:t>b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= 400</a:t>
            </a:r>
            <a:endParaRPr lang="hu-HU" sz="4000" b="1" baseline="30000" dirty="0">
              <a:solidFill>
                <a:schemeClr val="tx1"/>
              </a:solidFill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024DD35D-B8C6-0DDC-0906-F73CEE316857}"/>
              </a:ext>
            </a:extLst>
          </p:cNvPr>
          <p:cNvSpPr txBox="1"/>
          <p:nvPr/>
        </p:nvSpPr>
        <p:spPr>
          <a:xfrm>
            <a:off x="6936471" y="3731840"/>
            <a:ext cx="2202847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i="1" dirty="0">
                <a:solidFill>
                  <a:schemeClr val="tx1"/>
                </a:solidFill>
              </a:rPr>
              <a:t>b</a:t>
            </a:r>
            <a:r>
              <a:rPr lang="hu-HU" sz="4000" b="1" baseline="30000" dirty="0">
                <a:solidFill>
                  <a:schemeClr val="tx1"/>
                </a:solidFill>
              </a:rPr>
              <a:t>2</a:t>
            </a:r>
            <a:r>
              <a:rPr lang="hu-HU" sz="4000" b="1" dirty="0">
                <a:solidFill>
                  <a:schemeClr val="tx1"/>
                </a:solidFill>
              </a:rPr>
              <a:t> = 300</a:t>
            </a:r>
            <a:endParaRPr lang="hu-HU" sz="4000" b="1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BlokTextu 21">
                <a:extLst>
                  <a:ext uri="{FF2B5EF4-FFF2-40B4-BE49-F238E27FC236}">
                    <a16:creationId xmlns:a16="http://schemas.microsoft.com/office/drawing/2014/main" id="{378D93E7-513D-09B2-0CAE-FD530ED4AF7D}"/>
                  </a:ext>
                </a:extLst>
              </p:cNvPr>
              <p:cNvSpPr txBox="1"/>
              <p:nvPr/>
            </p:nvSpPr>
            <p:spPr>
              <a:xfrm>
                <a:off x="7128709" y="4456324"/>
                <a:ext cx="2353786" cy="7659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u-HU" sz="4000" b="1" i="1" dirty="0">
                    <a:solidFill>
                      <a:schemeClr val="tx1"/>
                    </a:solidFill>
                  </a:rPr>
                  <a:t>b</a:t>
                </a:r>
                <a:r>
                  <a:rPr lang="hu-HU" sz="40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hu-HU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e>
                    </m:rad>
                  </m:oMath>
                </a14:m>
                <a:endParaRPr lang="hu-HU" sz="40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BlokTextu 21">
                <a:extLst>
                  <a:ext uri="{FF2B5EF4-FFF2-40B4-BE49-F238E27FC236}">
                    <a16:creationId xmlns:a16="http://schemas.microsoft.com/office/drawing/2014/main" id="{378D93E7-513D-09B2-0CAE-FD530ED4A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709" y="4456324"/>
                <a:ext cx="2353786" cy="7659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BlokTextu 22">
            <a:extLst>
              <a:ext uri="{FF2B5EF4-FFF2-40B4-BE49-F238E27FC236}">
                <a16:creationId xmlns:a16="http://schemas.microsoft.com/office/drawing/2014/main" id="{EF02FE99-6A96-2E67-53BC-67566AFA5F18}"/>
              </a:ext>
            </a:extLst>
          </p:cNvPr>
          <p:cNvSpPr txBox="1"/>
          <p:nvPr/>
        </p:nvSpPr>
        <p:spPr>
          <a:xfrm>
            <a:off x="7137617" y="5235382"/>
            <a:ext cx="2492990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b="1" i="1" dirty="0">
                <a:solidFill>
                  <a:schemeClr val="tx1"/>
                </a:solidFill>
              </a:rPr>
              <a:t>b</a:t>
            </a:r>
            <a:r>
              <a:rPr lang="hu-HU" sz="4000" b="1" dirty="0">
                <a:solidFill>
                  <a:schemeClr val="tx1"/>
                </a:solidFill>
              </a:rPr>
              <a:t> = 17,32</a:t>
            </a:r>
            <a:endParaRPr lang="hu-HU" sz="4000" b="1" baseline="30000" dirty="0">
              <a:solidFill>
                <a:schemeClr val="tx1"/>
              </a:solidFill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37622800-646A-E419-D377-279A82D5F5DD}"/>
              </a:ext>
            </a:extLst>
          </p:cNvPr>
          <p:cNvSpPr txBox="1"/>
          <p:nvPr/>
        </p:nvSpPr>
        <p:spPr>
          <a:xfrm>
            <a:off x="9218418" y="3013323"/>
            <a:ext cx="1478290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dirty="0">
                <a:solidFill>
                  <a:schemeClr val="tx1"/>
                </a:solidFill>
              </a:rPr>
              <a:t>/-100</a:t>
            </a:r>
            <a:endParaRPr lang="hu-HU" sz="4000" baseline="30000" dirty="0">
              <a:solidFill>
                <a:schemeClr val="tx1"/>
              </a:solidFill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0486CE32-7E35-93AF-8AB8-C0183510811F}"/>
              </a:ext>
            </a:extLst>
          </p:cNvPr>
          <p:cNvSpPr/>
          <p:nvPr/>
        </p:nvSpPr>
        <p:spPr>
          <a:xfrm>
            <a:off x="7817911" y="5420361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15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lokTextu 23">
            <a:extLst>
              <a:ext uri="{FF2B5EF4-FFF2-40B4-BE49-F238E27FC236}">
                <a16:creationId xmlns:a16="http://schemas.microsoft.com/office/drawing/2014/main" id="{2B967EF0-881E-5419-9A74-70A89188E111}"/>
              </a:ext>
            </a:extLst>
          </p:cNvPr>
          <p:cNvSpPr txBox="1"/>
          <p:nvPr/>
        </p:nvSpPr>
        <p:spPr>
          <a:xfrm>
            <a:off x="609600" y="1534886"/>
            <a:ext cx="83054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Állapítsd meg, hogy derékszögű-e a háromszög, ha oldalai:</a:t>
            </a:r>
          </a:p>
          <a:p>
            <a:endParaRPr lang="hu-HU" sz="2400" dirty="0"/>
          </a:p>
          <a:p>
            <a:r>
              <a:rPr lang="hu-HU" sz="2400" dirty="0"/>
              <a:t>   a) 10 cm, 12 cm, 15 cm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/>
              <a:t>   b) 30 cm, 18 cm, 24 cm </a:t>
            </a:r>
          </a:p>
        </p:txBody>
      </p:sp>
      <p:sp>
        <p:nvSpPr>
          <p:cNvPr id="28" name="Obdĺžnik: zaoblené rohy 27">
            <a:extLst>
              <a:ext uri="{FF2B5EF4-FFF2-40B4-BE49-F238E27FC236}">
                <a16:creationId xmlns:a16="http://schemas.microsoft.com/office/drawing/2014/main" id="{E6B4EBA2-BB35-140F-E71F-FDEC88791E8F}"/>
              </a:ext>
            </a:extLst>
          </p:cNvPr>
          <p:cNvSpPr/>
          <p:nvPr/>
        </p:nvSpPr>
        <p:spPr>
          <a:xfrm>
            <a:off x="1005985" y="2786742"/>
            <a:ext cx="3598676" cy="13062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405104"/>
            <a:ext cx="9652000" cy="707886"/>
          </a:xfrm>
        </p:spPr>
        <p:txBody>
          <a:bodyPr/>
          <a:lstStyle/>
          <a:p>
            <a:r>
              <a:rPr lang="hu-HU" dirty="0"/>
              <a:t>Derékszögű háromszög-e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9DCEBF7F-BF67-159F-48B6-911D6D12D2E1}"/>
              </a:ext>
            </a:extLst>
          </p:cNvPr>
          <p:cNvSpPr txBox="1"/>
          <p:nvPr/>
        </p:nvSpPr>
        <p:spPr>
          <a:xfrm>
            <a:off x="1071301" y="2841172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Megállapítjuk az oldalakat: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E21C06FD-DE1F-F3C5-B306-24753386A7EE}"/>
              </a:ext>
            </a:extLst>
          </p:cNvPr>
          <p:cNvSpPr txBox="1"/>
          <p:nvPr/>
        </p:nvSpPr>
        <p:spPr>
          <a:xfrm>
            <a:off x="1092076" y="3263068"/>
            <a:ext cx="326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leghosszabb az átfogó – </a:t>
            </a:r>
            <a:r>
              <a:rPr lang="hu-HU" i="1" dirty="0"/>
              <a:t>c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BE143710-BF96-019D-B955-A4B145627EEA}"/>
              </a:ext>
            </a:extLst>
          </p:cNvPr>
          <p:cNvSpPr txBox="1"/>
          <p:nvPr/>
        </p:nvSpPr>
        <p:spPr>
          <a:xfrm>
            <a:off x="1092076" y="3624829"/>
            <a:ext cx="346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másik kettő a befogó – </a:t>
            </a:r>
            <a:r>
              <a:rPr lang="hu-HU" i="1" dirty="0"/>
              <a:t>a</a:t>
            </a:r>
            <a:r>
              <a:rPr lang="hu-HU" dirty="0"/>
              <a:t>, </a:t>
            </a:r>
            <a:r>
              <a:rPr lang="hu-HU" i="1" dirty="0"/>
              <a:t>b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08C40323-A081-DF13-3654-AA1CE1DD9BD1}"/>
              </a:ext>
            </a:extLst>
          </p:cNvPr>
          <p:cNvSpPr txBox="1"/>
          <p:nvPr/>
        </p:nvSpPr>
        <p:spPr>
          <a:xfrm>
            <a:off x="3581400" y="1893679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c</a:t>
            </a:r>
            <a:endParaRPr lang="hu-HU" b="1" i="1" dirty="0"/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9965BCDA-CB9E-F693-875A-FDCFC533B0E0}"/>
              </a:ext>
            </a:extLst>
          </p:cNvPr>
          <p:cNvSpPr txBox="1"/>
          <p:nvPr/>
        </p:nvSpPr>
        <p:spPr>
          <a:xfrm>
            <a:off x="1600200" y="1893679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a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CD958C60-0C23-F158-DA88-8B8601486144}"/>
              </a:ext>
            </a:extLst>
          </p:cNvPr>
          <p:cNvSpPr txBox="1"/>
          <p:nvPr/>
        </p:nvSpPr>
        <p:spPr>
          <a:xfrm>
            <a:off x="2601686" y="1893679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b</a:t>
            </a: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EF24A0C3-524B-4518-1EE0-42D3D0EBD450}"/>
              </a:ext>
            </a:extLst>
          </p:cNvPr>
          <p:cNvSpPr txBox="1"/>
          <p:nvPr/>
        </p:nvSpPr>
        <p:spPr>
          <a:xfrm>
            <a:off x="6316783" y="2099302"/>
            <a:ext cx="3082895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chemeClr val="tx1"/>
                </a:solidFill>
              </a:rPr>
              <a:t>10</a:t>
            </a:r>
            <a:r>
              <a:rPr lang="hu-HU" sz="3200" b="1" baseline="30000" dirty="0">
                <a:solidFill>
                  <a:schemeClr val="tx1"/>
                </a:solidFill>
              </a:rPr>
              <a:t>2</a:t>
            </a:r>
            <a:r>
              <a:rPr lang="hu-HU" sz="3200" b="1" dirty="0">
                <a:solidFill>
                  <a:schemeClr val="tx1"/>
                </a:solidFill>
              </a:rPr>
              <a:t> + 12</a:t>
            </a:r>
            <a:r>
              <a:rPr lang="hu-HU" sz="3200" b="1" baseline="30000" dirty="0">
                <a:solidFill>
                  <a:schemeClr val="tx1"/>
                </a:solidFill>
              </a:rPr>
              <a:t>2</a:t>
            </a:r>
            <a:r>
              <a:rPr lang="hu-HU" sz="3200" b="1" dirty="0">
                <a:solidFill>
                  <a:schemeClr val="tx1"/>
                </a:solidFill>
              </a:rPr>
              <a:t> = 15</a:t>
            </a:r>
            <a:r>
              <a:rPr lang="hu-HU" sz="32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5EBCCF29-7276-1561-F4AB-107792B3AD32}"/>
              </a:ext>
            </a:extLst>
          </p:cNvPr>
          <p:cNvSpPr txBox="1"/>
          <p:nvPr/>
        </p:nvSpPr>
        <p:spPr>
          <a:xfrm>
            <a:off x="6164356" y="2664971"/>
            <a:ext cx="332334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chemeClr val="tx1"/>
                </a:solidFill>
              </a:rPr>
              <a:t>100 + 144 = 225</a:t>
            </a:r>
            <a:endParaRPr lang="hu-HU" sz="3200" b="1" baseline="30000" dirty="0">
              <a:solidFill>
                <a:schemeClr val="tx1"/>
              </a:solidFill>
            </a:endParaRP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F1FD1907-397B-39FD-0306-F66C46E77B2B}"/>
              </a:ext>
            </a:extLst>
          </p:cNvPr>
          <p:cNvSpPr txBox="1"/>
          <p:nvPr/>
        </p:nvSpPr>
        <p:spPr>
          <a:xfrm>
            <a:off x="7369879" y="3274628"/>
            <a:ext cx="211468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chemeClr val="tx1"/>
                </a:solidFill>
              </a:rPr>
              <a:t>244 = 225</a:t>
            </a:r>
            <a:endParaRPr lang="hu-HU" sz="3200" b="1" baseline="30000" dirty="0">
              <a:solidFill>
                <a:schemeClr val="tx1"/>
              </a:solidFill>
            </a:endParaRPr>
          </a:p>
        </p:txBody>
      </p:sp>
      <p:cxnSp>
        <p:nvCxnSpPr>
          <p:cNvPr id="38" name="Rovná spojnica 37">
            <a:extLst>
              <a:ext uri="{FF2B5EF4-FFF2-40B4-BE49-F238E27FC236}">
                <a16:creationId xmlns:a16="http://schemas.microsoft.com/office/drawing/2014/main" id="{562C95DA-DF93-CB8F-095A-453AB3F5E54F}"/>
              </a:ext>
            </a:extLst>
          </p:cNvPr>
          <p:cNvCxnSpPr>
            <a:cxnSpLocks/>
          </p:cNvCxnSpPr>
          <p:nvPr/>
        </p:nvCxnSpPr>
        <p:spPr>
          <a:xfrm flipV="1">
            <a:off x="8327572" y="3416143"/>
            <a:ext cx="174172" cy="3251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BlokTextu 39">
            <a:extLst>
              <a:ext uri="{FF2B5EF4-FFF2-40B4-BE49-F238E27FC236}">
                <a16:creationId xmlns:a16="http://schemas.microsoft.com/office/drawing/2014/main" id="{5CB0AC11-B50B-A0CE-7555-B7F29D284603}"/>
              </a:ext>
            </a:extLst>
          </p:cNvPr>
          <p:cNvSpPr txBox="1"/>
          <p:nvPr/>
        </p:nvSpPr>
        <p:spPr>
          <a:xfrm>
            <a:off x="9753776" y="3363244"/>
            <a:ext cx="216918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Nem derékszögű</a:t>
            </a:r>
          </a:p>
        </p:txBody>
      </p:sp>
      <p:sp>
        <p:nvSpPr>
          <p:cNvPr id="41" name="Obdĺžnik: zaoblené rohy 40">
            <a:extLst>
              <a:ext uri="{FF2B5EF4-FFF2-40B4-BE49-F238E27FC236}">
                <a16:creationId xmlns:a16="http://schemas.microsoft.com/office/drawing/2014/main" id="{D39BE211-CE0C-F7B6-CE67-71E086466A80}"/>
              </a:ext>
            </a:extLst>
          </p:cNvPr>
          <p:cNvSpPr/>
          <p:nvPr/>
        </p:nvSpPr>
        <p:spPr>
          <a:xfrm>
            <a:off x="1005981" y="5018317"/>
            <a:ext cx="3598676" cy="13062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8F075C5C-DA9B-C4B9-92FE-77CE7954AE33}"/>
              </a:ext>
            </a:extLst>
          </p:cNvPr>
          <p:cNvSpPr txBox="1"/>
          <p:nvPr/>
        </p:nvSpPr>
        <p:spPr>
          <a:xfrm>
            <a:off x="1071297" y="5072747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Megállapítjuk az oldalakat:</a:t>
            </a:r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id="{17954473-F574-E740-2526-07FC0397D615}"/>
              </a:ext>
            </a:extLst>
          </p:cNvPr>
          <p:cNvSpPr txBox="1"/>
          <p:nvPr/>
        </p:nvSpPr>
        <p:spPr>
          <a:xfrm>
            <a:off x="1092072" y="5494643"/>
            <a:ext cx="326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leghosszabb az átfogó – </a:t>
            </a:r>
            <a:r>
              <a:rPr lang="hu-HU" i="1" dirty="0"/>
              <a:t>c</a:t>
            </a:r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57D322BD-A645-E51B-3CE7-470AC0A2C4CA}"/>
              </a:ext>
            </a:extLst>
          </p:cNvPr>
          <p:cNvSpPr txBox="1"/>
          <p:nvPr/>
        </p:nvSpPr>
        <p:spPr>
          <a:xfrm>
            <a:off x="1092072" y="5856404"/>
            <a:ext cx="346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másik kettő a befogó – </a:t>
            </a:r>
            <a:r>
              <a:rPr lang="hu-HU" i="1" dirty="0"/>
              <a:t>a</a:t>
            </a:r>
            <a:r>
              <a:rPr lang="hu-HU" dirty="0"/>
              <a:t>, </a:t>
            </a:r>
            <a:r>
              <a:rPr lang="hu-HU" i="1" dirty="0"/>
              <a:t>b</a:t>
            </a:r>
          </a:p>
        </p:txBody>
      </p:sp>
      <p:sp>
        <p:nvSpPr>
          <p:cNvPr id="45" name="BlokTextu 44">
            <a:extLst>
              <a:ext uri="{FF2B5EF4-FFF2-40B4-BE49-F238E27FC236}">
                <a16:creationId xmlns:a16="http://schemas.microsoft.com/office/drawing/2014/main" id="{04E0ED7B-EB6E-9DD6-BF70-CDBD58723FC6}"/>
              </a:ext>
            </a:extLst>
          </p:cNvPr>
          <p:cNvSpPr txBox="1"/>
          <p:nvPr/>
        </p:nvSpPr>
        <p:spPr>
          <a:xfrm>
            <a:off x="3581396" y="412525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b</a:t>
            </a:r>
            <a:endParaRPr lang="hu-HU" b="1" i="1" dirty="0"/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C498D2CF-F833-FE1E-65A1-8FCF45E82079}"/>
              </a:ext>
            </a:extLst>
          </p:cNvPr>
          <p:cNvSpPr txBox="1"/>
          <p:nvPr/>
        </p:nvSpPr>
        <p:spPr>
          <a:xfrm>
            <a:off x="1600196" y="4125254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c</a:t>
            </a:r>
          </a:p>
        </p:txBody>
      </p:sp>
      <p:sp>
        <p:nvSpPr>
          <p:cNvPr id="47" name="BlokTextu 46">
            <a:extLst>
              <a:ext uri="{FF2B5EF4-FFF2-40B4-BE49-F238E27FC236}">
                <a16:creationId xmlns:a16="http://schemas.microsoft.com/office/drawing/2014/main" id="{826F3713-B1A8-5031-EFDB-94518F24CE51}"/>
              </a:ext>
            </a:extLst>
          </p:cNvPr>
          <p:cNvSpPr txBox="1"/>
          <p:nvPr/>
        </p:nvSpPr>
        <p:spPr>
          <a:xfrm>
            <a:off x="2601682" y="412525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/>
              <a:t>a</a:t>
            </a:r>
          </a:p>
        </p:txBody>
      </p:sp>
      <p:sp>
        <p:nvSpPr>
          <p:cNvPr id="48" name="BlokTextu 47">
            <a:extLst>
              <a:ext uri="{FF2B5EF4-FFF2-40B4-BE49-F238E27FC236}">
                <a16:creationId xmlns:a16="http://schemas.microsoft.com/office/drawing/2014/main" id="{8CDC1B54-7874-315E-9264-6C4B8D251B91}"/>
              </a:ext>
            </a:extLst>
          </p:cNvPr>
          <p:cNvSpPr txBox="1"/>
          <p:nvPr/>
        </p:nvSpPr>
        <p:spPr>
          <a:xfrm>
            <a:off x="6327671" y="4548597"/>
            <a:ext cx="3082895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chemeClr val="tx1"/>
                </a:solidFill>
              </a:rPr>
              <a:t>18</a:t>
            </a:r>
            <a:r>
              <a:rPr lang="hu-HU" sz="3200" b="1" baseline="30000" dirty="0">
                <a:solidFill>
                  <a:schemeClr val="tx1"/>
                </a:solidFill>
              </a:rPr>
              <a:t>2</a:t>
            </a:r>
            <a:r>
              <a:rPr lang="hu-HU" sz="3200" b="1" dirty="0">
                <a:solidFill>
                  <a:schemeClr val="tx1"/>
                </a:solidFill>
              </a:rPr>
              <a:t> + 24</a:t>
            </a:r>
            <a:r>
              <a:rPr lang="hu-HU" sz="3200" b="1" baseline="30000" dirty="0">
                <a:solidFill>
                  <a:schemeClr val="tx1"/>
                </a:solidFill>
              </a:rPr>
              <a:t>2</a:t>
            </a:r>
            <a:r>
              <a:rPr lang="hu-HU" sz="3200" b="1" dirty="0">
                <a:solidFill>
                  <a:schemeClr val="tx1"/>
                </a:solidFill>
              </a:rPr>
              <a:t> = 30</a:t>
            </a:r>
            <a:r>
              <a:rPr lang="hu-HU" sz="32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BlokTextu 48">
            <a:extLst>
              <a:ext uri="{FF2B5EF4-FFF2-40B4-BE49-F238E27FC236}">
                <a16:creationId xmlns:a16="http://schemas.microsoft.com/office/drawing/2014/main" id="{39AF67F2-7995-2C18-912B-A970EF141832}"/>
              </a:ext>
            </a:extLst>
          </p:cNvPr>
          <p:cNvSpPr txBox="1"/>
          <p:nvPr/>
        </p:nvSpPr>
        <p:spPr>
          <a:xfrm>
            <a:off x="6175238" y="5114266"/>
            <a:ext cx="332334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chemeClr val="tx1"/>
                </a:solidFill>
              </a:rPr>
              <a:t>324 + 576 = 900</a:t>
            </a:r>
            <a:endParaRPr lang="hu-HU" sz="3200" b="1" baseline="30000" dirty="0">
              <a:solidFill>
                <a:schemeClr val="tx1"/>
              </a:solidFill>
            </a:endParaRPr>
          </a:p>
        </p:txBody>
      </p:sp>
      <p:sp>
        <p:nvSpPr>
          <p:cNvPr id="50" name="BlokTextu 49">
            <a:extLst>
              <a:ext uri="{FF2B5EF4-FFF2-40B4-BE49-F238E27FC236}">
                <a16:creationId xmlns:a16="http://schemas.microsoft.com/office/drawing/2014/main" id="{50153DE2-B7A7-DECF-97A6-538FEC05FA3B}"/>
              </a:ext>
            </a:extLst>
          </p:cNvPr>
          <p:cNvSpPr txBox="1"/>
          <p:nvPr/>
        </p:nvSpPr>
        <p:spPr>
          <a:xfrm>
            <a:off x="7369875" y="5713037"/>
            <a:ext cx="211468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chemeClr val="tx1"/>
                </a:solidFill>
              </a:rPr>
              <a:t>900 = 900</a:t>
            </a:r>
            <a:endParaRPr lang="hu-HU" sz="3200" b="1" baseline="30000" dirty="0">
              <a:solidFill>
                <a:schemeClr val="tx1"/>
              </a:solidFill>
            </a:endParaRPr>
          </a:p>
        </p:txBody>
      </p:sp>
      <p:sp>
        <p:nvSpPr>
          <p:cNvPr id="52" name="BlokTextu 51">
            <a:extLst>
              <a:ext uri="{FF2B5EF4-FFF2-40B4-BE49-F238E27FC236}">
                <a16:creationId xmlns:a16="http://schemas.microsoft.com/office/drawing/2014/main" id="{73832A63-AA26-225C-27E1-A382C7093021}"/>
              </a:ext>
            </a:extLst>
          </p:cNvPr>
          <p:cNvSpPr txBox="1"/>
          <p:nvPr/>
        </p:nvSpPr>
        <p:spPr>
          <a:xfrm>
            <a:off x="9753776" y="5805369"/>
            <a:ext cx="1568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00B050"/>
                </a:solidFill>
              </a:rPr>
              <a:t>Derékszögű</a:t>
            </a:r>
          </a:p>
        </p:txBody>
      </p:sp>
    </p:spTree>
    <p:extLst>
      <p:ext uri="{BB962C8B-B14F-4D97-AF65-F5344CB8AC3E}">
        <p14:creationId xmlns:p14="http://schemas.microsoft.com/office/powerpoint/2010/main" val="39891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447485"/>
            <a:ext cx="9652000" cy="545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Figyeljünk meg valamit: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D18A0B80-2541-0254-E36D-83D5F02F0456}"/>
              </a:ext>
            </a:extLst>
          </p:cNvPr>
          <p:cNvSpPr txBox="1">
            <a:spLocks/>
          </p:cNvSpPr>
          <p:nvPr/>
        </p:nvSpPr>
        <p:spPr>
          <a:xfrm>
            <a:off x="609600" y="405104"/>
            <a:ext cx="9652000" cy="70788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 err="1"/>
              <a:t>Pitagoraszi</a:t>
            </a:r>
            <a:r>
              <a:rPr lang="hu-HU" dirty="0"/>
              <a:t> számhármas</a:t>
            </a:r>
          </a:p>
        </p:txBody>
      </p:sp>
      <p:sp>
        <p:nvSpPr>
          <p:cNvPr id="2" name="Pravouhlý trojuholník 1">
            <a:extLst>
              <a:ext uri="{FF2B5EF4-FFF2-40B4-BE49-F238E27FC236}">
                <a16:creationId xmlns:a16="http://schemas.microsoft.com/office/drawing/2014/main" id="{66D49CCB-6574-F0E9-4D92-837F883EA444}"/>
              </a:ext>
            </a:extLst>
          </p:cNvPr>
          <p:cNvSpPr/>
          <p:nvPr/>
        </p:nvSpPr>
        <p:spPr>
          <a:xfrm>
            <a:off x="1190669" y="2231029"/>
            <a:ext cx="1537200" cy="204120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Kruh s výrezom 3">
            <a:extLst>
              <a:ext uri="{FF2B5EF4-FFF2-40B4-BE49-F238E27FC236}">
                <a16:creationId xmlns:a16="http://schemas.microsoft.com/office/drawing/2014/main" id="{A63647FD-D3A9-E91B-3D5F-8C269B576EC4}"/>
              </a:ext>
            </a:extLst>
          </p:cNvPr>
          <p:cNvSpPr/>
          <p:nvPr/>
        </p:nvSpPr>
        <p:spPr>
          <a:xfrm>
            <a:off x="747957" y="3823631"/>
            <a:ext cx="900000" cy="900000"/>
          </a:xfrm>
          <a:prstGeom prst="pie">
            <a:avLst>
              <a:gd name="adj1" fmla="val 16143304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EB774DE-57C5-5DDA-A363-3B8CA439519A}"/>
              </a:ext>
            </a:extLst>
          </p:cNvPr>
          <p:cNvSpPr/>
          <p:nvPr/>
        </p:nvSpPr>
        <p:spPr>
          <a:xfrm>
            <a:off x="1332312" y="4049487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1030962-68CA-D4A3-E6DB-A2B9CAF44846}"/>
              </a:ext>
            </a:extLst>
          </p:cNvPr>
          <p:cNvSpPr txBox="1"/>
          <p:nvPr/>
        </p:nvSpPr>
        <p:spPr>
          <a:xfrm>
            <a:off x="1772049" y="429910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3</a:t>
            </a:r>
            <a:endParaRPr lang="hu-HU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9D90A62-1181-DF14-B159-351E06AB2E12}"/>
              </a:ext>
            </a:extLst>
          </p:cNvPr>
          <p:cNvSpPr txBox="1"/>
          <p:nvPr/>
        </p:nvSpPr>
        <p:spPr>
          <a:xfrm>
            <a:off x="739087" y="301497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4</a:t>
            </a:r>
            <a:endParaRPr lang="hu-HU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B168A25-E29D-2766-F42E-F17A7E397CAF}"/>
              </a:ext>
            </a:extLst>
          </p:cNvPr>
          <p:cNvSpPr txBox="1"/>
          <p:nvPr/>
        </p:nvSpPr>
        <p:spPr>
          <a:xfrm>
            <a:off x="1978196" y="2784140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?</a:t>
            </a:r>
            <a:endParaRPr lang="hu-HU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729291D4-11AC-95A8-80BE-6A4D769D1DAA}"/>
              </a:ext>
            </a:extLst>
          </p:cNvPr>
          <p:cNvSpPr txBox="1"/>
          <p:nvPr/>
        </p:nvSpPr>
        <p:spPr>
          <a:xfrm>
            <a:off x="921990" y="4750505"/>
            <a:ext cx="1794081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3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+ 4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= </a:t>
            </a:r>
            <a:r>
              <a:rPr lang="hu-HU" sz="2400" b="1" i="1" dirty="0">
                <a:solidFill>
                  <a:schemeClr val="tx1"/>
                </a:solidFill>
              </a:rPr>
              <a:t>c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E8DB40D-8AD0-444E-14BC-2BB303E8C2B4}"/>
              </a:ext>
            </a:extLst>
          </p:cNvPr>
          <p:cNvSpPr txBox="1"/>
          <p:nvPr/>
        </p:nvSpPr>
        <p:spPr>
          <a:xfrm>
            <a:off x="984303" y="5134540"/>
            <a:ext cx="1734770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9 + 16 = </a:t>
            </a:r>
            <a:r>
              <a:rPr lang="hu-HU" sz="2400" b="1" i="1" dirty="0">
                <a:solidFill>
                  <a:schemeClr val="tx1"/>
                </a:solidFill>
              </a:rPr>
              <a:t>c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B8BFD791-6EB1-0040-D0C5-206446BFE717}"/>
              </a:ext>
            </a:extLst>
          </p:cNvPr>
          <p:cNvSpPr txBox="1"/>
          <p:nvPr/>
        </p:nvSpPr>
        <p:spPr>
          <a:xfrm>
            <a:off x="1532707" y="5511405"/>
            <a:ext cx="1186543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25 = </a:t>
            </a:r>
            <a:r>
              <a:rPr lang="hu-HU" sz="2400" b="1" i="1" dirty="0">
                <a:solidFill>
                  <a:schemeClr val="tx1"/>
                </a:solidFill>
              </a:rPr>
              <a:t>c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BlokTextu 12">
                <a:extLst>
                  <a:ext uri="{FF2B5EF4-FFF2-40B4-BE49-F238E27FC236}">
                    <a16:creationId xmlns:a16="http://schemas.microsoft.com/office/drawing/2014/main" id="{932799C4-3E43-86BC-BB8B-6CAB33B0E9F0}"/>
                  </a:ext>
                </a:extLst>
              </p:cNvPr>
              <p:cNvSpPr txBox="1"/>
              <p:nvPr/>
            </p:nvSpPr>
            <p:spPr>
              <a:xfrm>
                <a:off x="1329892" y="5819934"/>
                <a:ext cx="1274836" cy="5002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</m:rad>
                  </m:oMath>
                </a14:m>
                <a:r>
                  <a:rPr lang="hu-HU" sz="2400" b="1" dirty="0">
                    <a:solidFill>
                      <a:schemeClr val="tx1"/>
                    </a:solidFill>
                  </a:rPr>
                  <a:t> = </a:t>
                </a:r>
                <a:r>
                  <a:rPr lang="hu-HU" sz="2400" b="1" i="1" dirty="0">
                    <a:solidFill>
                      <a:schemeClr val="tx1"/>
                    </a:solidFill>
                  </a:rPr>
                  <a:t>c</a:t>
                </a:r>
                <a:endParaRPr lang="hu-HU" sz="24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BlokTextu 12">
                <a:extLst>
                  <a:ext uri="{FF2B5EF4-FFF2-40B4-BE49-F238E27FC236}">
                    <a16:creationId xmlns:a16="http://schemas.microsoft.com/office/drawing/2014/main" id="{932799C4-3E43-86BC-BB8B-6CAB33B0E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892" y="5819934"/>
                <a:ext cx="1274836" cy="5002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BlokTextu 13">
            <a:extLst>
              <a:ext uri="{FF2B5EF4-FFF2-40B4-BE49-F238E27FC236}">
                <a16:creationId xmlns:a16="http://schemas.microsoft.com/office/drawing/2014/main" id="{82487113-E7DE-8B46-AFC5-0A6BAAE3C720}"/>
              </a:ext>
            </a:extLst>
          </p:cNvPr>
          <p:cNvSpPr txBox="1"/>
          <p:nvPr/>
        </p:nvSpPr>
        <p:spPr>
          <a:xfrm>
            <a:off x="1719549" y="6246432"/>
            <a:ext cx="885179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5 = </a:t>
            </a:r>
            <a:r>
              <a:rPr lang="hu-HU" sz="2400" b="1" i="1" dirty="0">
                <a:solidFill>
                  <a:schemeClr val="tx1"/>
                </a:solidFill>
              </a:rPr>
              <a:t>c</a:t>
            </a:r>
            <a:endParaRPr lang="hu-HU" sz="2400" b="1" baseline="30000" dirty="0">
              <a:solidFill>
                <a:schemeClr val="tx1"/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09CB08C7-BE16-7C4F-45D5-B0851EF3ABAE}"/>
              </a:ext>
            </a:extLst>
          </p:cNvPr>
          <p:cNvSpPr txBox="1"/>
          <p:nvPr/>
        </p:nvSpPr>
        <p:spPr>
          <a:xfrm>
            <a:off x="1978196" y="2770951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5</a:t>
            </a:r>
            <a:endParaRPr lang="hu-HU" b="1" dirty="0"/>
          </a:p>
        </p:txBody>
      </p:sp>
      <p:sp>
        <p:nvSpPr>
          <p:cNvPr id="16" name="Pravouhlý trojuholník 15">
            <a:extLst>
              <a:ext uri="{FF2B5EF4-FFF2-40B4-BE49-F238E27FC236}">
                <a16:creationId xmlns:a16="http://schemas.microsoft.com/office/drawing/2014/main" id="{50182CDB-A63B-99F6-DBDE-13C5122C9301}"/>
              </a:ext>
            </a:extLst>
          </p:cNvPr>
          <p:cNvSpPr/>
          <p:nvPr/>
        </p:nvSpPr>
        <p:spPr>
          <a:xfrm>
            <a:off x="4597896" y="2231028"/>
            <a:ext cx="1537200" cy="204120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Kruh s výrezom 16">
            <a:extLst>
              <a:ext uri="{FF2B5EF4-FFF2-40B4-BE49-F238E27FC236}">
                <a16:creationId xmlns:a16="http://schemas.microsoft.com/office/drawing/2014/main" id="{F7F26FDA-BA70-517B-D7D5-19CFE8506335}"/>
              </a:ext>
            </a:extLst>
          </p:cNvPr>
          <p:cNvSpPr/>
          <p:nvPr/>
        </p:nvSpPr>
        <p:spPr>
          <a:xfrm>
            <a:off x="4155184" y="3823630"/>
            <a:ext cx="900000" cy="900000"/>
          </a:xfrm>
          <a:prstGeom prst="pie">
            <a:avLst>
              <a:gd name="adj1" fmla="val 16143304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FBAF877C-8029-117A-CE7B-F8F8EBB2A804}"/>
              </a:ext>
            </a:extLst>
          </p:cNvPr>
          <p:cNvSpPr/>
          <p:nvPr/>
        </p:nvSpPr>
        <p:spPr>
          <a:xfrm>
            <a:off x="4739539" y="404948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94192B94-2F7B-F8AD-C4D2-3DF9DEA8564A}"/>
              </a:ext>
            </a:extLst>
          </p:cNvPr>
          <p:cNvSpPr txBox="1"/>
          <p:nvPr/>
        </p:nvSpPr>
        <p:spPr>
          <a:xfrm>
            <a:off x="5179276" y="429910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6</a:t>
            </a:r>
            <a:endParaRPr lang="hu-HU" b="1" dirty="0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2E21036B-CA88-AF01-41CD-8D194D1C69FF}"/>
              </a:ext>
            </a:extLst>
          </p:cNvPr>
          <p:cNvSpPr txBox="1"/>
          <p:nvPr/>
        </p:nvSpPr>
        <p:spPr>
          <a:xfrm>
            <a:off x="4177754" y="3054401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8</a:t>
            </a:r>
            <a:endParaRPr lang="hu-HU" b="1" dirty="0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01342A06-F88B-1017-6D1C-4BA5ACFD01E3}"/>
              </a:ext>
            </a:extLst>
          </p:cNvPr>
          <p:cNvSpPr txBox="1"/>
          <p:nvPr/>
        </p:nvSpPr>
        <p:spPr>
          <a:xfrm>
            <a:off x="4199526" y="3062730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?</a:t>
            </a:r>
            <a:endParaRPr lang="hu-HU" b="1" dirty="0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5AE04BDD-FA70-0FA3-49A8-2EE0D4B28364}"/>
              </a:ext>
            </a:extLst>
          </p:cNvPr>
          <p:cNvSpPr txBox="1"/>
          <p:nvPr/>
        </p:nvSpPr>
        <p:spPr>
          <a:xfrm>
            <a:off x="4329217" y="4750504"/>
            <a:ext cx="2005677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6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+ </a:t>
            </a:r>
            <a:r>
              <a:rPr lang="hu-HU" sz="2400" b="1" i="1" dirty="0">
                <a:solidFill>
                  <a:schemeClr val="tx1"/>
                </a:solidFill>
              </a:rPr>
              <a:t>b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= 10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848DE82A-7B1D-2440-8FF6-DF2EF7D233F9}"/>
              </a:ext>
            </a:extLst>
          </p:cNvPr>
          <p:cNvSpPr txBox="1"/>
          <p:nvPr/>
        </p:nvSpPr>
        <p:spPr>
          <a:xfrm>
            <a:off x="4271784" y="5134539"/>
            <a:ext cx="2127505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36 + </a:t>
            </a:r>
            <a:r>
              <a:rPr lang="hu-HU" sz="2400" b="1" i="1" dirty="0">
                <a:solidFill>
                  <a:schemeClr val="tx1"/>
                </a:solidFill>
              </a:rPr>
              <a:t>b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= 100</a:t>
            </a:r>
            <a:endParaRPr lang="hu-HU" sz="2400" b="1" baseline="30000" dirty="0">
              <a:solidFill>
                <a:schemeClr val="tx1"/>
              </a:solidFill>
            </a:endParaRP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28F56A74-F49E-7AE6-3883-DB58E4730C92}"/>
              </a:ext>
            </a:extLst>
          </p:cNvPr>
          <p:cNvSpPr txBox="1"/>
          <p:nvPr/>
        </p:nvSpPr>
        <p:spPr>
          <a:xfrm>
            <a:off x="4994364" y="5511404"/>
            <a:ext cx="1217000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i="1" dirty="0">
                <a:solidFill>
                  <a:schemeClr val="tx1"/>
                </a:solidFill>
              </a:rPr>
              <a:t>b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= 64</a:t>
            </a:r>
            <a:endParaRPr lang="hu-HU" sz="2400" b="1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BlokTextu 24">
                <a:extLst>
                  <a:ext uri="{FF2B5EF4-FFF2-40B4-BE49-F238E27FC236}">
                    <a16:creationId xmlns:a16="http://schemas.microsoft.com/office/drawing/2014/main" id="{E80C7204-FAB0-0E10-F3D3-38294CD17B1F}"/>
                  </a:ext>
                </a:extLst>
              </p:cNvPr>
              <p:cNvSpPr txBox="1"/>
              <p:nvPr/>
            </p:nvSpPr>
            <p:spPr>
              <a:xfrm>
                <a:off x="5118121" y="5819933"/>
                <a:ext cx="1302088" cy="4964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u-HU" sz="2400" b="1" i="1" dirty="0">
                    <a:solidFill>
                      <a:schemeClr val="tx1"/>
                    </a:solidFill>
                  </a:rPr>
                  <a:t>b</a:t>
                </a:r>
                <a:r>
                  <a:rPr lang="hu-HU" sz="24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𝟔𝟒</m:t>
                        </m:r>
                      </m:e>
                    </m:rad>
                  </m:oMath>
                </a14:m>
                <a:endParaRPr lang="hu-HU" sz="24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BlokTextu 24">
                <a:extLst>
                  <a:ext uri="{FF2B5EF4-FFF2-40B4-BE49-F238E27FC236}">
                    <a16:creationId xmlns:a16="http://schemas.microsoft.com/office/drawing/2014/main" id="{E80C7204-FAB0-0E10-F3D3-38294CD17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121" y="5819933"/>
                <a:ext cx="1302088" cy="496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BlokTextu 25">
            <a:extLst>
              <a:ext uri="{FF2B5EF4-FFF2-40B4-BE49-F238E27FC236}">
                <a16:creationId xmlns:a16="http://schemas.microsoft.com/office/drawing/2014/main" id="{45349C0A-07B8-202F-C426-4584662F4C99}"/>
              </a:ext>
            </a:extLst>
          </p:cNvPr>
          <p:cNvSpPr txBox="1"/>
          <p:nvPr/>
        </p:nvSpPr>
        <p:spPr>
          <a:xfrm>
            <a:off x="5126776" y="6246431"/>
            <a:ext cx="915635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i="1" dirty="0">
                <a:solidFill>
                  <a:schemeClr val="tx1"/>
                </a:solidFill>
              </a:rPr>
              <a:t>b</a:t>
            </a:r>
            <a:r>
              <a:rPr lang="hu-HU" sz="2400" b="1" dirty="0">
                <a:solidFill>
                  <a:schemeClr val="tx1"/>
                </a:solidFill>
              </a:rPr>
              <a:t> = 8</a:t>
            </a:r>
            <a:endParaRPr lang="hu-HU" sz="2400" b="1" baseline="30000" dirty="0">
              <a:solidFill>
                <a:schemeClr val="tx1"/>
              </a:solidFill>
            </a:endParaRP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2D12C228-0601-F50A-B83E-609EED3BBA84}"/>
              </a:ext>
            </a:extLst>
          </p:cNvPr>
          <p:cNvSpPr txBox="1"/>
          <p:nvPr/>
        </p:nvSpPr>
        <p:spPr>
          <a:xfrm>
            <a:off x="5362179" y="2857613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10</a:t>
            </a:r>
            <a:endParaRPr lang="hu-HU" b="1" dirty="0"/>
          </a:p>
        </p:txBody>
      </p:sp>
      <p:sp>
        <p:nvSpPr>
          <p:cNvPr id="28" name="Pravouhlý trojuholník 27">
            <a:extLst>
              <a:ext uri="{FF2B5EF4-FFF2-40B4-BE49-F238E27FC236}">
                <a16:creationId xmlns:a16="http://schemas.microsoft.com/office/drawing/2014/main" id="{3A152599-717C-0984-8B20-63FF860C9970}"/>
              </a:ext>
            </a:extLst>
          </p:cNvPr>
          <p:cNvSpPr/>
          <p:nvPr/>
        </p:nvSpPr>
        <p:spPr>
          <a:xfrm>
            <a:off x="8005123" y="2231025"/>
            <a:ext cx="1537200" cy="204120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Kruh s výrezom 28">
            <a:extLst>
              <a:ext uri="{FF2B5EF4-FFF2-40B4-BE49-F238E27FC236}">
                <a16:creationId xmlns:a16="http://schemas.microsoft.com/office/drawing/2014/main" id="{5EBC7FA3-A757-750D-08F6-18FA5D60A8F6}"/>
              </a:ext>
            </a:extLst>
          </p:cNvPr>
          <p:cNvSpPr/>
          <p:nvPr/>
        </p:nvSpPr>
        <p:spPr>
          <a:xfrm>
            <a:off x="7562411" y="3823627"/>
            <a:ext cx="900000" cy="900000"/>
          </a:xfrm>
          <a:prstGeom prst="pie">
            <a:avLst>
              <a:gd name="adj1" fmla="val 16143304"/>
              <a:gd name="adj2" fmla="val 2158450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6F95DCD1-99AB-5AB7-EED1-D4B9592486CB}"/>
              </a:ext>
            </a:extLst>
          </p:cNvPr>
          <p:cNvSpPr/>
          <p:nvPr/>
        </p:nvSpPr>
        <p:spPr>
          <a:xfrm>
            <a:off x="8146766" y="4049483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6A978D15-62AB-9268-B859-3ECED38D0904}"/>
              </a:ext>
            </a:extLst>
          </p:cNvPr>
          <p:cNvSpPr txBox="1"/>
          <p:nvPr/>
        </p:nvSpPr>
        <p:spPr>
          <a:xfrm>
            <a:off x="7416185" y="3012597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12</a:t>
            </a:r>
            <a:endParaRPr lang="hu-HU" b="1" dirty="0"/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9A0A2F67-61EC-21A0-1B21-4A729EE0F73C}"/>
              </a:ext>
            </a:extLst>
          </p:cNvPr>
          <p:cNvSpPr txBox="1"/>
          <p:nvPr/>
        </p:nvSpPr>
        <p:spPr>
          <a:xfrm>
            <a:off x="8622513" y="4265961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9</a:t>
            </a:r>
            <a:endParaRPr lang="hu-HU" b="1" dirty="0"/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447ABA69-21B2-87CA-6266-3AA6793AB57C}"/>
              </a:ext>
            </a:extLst>
          </p:cNvPr>
          <p:cNvSpPr txBox="1"/>
          <p:nvPr/>
        </p:nvSpPr>
        <p:spPr>
          <a:xfrm>
            <a:off x="8630013" y="4296412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?</a:t>
            </a:r>
            <a:endParaRPr lang="hu-HU" b="1" dirty="0"/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A87A3816-6E65-6C4C-9F7A-B08678B73EEC}"/>
              </a:ext>
            </a:extLst>
          </p:cNvPr>
          <p:cNvSpPr txBox="1"/>
          <p:nvPr/>
        </p:nvSpPr>
        <p:spPr>
          <a:xfrm>
            <a:off x="7736444" y="4750501"/>
            <a:ext cx="2186817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i="1" dirty="0">
                <a:solidFill>
                  <a:schemeClr val="tx1"/>
                </a:solidFill>
              </a:rPr>
              <a:t>a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+ 12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= 15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4BEF12BE-5827-153E-EAA7-CE674D59409C}"/>
              </a:ext>
            </a:extLst>
          </p:cNvPr>
          <p:cNvSpPr txBox="1"/>
          <p:nvPr/>
        </p:nvSpPr>
        <p:spPr>
          <a:xfrm>
            <a:off x="7679011" y="5134536"/>
            <a:ext cx="2308645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i="1" dirty="0">
                <a:solidFill>
                  <a:schemeClr val="tx1"/>
                </a:solidFill>
              </a:rPr>
              <a:t>a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+ 144 = 225</a:t>
            </a:r>
            <a:endParaRPr lang="hu-HU" sz="2400" b="1" baseline="30000" dirty="0">
              <a:solidFill>
                <a:schemeClr val="tx1"/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B4DC0C92-0D40-0BE3-7784-BCD0F69DF4EB}"/>
              </a:ext>
            </a:extLst>
          </p:cNvPr>
          <p:cNvSpPr txBox="1"/>
          <p:nvPr/>
        </p:nvSpPr>
        <p:spPr>
          <a:xfrm>
            <a:off x="8575766" y="5511401"/>
            <a:ext cx="1217000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i="1" dirty="0">
                <a:solidFill>
                  <a:schemeClr val="tx1"/>
                </a:solidFill>
              </a:rPr>
              <a:t>a</a:t>
            </a:r>
            <a:r>
              <a:rPr lang="hu-HU" sz="2400" b="1" baseline="30000" dirty="0">
                <a:solidFill>
                  <a:schemeClr val="tx1"/>
                </a:solidFill>
              </a:rPr>
              <a:t>2</a:t>
            </a:r>
            <a:r>
              <a:rPr lang="hu-HU" sz="2400" b="1" dirty="0">
                <a:solidFill>
                  <a:schemeClr val="tx1"/>
                </a:solidFill>
              </a:rPr>
              <a:t> = 81</a:t>
            </a:r>
            <a:endParaRPr lang="hu-HU" sz="2400" b="1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BlokTextu 36">
                <a:extLst>
                  <a:ext uri="{FF2B5EF4-FFF2-40B4-BE49-F238E27FC236}">
                    <a16:creationId xmlns:a16="http://schemas.microsoft.com/office/drawing/2014/main" id="{95D0DCF7-1624-0583-5FB7-7BEE06FC3FC8}"/>
                  </a:ext>
                </a:extLst>
              </p:cNvPr>
              <p:cNvSpPr txBox="1"/>
              <p:nvPr/>
            </p:nvSpPr>
            <p:spPr>
              <a:xfrm>
                <a:off x="8699523" y="5819930"/>
                <a:ext cx="1305294" cy="4963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u-HU" sz="2400" b="1" i="1" dirty="0">
                    <a:solidFill>
                      <a:schemeClr val="tx1"/>
                    </a:solidFill>
                  </a:rPr>
                  <a:t>a</a:t>
                </a:r>
                <a:r>
                  <a:rPr lang="hu-HU" sz="24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e>
                    </m:rad>
                  </m:oMath>
                </a14:m>
                <a:endParaRPr lang="hu-HU" sz="24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BlokTextu 36">
                <a:extLst>
                  <a:ext uri="{FF2B5EF4-FFF2-40B4-BE49-F238E27FC236}">
                    <a16:creationId xmlns:a16="http://schemas.microsoft.com/office/drawing/2014/main" id="{95D0DCF7-1624-0583-5FB7-7BEE06FC3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523" y="5819930"/>
                <a:ext cx="1305294" cy="4963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BlokTextu 37">
            <a:extLst>
              <a:ext uri="{FF2B5EF4-FFF2-40B4-BE49-F238E27FC236}">
                <a16:creationId xmlns:a16="http://schemas.microsoft.com/office/drawing/2014/main" id="{B385B881-7E30-287E-EB78-B8D2ADED82DE}"/>
              </a:ext>
            </a:extLst>
          </p:cNvPr>
          <p:cNvSpPr txBox="1"/>
          <p:nvPr/>
        </p:nvSpPr>
        <p:spPr>
          <a:xfrm>
            <a:off x="8708178" y="6246428"/>
            <a:ext cx="915635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i="1" dirty="0">
                <a:solidFill>
                  <a:schemeClr val="tx1"/>
                </a:solidFill>
              </a:rPr>
              <a:t>a</a:t>
            </a:r>
            <a:r>
              <a:rPr lang="hu-HU" sz="2400" b="1" dirty="0">
                <a:solidFill>
                  <a:schemeClr val="tx1"/>
                </a:solidFill>
              </a:rPr>
              <a:t> = 9</a:t>
            </a:r>
            <a:endParaRPr lang="hu-HU" sz="2400" b="1" baseline="30000" dirty="0">
              <a:solidFill>
                <a:schemeClr val="tx1"/>
              </a:solidFill>
            </a:endParaRP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80C92740-AF59-20BC-A6F7-92338A80B612}"/>
              </a:ext>
            </a:extLst>
          </p:cNvPr>
          <p:cNvSpPr txBox="1"/>
          <p:nvPr/>
        </p:nvSpPr>
        <p:spPr>
          <a:xfrm>
            <a:off x="8769406" y="2857610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15</a:t>
            </a:r>
            <a:endParaRPr lang="hu-HU" b="1" dirty="0"/>
          </a:p>
        </p:txBody>
      </p:sp>
      <p:sp>
        <p:nvSpPr>
          <p:cNvPr id="52" name="Obdĺžnik: zaoblené rohy 51">
            <a:extLst>
              <a:ext uri="{FF2B5EF4-FFF2-40B4-BE49-F238E27FC236}">
                <a16:creationId xmlns:a16="http://schemas.microsoft.com/office/drawing/2014/main" id="{2D08AFED-7869-A4CB-36C7-9C8C15D7B5D6}"/>
              </a:ext>
            </a:extLst>
          </p:cNvPr>
          <p:cNvSpPr/>
          <p:nvPr/>
        </p:nvSpPr>
        <p:spPr>
          <a:xfrm>
            <a:off x="609600" y="1993440"/>
            <a:ext cx="2707207" cy="47146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Obdĺžnik: zaoblené rohy 52">
            <a:extLst>
              <a:ext uri="{FF2B5EF4-FFF2-40B4-BE49-F238E27FC236}">
                <a16:creationId xmlns:a16="http://schemas.microsoft.com/office/drawing/2014/main" id="{C7FE9D1C-55DA-FE8C-80EB-32BA2DE0F1AB}"/>
              </a:ext>
            </a:extLst>
          </p:cNvPr>
          <p:cNvSpPr/>
          <p:nvPr/>
        </p:nvSpPr>
        <p:spPr>
          <a:xfrm>
            <a:off x="3995987" y="1993440"/>
            <a:ext cx="2707207" cy="4714653"/>
          </a:xfrm>
          <a:prstGeom prst="roundRect">
            <a:avLst/>
          </a:prstGeom>
          <a:noFill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Obdĺžnik: zaoblené rohy 53">
            <a:extLst>
              <a:ext uri="{FF2B5EF4-FFF2-40B4-BE49-F238E27FC236}">
                <a16:creationId xmlns:a16="http://schemas.microsoft.com/office/drawing/2014/main" id="{4C54424F-78EB-A118-0BC1-BDDA465CDA00}"/>
              </a:ext>
            </a:extLst>
          </p:cNvPr>
          <p:cNvSpPr/>
          <p:nvPr/>
        </p:nvSpPr>
        <p:spPr>
          <a:xfrm>
            <a:off x="7435871" y="1993437"/>
            <a:ext cx="2707207" cy="4714653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1"/>
      <p:bldP spid="21" grpId="2"/>
      <p:bldP spid="22" grpId="0"/>
      <p:bldP spid="23" grpId="0"/>
      <p:bldP spid="24" grpId="0"/>
      <p:bldP spid="25" grpId="0"/>
      <p:bldP spid="26" grpId="0"/>
      <p:bldP spid="27" grpId="0"/>
      <p:bldP spid="31" grpId="0"/>
      <p:bldP spid="32" grpId="0"/>
      <p:bldP spid="33" grpId="0"/>
      <p:bldP spid="33" grpId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ényűző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2079</TotalTime>
  <Words>2829</Words>
  <Application>Microsoft Office PowerPoint</Application>
  <PresentationFormat>Širokouhlá</PresentationFormat>
  <Paragraphs>699</Paragraphs>
  <Slides>40</Slides>
  <Notes>7</Notes>
  <HiddenSlides>0</HiddenSlides>
  <MMClips>1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9" baseType="lpstr">
      <vt:lpstr>Arial</vt:lpstr>
      <vt:lpstr>Calibri</vt:lpstr>
      <vt:lpstr>Cambria Math</vt:lpstr>
      <vt:lpstr>Courier New</vt:lpstr>
      <vt:lpstr>Times New Roman</vt:lpstr>
      <vt:lpstr>Trebuchet MS</vt:lpstr>
      <vt:lpstr>Wingdings</vt:lpstr>
      <vt:lpstr>Wingdings 2</vt:lpstr>
      <vt:lpstr>Fényűző</vt:lpstr>
      <vt:lpstr>Pitagorasz-tétel</vt:lpstr>
      <vt:lpstr>Püthagorasz (Szamosz, Kr.e. 570 – kr.e. 495)</vt:lpstr>
      <vt:lpstr>Derékszögű háromszögek</vt:lpstr>
      <vt:lpstr>Pitagorasz-Tétel</vt:lpstr>
      <vt:lpstr>Prezentácia programu PowerPoint</vt:lpstr>
      <vt:lpstr>Hiányzó oldal kiszámítása</vt:lpstr>
      <vt:lpstr>Hiányzó oldal kiszámítása</vt:lpstr>
      <vt:lpstr>Derékszögű háromszög-e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Speciális síkidomok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Térbeli alakzatok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Köszönöm a figyelmet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Pitagorasz tétele</dc:title>
  <dc:creator>Gyuri</dc:creator>
  <cp:lastModifiedBy>ZS133</cp:lastModifiedBy>
  <cp:revision>47</cp:revision>
  <dcterms:created xsi:type="dcterms:W3CDTF">2023-02-26T08:31:33Z</dcterms:created>
  <dcterms:modified xsi:type="dcterms:W3CDTF">2025-10-15T21:17:30Z</dcterms:modified>
</cp:coreProperties>
</file>