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5" r:id="rId4"/>
    <p:sldId id="279" r:id="rId5"/>
    <p:sldId id="258" r:id="rId6"/>
    <p:sldId id="259" r:id="rId7"/>
    <p:sldId id="266" r:id="rId8"/>
    <p:sldId id="267" r:id="rId9"/>
    <p:sldId id="280" r:id="rId10"/>
    <p:sldId id="268" r:id="rId11"/>
    <p:sldId id="269" r:id="rId12"/>
    <p:sldId id="270" r:id="rId13"/>
    <p:sldId id="271" r:id="rId14"/>
    <p:sldId id="272" r:id="rId15"/>
    <p:sldId id="273" r:id="rId16"/>
    <p:sldId id="281" r:id="rId17"/>
    <p:sldId id="276" r:id="rId18"/>
    <p:sldId id="274" r:id="rId19"/>
    <p:sldId id="275" r:id="rId20"/>
    <p:sldId id="278" r:id="rId21"/>
    <p:sldId id="282" r:id="rId22"/>
    <p:sldId id="283" r:id="rId23"/>
    <p:sldId id="284" r:id="rId24"/>
    <p:sldId id="277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7C80"/>
    <a:srgbClr val="66FF66"/>
    <a:srgbClr val="008000"/>
    <a:srgbClr val="FF3300"/>
    <a:srgbClr val="00FF00"/>
    <a:srgbClr val="00CC99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7" autoAdjust="0"/>
    <p:restoredTop sz="94660"/>
  </p:normalViewPr>
  <p:slideViewPr>
    <p:cSldViewPr>
      <p:cViewPr varScale="1">
        <p:scale>
          <a:sx n="59" d="100"/>
          <a:sy n="5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AA5C0C-94C9-4B32-941F-30A9ED6E9318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430F66-E4FC-4A15-AC68-405F968EEA9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2800" y="980728"/>
            <a:ext cx="7851648" cy="1828800"/>
          </a:xfrm>
        </p:spPr>
        <p:txBody>
          <a:bodyPr>
            <a:normAutofit/>
          </a:bodyPr>
          <a:lstStyle/>
          <a:p>
            <a:r>
              <a:rPr lang="hu-HU" sz="8800" dirty="0"/>
              <a:t>Egyenletek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5736" y="2960948"/>
            <a:ext cx="7854696" cy="1752600"/>
          </a:xfrm>
        </p:spPr>
        <p:txBody>
          <a:bodyPr/>
          <a:lstStyle/>
          <a:p>
            <a:r>
              <a:rPr lang="hu-HU" dirty="0"/>
              <a:t>Mgr. Miklós György</a:t>
            </a:r>
          </a:p>
        </p:txBody>
      </p:sp>
      <p:pic>
        <p:nvPicPr>
          <p:cNvPr id="4" name="Kép 3" descr="x másol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92054">
            <a:off x="689566" y="1679427"/>
            <a:ext cx="1825958" cy="155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" name="Csoportba foglalás 26"/>
          <p:cNvGrpSpPr/>
          <p:nvPr/>
        </p:nvGrpSpPr>
        <p:grpSpPr>
          <a:xfrm rot="21320527">
            <a:off x="5047569" y="4875157"/>
            <a:ext cx="3744416" cy="1224136"/>
            <a:chOff x="4968044" y="4725144"/>
            <a:chExt cx="3744416" cy="1224136"/>
          </a:xfrm>
        </p:grpSpPr>
        <p:sp>
          <p:nvSpPr>
            <p:cNvPr id="26" name="Lekerekített téglalap 25"/>
            <p:cNvSpPr/>
            <p:nvPr/>
          </p:nvSpPr>
          <p:spPr>
            <a:xfrm>
              <a:off x="4968044" y="4725144"/>
              <a:ext cx="3744416" cy="1224136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24513" y="4743726"/>
              <a:ext cx="915635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chemeClr val="accent1">
                      <a:lumMod val="75000"/>
                    </a:schemeClr>
                  </a:solidFill>
                </a:rPr>
                <a:t>3x-2</a:t>
              </a:r>
            </a:p>
          </p:txBody>
        </p:sp>
        <p:cxnSp>
          <p:nvCxnSpPr>
            <p:cNvPr id="6" name="Egyenes összekötő 5"/>
            <p:cNvCxnSpPr/>
            <p:nvPr/>
          </p:nvCxnSpPr>
          <p:spPr>
            <a:xfrm>
              <a:off x="5160517" y="5328501"/>
              <a:ext cx="79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/>
            <p:cNvSpPr txBox="1"/>
            <p:nvPr/>
          </p:nvSpPr>
          <p:spPr>
            <a:xfrm>
              <a:off x="5369911" y="5220489"/>
              <a:ext cx="402674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6016507" y="4995754"/>
              <a:ext cx="332142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7608789" y="4735597"/>
              <a:ext cx="923651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chemeClr val="accent1">
                      <a:lumMod val="75000"/>
                    </a:schemeClr>
                  </a:solidFill>
                </a:rPr>
                <a:t>5x-2</a:t>
              </a:r>
            </a:p>
          </p:txBody>
        </p:sp>
        <p:cxnSp>
          <p:nvCxnSpPr>
            <p:cNvPr id="11" name="Egyenes összekötő 10"/>
            <p:cNvCxnSpPr/>
            <p:nvPr/>
          </p:nvCxnSpPr>
          <p:spPr>
            <a:xfrm>
              <a:off x="7644793" y="5320372"/>
              <a:ext cx="828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1"/>
            <p:cNvSpPr txBox="1"/>
            <p:nvPr/>
          </p:nvSpPr>
          <p:spPr>
            <a:xfrm>
              <a:off x="7889086" y="5212360"/>
              <a:ext cx="409086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chemeClr val="accent1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6384757" y="4743726"/>
              <a:ext cx="803425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chemeClr val="accent1">
                      <a:lumMod val="75000"/>
                    </a:schemeClr>
                  </a:solidFill>
                </a:rPr>
                <a:t>x+5</a:t>
              </a:r>
            </a:p>
          </p:txBody>
        </p:sp>
        <p:cxnSp>
          <p:nvCxnSpPr>
            <p:cNvPr id="15" name="Egyenes összekötő 14"/>
            <p:cNvCxnSpPr/>
            <p:nvPr/>
          </p:nvCxnSpPr>
          <p:spPr>
            <a:xfrm>
              <a:off x="6420761" y="5328501"/>
              <a:ext cx="720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15"/>
            <p:cNvSpPr txBox="1"/>
            <p:nvPr/>
          </p:nvSpPr>
          <p:spPr>
            <a:xfrm>
              <a:off x="6589237" y="5292497"/>
              <a:ext cx="407484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7176741" y="4977172"/>
              <a:ext cx="410690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 rot="481723">
            <a:off x="414273" y="4831325"/>
            <a:ext cx="3708412" cy="1044116"/>
            <a:chOff x="503548" y="4689140"/>
            <a:chExt cx="3708412" cy="1044116"/>
          </a:xfrm>
        </p:grpSpPr>
        <p:sp>
          <p:nvSpPr>
            <p:cNvPr id="24" name="Lekerekített téglalap 23"/>
            <p:cNvSpPr/>
            <p:nvPr/>
          </p:nvSpPr>
          <p:spPr>
            <a:xfrm>
              <a:off x="503548" y="4689140"/>
              <a:ext cx="3708412" cy="1044116"/>
            </a:xfrm>
            <a:prstGeom prst="roundRect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575556" y="4689140"/>
              <a:ext cx="3523144" cy="101566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hu-HU" sz="6000" dirty="0">
                  <a:solidFill>
                    <a:srgbClr val="008000"/>
                  </a:solidFill>
                </a:rPr>
                <a:t>2x – 12 = 6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/>
          <p:cNvSpPr txBox="1"/>
          <p:nvPr/>
        </p:nvSpPr>
        <p:spPr>
          <a:xfrm>
            <a:off x="6300192" y="1836113"/>
            <a:ext cx="13279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dirty="0"/>
              <a:t>Próba: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242570" y="2543998"/>
            <a:ext cx="364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8</a:t>
            </a:r>
            <a:r>
              <a:rPr lang="hu-HU" sz="36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hu-HU" sz="3600" dirty="0"/>
              <a:t> + 24 = 10</a:t>
            </a:r>
            <a:r>
              <a:rPr lang="hu-HU" sz="36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hu-HU" sz="3600" dirty="0"/>
              <a:t> + 20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124848" y="3100318"/>
            <a:ext cx="391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8.</a:t>
            </a:r>
            <a:r>
              <a:rPr lang="hu-HU" sz="36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hu-HU" sz="3600" dirty="0"/>
              <a:t> + 24 = 10.</a:t>
            </a:r>
            <a:r>
              <a:rPr lang="hu-HU" sz="36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hu-HU" sz="3600" dirty="0"/>
              <a:t> + 20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391384" y="3790781"/>
            <a:ext cx="345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16 + 24 = 20 + </a:t>
            </a:r>
            <a:r>
              <a:rPr lang="hu-HU" sz="3600" dirty="0" err="1"/>
              <a:t>20</a:t>
            </a:r>
            <a:endParaRPr lang="hu-HU" sz="3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250682" y="4438853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40 = </a:t>
            </a:r>
            <a:r>
              <a:rPr lang="hu-HU" sz="3600" dirty="0" err="1"/>
              <a:t>40</a:t>
            </a:r>
            <a:endParaRPr lang="hu-HU" sz="3600" dirty="0"/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457200" y="836712"/>
            <a:ext cx="8229600" cy="866360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hu-HU" sz="50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szint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Ha az egyenlet </a:t>
            </a:r>
            <a:r>
              <a:rPr lang="hu-HU" sz="5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mindkét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oldalán van ismeretlen: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55576" y="2204864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+ 24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79512" y="2206605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8x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1637824" y="220486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=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988833" y="2204864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10x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699792" y="2204864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+ 20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1331640" y="1664804"/>
            <a:ext cx="82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</a:rPr>
              <a:t>-8x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431540" y="3214717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24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1637824" y="321471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=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1936696" y="3214717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2x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2411898" y="3214717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+20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1623499" y="281693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-20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876932" y="41850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4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709832" y="422282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=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2008704" y="42228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2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1655676" y="3718773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:2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2267744" y="4221088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x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1403648" y="486916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2 = x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179512" y="5517232"/>
            <a:ext cx="8640960" cy="646331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Mivel az x-eket csak az x-ekkel, a számokat meg a számokkal lehet összeadni (vagy kivonni), ezért az egyik oldalra rendezzük az x-es tagokat, a másikra pedig a számokat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179512" y="6167045"/>
            <a:ext cx="8640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Nem muszáj, de ha a </a:t>
            </a:r>
            <a:r>
              <a:rPr lang="hu-HU" b="1" dirty="0">
                <a:solidFill>
                  <a:srgbClr val="FF0000"/>
                </a:solidFill>
              </a:rPr>
              <a:t>kevesebb x-et</a:t>
            </a:r>
            <a:r>
              <a:rPr lang="hu-HU" dirty="0"/>
              <a:t> visszük át a </a:t>
            </a:r>
            <a:r>
              <a:rPr lang="hu-HU" b="1" dirty="0">
                <a:solidFill>
                  <a:srgbClr val="00B050"/>
                </a:solidFill>
              </a:rPr>
              <a:t>több x</a:t>
            </a:r>
            <a:r>
              <a:rPr lang="hu-HU" dirty="0"/>
              <a:t> mellé, akkor utána nem lesz negatív az ismeretlen tag</a:t>
            </a:r>
          </a:p>
        </p:txBody>
      </p:sp>
      <p:sp>
        <p:nvSpPr>
          <p:cNvPr id="41" name="Ellipszis feliratnak 40"/>
          <p:cNvSpPr/>
          <p:nvPr/>
        </p:nvSpPr>
        <p:spPr>
          <a:xfrm>
            <a:off x="4608004" y="1340768"/>
            <a:ext cx="4464496" cy="1944216"/>
          </a:xfrm>
          <a:prstGeom prst="wedgeEllipseCallout">
            <a:avLst>
              <a:gd name="adj1" fmla="val -24674"/>
              <a:gd name="adj2" fmla="val 5829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>
                <a:solidFill>
                  <a:srgbClr val="0070C0"/>
                </a:solidFill>
              </a:rPr>
              <a:t>x-es tagot nem adhatok össze számmal…</a:t>
            </a:r>
          </a:p>
          <a:p>
            <a:pPr algn="ctr"/>
            <a:r>
              <a:rPr lang="hu-HU" b="1" i="1" dirty="0">
                <a:solidFill>
                  <a:srgbClr val="0070C0"/>
                </a:solidFill>
              </a:rPr>
              <a:t>hiszen x-eket csak x-ekkel adhatok össze, számokat pedig csak számokkal…</a:t>
            </a:r>
            <a:endParaRPr lang="hu-HU" sz="1200" b="1" i="1" dirty="0">
              <a:solidFill>
                <a:srgbClr val="0070C0"/>
              </a:solidFill>
            </a:endParaRPr>
          </a:p>
        </p:txBody>
      </p:sp>
      <p:pic>
        <p:nvPicPr>
          <p:cNvPr id="40" name="Picture 2" descr="https://encrypted-tbn0.gstatic.com/images?q=tbn:ANd9GcSlESsZ1lE1612ezv-jBvXDZp8YcLCMlN86Y5SPo2NwXZidV2FK&amp;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3017" y="3410111"/>
            <a:ext cx="1923293" cy="203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69942E-6 L -4.16667E-6 -0.0393 C -4.16667E-6 -0.05711 0.03872 -0.07861 0.07084 -0.07861 L 0.14184 -0.07861 " pathEditMode="relative" rAng="0" ptsTypes="FfFF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03378E-7 L 0.11997 -7.03378E-7 C 0.17448 -7.03378E-7 0.24185 0.02268 0.24185 0.04165 L 0.24185 0.08422 " pathEditMode="relative" rAng="0" ptsTypes="FfFF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6002E-7 L 4.72222E-6 -0.02915 C 4.72222E-6 -0.04234 -0.02726 -0.05784 -0.04931 -0.05784 L -0.09844 -0.05784 " pathEditMode="relative" rAng="0" ptsTypes="FfFF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1.50856E-6 L -0.04166 1.50856E-6 C -0.05902 1.50856E-6 -0.07968 0.0155 -0.07968 0.02823 L -0.07968 0.05784 " pathEditMode="relative" rAng="0" ptsTypes="FfFF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80333E-6 L -0.00017 -0.03702 C -0.00017 -0.05344 -0.00746 -0.07334 -0.01319 -0.07334 L -0.02621 -0.07334 " pathEditMode="relative" rAng="0" ptsTypes="FfFF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69968E-7 L -0.02778 8.69968E-7 C -0.0401 8.69968E-7 -0.05486 0.02105 -0.05486 0.0391 L -0.05486 0.07867 " pathEditMode="relative" rAng="0" ptsTypes="FfFF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1" grpId="0"/>
      <p:bldP spid="22" grpId="0"/>
      <p:bldP spid="22" grpId="1"/>
      <p:bldP spid="22" grpId="2"/>
      <p:bldP spid="22" grpId="3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9" grpId="0"/>
      <p:bldP spid="30" grpId="0"/>
      <p:bldP spid="30" grpId="1"/>
      <p:bldP spid="30" grpId="2"/>
      <p:bldP spid="31" grpId="0"/>
      <p:bldP spid="31" grpId="1"/>
      <p:bldP spid="32" grpId="0"/>
      <p:bldP spid="33" grpId="0"/>
      <p:bldP spid="34" grpId="0"/>
      <p:bldP spid="34" grpId="1"/>
      <p:bldP spid="34" grpId="2"/>
      <p:bldP spid="35" grpId="0"/>
      <p:bldP spid="35" grpId="1"/>
      <p:bldP spid="36" grpId="0"/>
      <p:bldP spid="37" grpId="0"/>
      <p:bldP spid="38" grpId="0" animBg="1"/>
      <p:bldP spid="39" grpId="0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476672"/>
            <a:ext cx="8229600" cy="866360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000" b="1" u="sng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hu-HU" sz="50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szint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Ha van mint elvégezni már az</a:t>
            </a:r>
            <a:r>
              <a:rPr kumimoji="0" lang="hu-HU" sz="50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elején:</a:t>
            </a:r>
            <a:endParaRPr kumimoji="0" lang="hu-H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04161" y="2806480"/>
            <a:ext cx="851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- 24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10726" y="280822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8x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37824" y="280648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988833" y="2806480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10x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27784" y="280648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+ 20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59532" y="1872117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8.(x-3) = 5.(2x+4)</a:t>
            </a:r>
          </a:p>
        </p:txBody>
      </p:sp>
      <p:sp>
        <p:nvSpPr>
          <p:cNvPr id="11" name="AutoShape 98"/>
          <p:cNvSpPr>
            <a:spLocks noChangeArrowheads="1"/>
          </p:cNvSpPr>
          <p:nvPr/>
        </p:nvSpPr>
        <p:spPr bwMode="auto">
          <a:xfrm>
            <a:off x="539552" y="1700808"/>
            <a:ext cx="504056" cy="252028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12" name="AutoShape 98"/>
          <p:cNvSpPr>
            <a:spLocks noChangeArrowheads="1"/>
          </p:cNvSpPr>
          <p:nvPr/>
        </p:nvSpPr>
        <p:spPr bwMode="auto">
          <a:xfrm>
            <a:off x="539552" y="1700808"/>
            <a:ext cx="828092" cy="252028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13" name="AutoShape 98"/>
          <p:cNvSpPr>
            <a:spLocks noChangeArrowheads="1"/>
          </p:cNvSpPr>
          <p:nvPr/>
        </p:nvSpPr>
        <p:spPr bwMode="auto">
          <a:xfrm>
            <a:off x="2123728" y="1700808"/>
            <a:ext cx="612068" cy="288032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14" name="AutoShape 98"/>
          <p:cNvSpPr>
            <a:spLocks noChangeArrowheads="1"/>
          </p:cNvSpPr>
          <p:nvPr/>
        </p:nvSpPr>
        <p:spPr bwMode="auto">
          <a:xfrm>
            <a:off x="2123728" y="1700808"/>
            <a:ext cx="1080120" cy="324036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446813" y="2340169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-8x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79512" y="3818074"/>
            <a:ext cx="851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- 24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589353" y="381807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888225" y="3818074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2x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2363427" y="381807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+20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575028" y="3420289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-20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19465" y="4788441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-44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661361" y="482618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1960233" y="4826186"/>
            <a:ext cx="38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607205" y="4322130"/>
            <a:ext cx="489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:2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219273" y="4824445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1043608" y="5472517"/>
            <a:ext cx="1348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-22 = x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5976156" y="1628800"/>
            <a:ext cx="13279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dirty="0"/>
              <a:t>Próba: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062865" y="2420888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8.(</a:t>
            </a:r>
            <a:r>
              <a:rPr lang="hu-HU" sz="32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hu-HU" sz="3200" dirty="0"/>
              <a:t>-3) = 5.(2</a:t>
            </a:r>
            <a:r>
              <a:rPr lang="hu-HU" sz="32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hu-HU" sz="3200" dirty="0"/>
              <a:t>+4)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4716083" y="2988241"/>
            <a:ext cx="4320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8.(</a:t>
            </a:r>
            <a:r>
              <a:rPr lang="hu-HU" sz="3200" dirty="0">
                <a:solidFill>
                  <a:schemeClr val="accent4">
                    <a:lumMod val="75000"/>
                  </a:schemeClr>
                </a:solidFill>
              </a:rPr>
              <a:t>-22</a:t>
            </a:r>
            <a:r>
              <a:rPr lang="hu-HU" sz="3200" dirty="0"/>
              <a:t>-3) = 5.</a:t>
            </a:r>
            <a:r>
              <a:rPr lang="en-US" sz="3200" dirty="0"/>
              <a:t>[</a:t>
            </a:r>
            <a:r>
              <a:rPr lang="hu-HU" sz="3200" dirty="0"/>
              <a:t>2.</a:t>
            </a:r>
            <a:r>
              <a:rPr lang="hu-HU" sz="3200" dirty="0">
                <a:solidFill>
                  <a:schemeClr val="accent4">
                    <a:lumMod val="75000"/>
                  </a:schemeClr>
                </a:solidFill>
              </a:rPr>
              <a:t>(-22)</a:t>
            </a:r>
            <a:r>
              <a:rPr lang="hu-HU" sz="3200" dirty="0"/>
              <a:t>+4</a:t>
            </a:r>
            <a:r>
              <a:rPr lang="en-US" sz="3200" dirty="0"/>
              <a:t>]</a:t>
            </a:r>
            <a:endParaRPr lang="hu-HU" sz="32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040052" y="3600309"/>
            <a:ext cx="3408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8.(-25) = 5.(-44+4)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5439111" y="4824445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-200 = </a:t>
            </a:r>
            <a:r>
              <a:rPr lang="hu-HU" sz="3200" dirty="0" err="1"/>
              <a:t>-200</a:t>
            </a:r>
            <a:endParaRPr lang="hu-HU" sz="32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434404" y="4212377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-200 = 5.(-40)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463 L -2.77778E-7 -0.03608 C -2.77778E-7 -0.05042 0.03872 -0.06753 0.07083 -0.06753 L 0.14184 -0.06753 " pathEditMode="relative" rAng="0" ptsTypes="FfFF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0069 L 0.11563 0.00069 C 0.16389 0.00069 0.22379 0.01919 0.22379 0.03469 L 0.22379 0.06961 " pathEditMode="relative" rAng="0" ptsTypes="FfFF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6002E-7 L 4.72222E-6 -0.02915 C 4.72222E-6 -0.04234 -0.02726 -0.05784 -0.04931 -0.05784 L -0.09844 -0.05784 " pathEditMode="relative" rAng="0" ptsTypes="FfFF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1.50856E-6 L -0.04166 1.50856E-6 C -0.05902 1.50856E-6 -0.07968 0.0155 -0.07968 0.02823 L -0.07968 0.05784 " pathEditMode="relative" rAng="0" ptsTypes="FfFF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80333E-6 L -0.00017 -0.03702 C -0.00017 -0.05344 -0.00746 -0.07334 -0.01319 -0.07334 L -0.02621 -0.07334 " pathEditMode="relative" rAng="0" ptsTypes="FfFF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69968E-7 L -0.02778 8.69968E-7 C -0.0401 8.69968E-7 -0.05486 0.02105 -0.05486 0.0391 L -0.05486 0.07867 " pathEditMode="relative" rAng="0" ptsTypes="FfFF"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6" grpId="3"/>
      <p:bldP spid="7" grpId="0"/>
      <p:bldP spid="8" grpId="0"/>
      <p:bldP spid="8" grpId="1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7" grpId="0"/>
      <p:bldP spid="18" grpId="0"/>
      <p:bldP spid="19" grpId="0"/>
      <p:bldP spid="19" grpId="1"/>
      <p:bldP spid="19" grpId="2"/>
      <p:bldP spid="20" grpId="0"/>
      <p:bldP spid="20" grpId="1"/>
      <p:bldP spid="21" grpId="0"/>
      <p:bldP spid="22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476672"/>
            <a:ext cx="8229600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hu-HU" sz="31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szint</a:t>
            </a: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Ha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csak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</a:t>
            </a: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</a:t>
            </a: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rt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van benne</a:t>
            </a:r>
            <a:r>
              <a:rPr kumimoji="0" lang="hu-HU" sz="31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hu-HU" sz="3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1540" y="1728101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2x+4</a:t>
            </a:r>
          </a:p>
        </p:txBody>
      </p:sp>
      <p:cxnSp>
        <p:nvCxnSpPr>
          <p:cNvPr id="11" name="Egyenes összekötő 10"/>
          <p:cNvCxnSpPr/>
          <p:nvPr/>
        </p:nvCxnSpPr>
        <p:spPr>
          <a:xfrm>
            <a:off x="467544" y="2312876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755576" y="2204864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396840" y="1980129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- 5 = 10</a:t>
            </a:r>
          </a:p>
        </p:txBody>
      </p:sp>
      <p:pic>
        <p:nvPicPr>
          <p:cNvPr id="14" name="Kép 13" descr="ang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4524" y="2132856"/>
            <a:ext cx="1375948" cy="1440160"/>
          </a:xfrm>
          <a:prstGeom prst="rect">
            <a:avLst/>
          </a:prstGeom>
        </p:spPr>
      </p:pic>
      <p:sp>
        <p:nvSpPr>
          <p:cNvPr id="15" name="Ellipszis feliratnak 14"/>
          <p:cNvSpPr/>
          <p:nvPr/>
        </p:nvSpPr>
        <p:spPr>
          <a:xfrm>
            <a:off x="3995936" y="1556792"/>
            <a:ext cx="3924436" cy="756084"/>
          </a:xfrm>
          <a:prstGeom prst="wedgeEllipseCallout">
            <a:avLst>
              <a:gd name="adj1" fmla="val 42000"/>
              <a:gd name="adj2" fmla="val 634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FF0000"/>
                </a:solidFill>
              </a:rPr>
              <a:t>Nem szeretem a törteket!</a:t>
            </a:r>
          </a:p>
          <a:p>
            <a:pPr algn="ctr"/>
            <a:r>
              <a:rPr lang="hu-HU" sz="1600" b="1" dirty="0">
                <a:solidFill>
                  <a:srgbClr val="FF0000"/>
                </a:solidFill>
              </a:rPr>
              <a:t>Nem lehetne eltűntetni?</a:t>
            </a:r>
            <a:endParaRPr lang="hu-HU" sz="1100" b="1" dirty="0">
              <a:solidFill>
                <a:srgbClr val="FF0000"/>
              </a:solidFill>
            </a:endParaRPr>
          </a:p>
        </p:txBody>
      </p:sp>
      <p:pic>
        <p:nvPicPr>
          <p:cNvPr id="16" name="Kép 15" descr="ötl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988" y="2672916"/>
            <a:ext cx="2088232" cy="1912820"/>
          </a:xfrm>
          <a:prstGeom prst="rect">
            <a:avLst/>
          </a:prstGeom>
        </p:spPr>
      </p:pic>
      <p:sp>
        <p:nvSpPr>
          <p:cNvPr id="17" name="Ellipszis feliratnak 16"/>
          <p:cNvSpPr/>
          <p:nvPr/>
        </p:nvSpPr>
        <p:spPr>
          <a:xfrm>
            <a:off x="5579604" y="4185084"/>
            <a:ext cx="3528900" cy="1152128"/>
          </a:xfrm>
          <a:prstGeom prst="wedgeEllipseCallout">
            <a:avLst>
              <a:gd name="adj1" fmla="val -41599"/>
              <a:gd name="adj2" fmla="val -56823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70C0"/>
                </a:solidFill>
              </a:rPr>
              <a:t>Dehogyisnem!</a:t>
            </a:r>
          </a:p>
          <a:p>
            <a:pPr algn="ctr"/>
            <a:r>
              <a:rPr lang="hu-HU" sz="1600" b="1" dirty="0">
                <a:solidFill>
                  <a:srgbClr val="0070C0"/>
                </a:solidFill>
              </a:rPr>
              <a:t>Mivel a tört osztást jelent, így szorzással eltávolíthatjuk!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064779" y="1980129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/.3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79512" y="5687960"/>
            <a:ext cx="8640960" cy="369332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Az egyenlet mindkét oldalát (mindkét oldalon minden tagot) megszorozzuk 3-mal.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00856" y="1429616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.3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1583668" y="1429616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.3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2303748" y="1429616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.3</a:t>
            </a:r>
          </a:p>
        </p:txBody>
      </p:sp>
      <p:cxnSp>
        <p:nvCxnSpPr>
          <p:cNvPr id="23" name="Egyenes összekötő 22"/>
          <p:cNvCxnSpPr/>
          <p:nvPr/>
        </p:nvCxnSpPr>
        <p:spPr>
          <a:xfrm>
            <a:off x="755576" y="1628800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755576" y="2456892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431540" y="2808221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2x+4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331640" y="2808221"/>
            <a:ext cx="649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-15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1941858" y="2808221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30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863588" y="3492297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2x - 11 = 30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059832" y="3492297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/+11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1493758" y="4104365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2x = 41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3046765" y="411307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/:2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727684" y="468042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 = 20,5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179512" y="6167045"/>
            <a:ext cx="8640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Látszólag az történt, hogy ami a törtvonalon volt, azt nem szoroztuk meg, ami nem volt törtvonalon, azokat megszoroztuk.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6088324" y="1340769"/>
            <a:ext cx="1111968" cy="4680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dirty="0"/>
              <a:t>Próba: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5370755" y="1816949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2</a:t>
            </a:r>
            <a:r>
              <a:rPr lang="hu-HU" sz="22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hu-HU" sz="2200" dirty="0"/>
              <a:t>+4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5472100" y="2204864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5616116" y="2096852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3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6048164" y="1952836"/>
            <a:ext cx="1027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- 5 = 10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4969608" y="2422049"/>
            <a:ext cx="1192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2.</a:t>
            </a:r>
            <a:r>
              <a:rPr lang="hu-HU" sz="2200" dirty="0">
                <a:solidFill>
                  <a:schemeClr val="accent4">
                    <a:lumMod val="75000"/>
                  </a:schemeClr>
                </a:solidFill>
              </a:rPr>
              <a:t>20,5</a:t>
            </a:r>
            <a:r>
              <a:rPr lang="hu-HU" sz="2200" dirty="0"/>
              <a:t>+4</a:t>
            </a:r>
          </a:p>
        </p:txBody>
      </p:sp>
      <p:cxnSp>
        <p:nvCxnSpPr>
          <p:cNvPr id="41" name="Egyenes összekötő 40"/>
          <p:cNvCxnSpPr/>
          <p:nvPr/>
        </p:nvCxnSpPr>
        <p:spPr>
          <a:xfrm flipV="1">
            <a:off x="5076168" y="2808221"/>
            <a:ext cx="1008000" cy="87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5447226" y="2710081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3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6064435" y="2564904"/>
            <a:ext cx="1027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- 5 = 10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5436096" y="3070121"/>
            <a:ext cx="726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41+4</a:t>
            </a:r>
          </a:p>
        </p:txBody>
      </p:sp>
      <p:cxnSp>
        <p:nvCxnSpPr>
          <p:cNvPr id="46" name="Egyenes összekötő 45"/>
          <p:cNvCxnSpPr/>
          <p:nvPr/>
        </p:nvCxnSpPr>
        <p:spPr>
          <a:xfrm flipV="1">
            <a:off x="5544168" y="3456293"/>
            <a:ext cx="540000" cy="87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zövegdoboz 46"/>
          <p:cNvSpPr txBox="1"/>
          <p:nvPr/>
        </p:nvSpPr>
        <p:spPr>
          <a:xfrm>
            <a:off x="5663250" y="3358153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3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6064435" y="3212976"/>
            <a:ext cx="1027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- 5 = 10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5730643" y="3682189"/>
            <a:ext cx="461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45</a:t>
            </a:r>
          </a:p>
        </p:txBody>
      </p:sp>
      <p:cxnSp>
        <p:nvCxnSpPr>
          <p:cNvPr id="50" name="Egyenes összekötő 49"/>
          <p:cNvCxnSpPr/>
          <p:nvPr/>
        </p:nvCxnSpPr>
        <p:spPr>
          <a:xfrm flipV="1">
            <a:off x="5838803" y="4068361"/>
            <a:ext cx="252000" cy="87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zövegdoboz 50"/>
          <p:cNvSpPr txBox="1"/>
          <p:nvPr/>
        </p:nvSpPr>
        <p:spPr>
          <a:xfrm>
            <a:off x="5813781" y="3970221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3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6064435" y="3825044"/>
            <a:ext cx="1027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- 5 = 10</a:t>
            </a:r>
          </a:p>
        </p:txBody>
      </p:sp>
      <p:sp>
        <p:nvSpPr>
          <p:cNvPr id="53" name="Szövegdoboz 52"/>
          <p:cNvSpPr txBox="1"/>
          <p:nvPr/>
        </p:nvSpPr>
        <p:spPr>
          <a:xfrm>
            <a:off x="5775188" y="4366265"/>
            <a:ext cx="1317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15 - 5 = 10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6130157" y="4834317"/>
            <a:ext cx="9621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10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 animBg="1"/>
      <p:bldP spid="15" grpId="1" animBg="1"/>
      <p:bldP spid="17" grpId="0" animBg="1"/>
      <p:bldP spid="17" grpId="1" animBg="1"/>
      <p:bldP spid="18" grpId="0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8" grpId="0"/>
      <p:bldP spid="39" grpId="0"/>
      <p:bldP spid="40" grpId="0"/>
      <p:bldP spid="42" grpId="0"/>
      <p:bldP spid="43" grpId="0"/>
      <p:bldP spid="45" grpId="0"/>
      <p:bldP spid="47" grpId="0"/>
      <p:bldP spid="48" grpId="0"/>
      <p:bldP spid="49" grpId="0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906456"/>
            <a:ext cx="8229600" cy="866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u="sng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hu-HU" sz="30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szint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Ha több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van benne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de ugyanazzal a nevezővel</a:t>
            </a:r>
            <a:r>
              <a:rPr kumimoji="0" lang="hu-HU" sz="30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1540" y="1971418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3x+4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467544" y="2556193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55576" y="2448181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5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96840" y="2223446"/>
            <a:ext cx="962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- 7 =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023828" y="2223446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/.5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00856" y="167293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.5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583668" y="167293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.5</a:t>
            </a:r>
          </a:p>
        </p:txBody>
      </p:sp>
      <p:cxnSp>
        <p:nvCxnSpPr>
          <p:cNvPr id="13" name="Egyenes összekötő 12"/>
          <p:cNvCxnSpPr/>
          <p:nvPr/>
        </p:nvCxnSpPr>
        <p:spPr>
          <a:xfrm>
            <a:off x="755576" y="1872117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755576" y="2700209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2334445" y="196328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4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2370449" y="2548064"/>
            <a:ext cx="3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342958" y="2440052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5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288238" y="166480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.5</a:t>
            </a:r>
          </a:p>
        </p:txBody>
      </p:sp>
      <p:cxnSp>
        <p:nvCxnSpPr>
          <p:cNvPr id="19" name="Egyenes összekötő 18"/>
          <p:cNvCxnSpPr/>
          <p:nvPr/>
        </p:nvCxnSpPr>
        <p:spPr>
          <a:xfrm>
            <a:off x="2342958" y="1863988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2342958" y="2692080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http://icons.iconarchive.com/icons/google/noto-emoji-smileys/256/10091-nerd-fac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416" y="2708920"/>
            <a:ext cx="1489484" cy="1489484"/>
          </a:xfrm>
          <a:prstGeom prst="rect">
            <a:avLst/>
          </a:prstGeom>
          <a:noFill/>
        </p:spPr>
      </p:pic>
      <p:sp>
        <p:nvSpPr>
          <p:cNvPr id="22" name="Ellipszis feliratnak 21"/>
          <p:cNvSpPr/>
          <p:nvPr/>
        </p:nvSpPr>
        <p:spPr>
          <a:xfrm>
            <a:off x="5148064" y="1844824"/>
            <a:ext cx="3708412" cy="756084"/>
          </a:xfrm>
          <a:prstGeom prst="wedgeEllipseCallout">
            <a:avLst>
              <a:gd name="adj1" fmla="val -24980"/>
              <a:gd name="adj2" fmla="val 68819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A törteket szorzással el lehet távolítani!</a:t>
            </a:r>
            <a:endParaRPr lang="hu-HU" sz="1200" b="1" dirty="0">
              <a:solidFill>
                <a:srgbClr val="0070C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79512" y="5733256"/>
            <a:ext cx="8640960" cy="369332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Az egyenlet mindkét oldalát (mindkét oldalon minden tagot) megszorozzuk 5-tel.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431540" y="2880229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3x+4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331640" y="2880229"/>
            <a:ext cx="70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-35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1941858" y="2880229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4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179512" y="6167045"/>
            <a:ext cx="8640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Látszólag az történt, hogy ami a törtvonalon volt, azt nem szoroztuk meg, ami nem volt törtvonalon, azokat megszoroztuk.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863588" y="3492297"/>
            <a:ext cx="1883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3x - 31 = 4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059832" y="3492297"/>
            <a:ext cx="918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/+31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1493758" y="4104365"/>
            <a:ext cx="136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3x = 35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3046765" y="4113076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/:3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727684" y="4797152"/>
            <a:ext cx="70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 =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2333122" y="4545124"/>
            <a:ext cx="561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35</a:t>
            </a:r>
          </a:p>
        </p:txBody>
      </p:sp>
      <p:cxnSp>
        <p:nvCxnSpPr>
          <p:cNvPr id="35" name="Egyenes összekötő 34"/>
          <p:cNvCxnSpPr/>
          <p:nvPr/>
        </p:nvCxnSpPr>
        <p:spPr>
          <a:xfrm>
            <a:off x="2411796" y="5129899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2447764" y="5021887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2800537" y="4653136"/>
            <a:ext cx="865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</a:t>
            </a:r>
            <a:r>
              <a:rPr lang="hu-HU" sz="4400" dirty="0"/>
              <a:t>11</a:t>
            </a:r>
            <a:endParaRPr lang="hu-HU" sz="3200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527884" y="4617132"/>
            <a:ext cx="38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</a:t>
            </a:r>
          </a:p>
        </p:txBody>
      </p:sp>
      <p:cxnSp>
        <p:nvCxnSpPr>
          <p:cNvPr id="39" name="Egyenes összekötő 38"/>
          <p:cNvCxnSpPr/>
          <p:nvPr/>
        </p:nvCxnSpPr>
        <p:spPr>
          <a:xfrm>
            <a:off x="3597763" y="5102606"/>
            <a:ext cx="2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3549581" y="4922586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</a:t>
            </a:r>
          </a:p>
        </p:txBody>
      </p:sp>
      <p:pic>
        <p:nvPicPr>
          <p:cNvPr id="42" name="Picture 2" descr="https://encrypted-tbn0.gstatic.com/images?q=tbn:ANd9GcSlESsZ1lE1612ezv-jBvXDZp8YcLCMlN86Y5SPo2NwXZidV2FK&amp;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14563" y="2384884"/>
            <a:ext cx="1276804" cy="1085283"/>
          </a:xfrm>
          <a:prstGeom prst="rect">
            <a:avLst/>
          </a:prstGeom>
          <a:noFill/>
        </p:spPr>
      </p:pic>
      <p:sp>
        <p:nvSpPr>
          <p:cNvPr id="41" name="Ellipszis feliratnak 40"/>
          <p:cNvSpPr/>
          <p:nvPr/>
        </p:nvSpPr>
        <p:spPr>
          <a:xfrm>
            <a:off x="4914925" y="1700808"/>
            <a:ext cx="3240360" cy="719454"/>
          </a:xfrm>
          <a:prstGeom prst="wedgeEllipseCallout">
            <a:avLst>
              <a:gd name="adj1" fmla="val 41030"/>
              <a:gd name="adj2" fmla="val 54496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>
                <a:solidFill>
                  <a:srgbClr val="0070C0"/>
                </a:solidFill>
              </a:rPr>
              <a:t>35 : 3 </a:t>
            </a:r>
            <a:r>
              <a:rPr lang="hu-HU" b="1" i="1">
                <a:solidFill>
                  <a:srgbClr val="0070C0"/>
                </a:solidFill>
              </a:rPr>
              <a:t>= 11,666666…..</a:t>
            </a:r>
            <a:endParaRPr lang="hu-HU" sz="1200" b="1" i="1" dirty="0">
              <a:solidFill>
                <a:srgbClr val="0070C0"/>
              </a:solidFill>
            </a:endParaRPr>
          </a:p>
        </p:txBody>
      </p:sp>
      <p:pic>
        <p:nvPicPr>
          <p:cNvPr id="43" name="Kép 42" descr="ötl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3988" y="2492896"/>
            <a:ext cx="2088232" cy="1912820"/>
          </a:xfrm>
          <a:prstGeom prst="rect">
            <a:avLst/>
          </a:prstGeom>
        </p:spPr>
      </p:pic>
      <p:sp>
        <p:nvSpPr>
          <p:cNvPr id="44" name="Ellipszis feliratnak 43"/>
          <p:cNvSpPr/>
          <p:nvPr/>
        </p:nvSpPr>
        <p:spPr>
          <a:xfrm>
            <a:off x="4860032" y="4221088"/>
            <a:ext cx="4248472" cy="936104"/>
          </a:xfrm>
          <a:prstGeom prst="wedgeEllipseCallout">
            <a:avLst>
              <a:gd name="adj1" fmla="val -31319"/>
              <a:gd name="adj2" fmla="val -59739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B050"/>
                </a:solidFill>
              </a:rPr>
              <a:t>Az ilyen eredmény megadható tört formában 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5" grpId="0"/>
      <p:bldP spid="17" grpId="0"/>
      <p:bldP spid="18" grpId="0"/>
      <p:bldP spid="22" grpId="0" animBg="1"/>
      <p:bldP spid="22" grpId="1" animBg="1"/>
      <p:bldP spid="23" grpId="0" animBg="1"/>
      <p:bldP spid="24" grpId="0"/>
      <p:bldP spid="25" grpId="0"/>
      <p:bldP spid="26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906456"/>
            <a:ext cx="8229600" cy="866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hu-HU" sz="30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szint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Ha több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van benne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de különböző nevezőkkel</a:t>
            </a:r>
            <a:r>
              <a:rPr kumimoji="0" lang="hu-HU" sz="30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1540" y="1971418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2x-5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467544" y="2556193"/>
            <a:ext cx="93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55576" y="2448181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96840" y="2223446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- 1 =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51695" y="2223446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/.12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67544" y="1672933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.12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452741" y="1672933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.12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522264" y="1872117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55576" y="2700209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334445" y="1963289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x+1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2370449" y="2548064"/>
            <a:ext cx="6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2513142" y="244005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4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231740" y="1664804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.12</a:t>
            </a:r>
          </a:p>
        </p:txBody>
      </p:sp>
      <p:cxnSp>
        <p:nvCxnSpPr>
          <p:cNvPr id="18" name="Egyenes összekötő 17"/>
          <p:cNvCxnSpPr/>
          <p:nvPr/>
        </p:nvCxnSpPr>
        <p:spPr>
          <a:xfrm>
            <a:off x="2286460" y="1863988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513142" y="2692080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64203" y="2880229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8x-20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1331640" y="2880229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-12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941858" y="2880229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3x+3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647564" y="3384285"/>
            <a:ext cx="2919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8x – 32 = 3x + 3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490771" y="338428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/-3x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683568" y="3924345"/>
            <a:ext cx="1986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5x – 32 = 3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3283854" y="3915634"/>
            <a:ext cx="96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/+32</a:t>
            </a:r>
          </a:p>
        </p:txBody>
      </p:sp>
      <p:sp>
        <p:nvSpPr>
          <p:cNvPr id="35" name="Ellipszis feliratnak 34"/>
          <p:cNvSpPr/>
          <p:nvPr/>
        </p:nvSpPr>
        <p:spPr>
          <a:xfrm>
            <a:off x="4391980" y="1448780"/>
            <a:ext cx="4644516" cy="1428277"/>
          </a:xfrm>
          <a:prstGeom prst="wedgeEllipseCallout">
            <a:avLst>
              <a:gd name="adj1" fmla="val 18815"/>
              <a:gd name="adj2" fmla="val 67846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i="1" dirty="0">
                <a:solidFill>
                  <a:srgbClr val="0070C0"/>
                </a:solidFill>
              </a:rPr>
              <a:t>Azt tudom, hogy a tört szorzással távolítható el…</a:t>
            </a:r>
          </a:p>
          <a:p>
            <a:pPr algn="ctr"/>
            <a:r>
              <a:rPr lang="hu-HU" sz="1700" b="1" i="1" dirty="0">
                <a:solidFill>
                  <a:srgbClr val="0070C0"/>
                </a:solidFill>
              </a:rPr>
              <a:t>De mennyivel szorozzak, hogy mindkét tört eltűnjön?</a:t>
            </a:r>
          </a:p>
        </p:txBody>
      </p:sp>
      <p:pic>
        <p:nvPicPr>
          <p:cNvPr id="36" name="Picture 2" descr="https://encrypted-tbn0.gstatic.com/images?q=tbn:ANd9GcSlESsZ1lE1612ezv-jBvXDZp8YcLCMlN86Y5SPo2NwXZidV2FK&amp;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99553" y="3032956"/>
            <a:ext cx="1412907" cy="1495053"/>
          </a:xfrm>
          <a:prstGeom prst="rect">
            <a:avLst/>
          </a:prstGeom>
          <a:noFill/>
        </p:spPr>
      </p:pic>
      <p:pic>
        <p:nvPicPr>
          <p:cNvPr id="37" name="Kép 36" descr="ötl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988" y="2960948"/>
            <a:ext cx="2088232" cy="1912820"/>
          </a:xfrm>
          <a:prstGeom prst="rect">
            <a:avLst/>
          </a:prstGeom>
        </p:spPr>
      </p:pic>
      <p:sp>
        <p:nvSpPr>
          <p:cNvPr id="38" name="Ellipszis feliratnak 37"/>
          <p:cNvSpPr/>
          <p:nvPr/>
        </p:nvSpPr>
        <p:spPr>
          <a:xfrm>
            <a:off x="4860032" y="4689140"/>
            <a:ext cx="4248472" cy="684076"/>
          </a:xfrm>
          <a:prstGeom prst="wedgeEllipseCallout">
            <a:avLst>
              <a:gd name="adj1" fmla="val -31319"/>
              <a:gd name="adj2" fmla="val -59739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B050"/>
                </a:solidFill>
              </a:rPr>
              <a:t>Hát a közös többszörössel!!!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179512" y="5697252"/>
            <a:ext cx="8640960" cy="646331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Az egyenlet mindkét oldalát (mindkét oldalon minden tagot) megszorozzuk a nevezők (legkisebb) közös többszörösével.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179512" y="6408040"/>
            <a:ext cx="8640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A szorzás és az osztás miatt már menet közben egyszerűsíthetünk.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900850" y="155679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.4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2701050" y="155679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.3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1502127" y="4428401"/>
            <a:ext cx="1377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5x = 35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3192765" y="4428401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/:5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1691680" y="4941168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4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5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402400"/>
            <a:ext cx="8229600" cy="866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Figyelj a törtvonal előtti mínuszra!!!</a:t>
            </a:r>
            <a:endParaRPr kumimoji="0" lang="hu-HU" sz="36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3548" y="1791398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3x-2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539552" y="2376173"/>
            <a:ext cx="7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48946" y="2268161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4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95542" y="2043426"/>
            <a:ext cx="332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067944" y="1988840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/.36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31540" y="1484784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.36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539552" y="1628800"/>
            <a:ext cx="468052" cy="324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91580" y="2520189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987824" y="1783269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5x-2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3023828" y="2368044"/>
            <a:ext cx="82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3268121" y="2260032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9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00913" y="1484784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.36</a:t>
            </a:r>
          </a:p>
        </p:txBody>
      </p:sp>
      <p:cxnSp>
        <p:nvCxnSpPr>
          <p:cNvPr id="18" name="Egyenes összekötő 17"/>
          <p:cNvCxnSpPr/>
          <p:nvPr/>
        </p:nvCxnSpPr>
        <p:spPr>
          <a:xfrm>
            <a:off x="3131840" y="1683968"/>
            <a:ext cx="46800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3268121" y="2512060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972858" y="1376772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.9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565146" y="137677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.4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763792" y="1791398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x+5</a:t>
            </a:r>
          </a:p>
        </p:txBody>
      </p:sp>
      <p:cxnSp>
        <p:nvCxnSpPr>
          <p:cNvPr id="23" name="Egyenes összekötő 22"/>
          <p:cNvCxnSpPr/>
          <p:nvPr/>
        </p:nvCxnSpPr>
        <p:spPr>
          <a:xfrm>
            <a:off x="1799796" y="23761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1968272" y="2340169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6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691680" y="149291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.36</a:t>
            </a:r>
          </a:p>
        </p:txBody>
      </p:sp>
      <p:cxnSp>
        <p:nvCxnSpPr>
          <p:cNvPr id="26" name="Egyenes összekötő 25"/>
          <p:cNvCxnSpPr/>
          <p:nvPr/>
        </p:nvCxnSpPr>
        <p:spPr>
          <a:xfrm>
            <a:off x="1799692" y="1664804"/>
            <a:ext cx="46800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2004380" y="2520189"/>
            <a:ext cx="324036" cy="25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2231740" y="1376772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.6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2555776" y="20248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107504" y="3087542"/>
            <a:ext cx="1268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27x-18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307874" y="3087542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-6x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2579097" y="3087542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20x-8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1151620" y="3843626"/>
            <a:ext cx="3219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21x – 48 = 20x – 8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4499992" y="3843626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/-20x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1475656" y="4589839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 – 48 = -8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4075942" y="4581128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/+48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2355641" y="5364505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 = 40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1970984" y="3068960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-30</a:t>
            </a:r>
          </a:p>
        </p:txBody>
      </p:sp>
      <p:sp>
        <p:nvSpPr>
          <p:cNvPr id="43" name="Ellipszis feliratnak 42"/>
          <p:cNvSpPr/>
          <p:nvPr/>
        </p:nvSpPr>
        <p:spPr>
          <a:xfrm>
            <a:off x="5230788" y="1426088"/>
            <a:ext cx="3697696" cy="812637"/>
          </a:xfrm>
          <a:prstGeom prst="wedgeEllipseCallout">
            <a:avLst>
              <a:gd name="adj1" fmla="val 25459"/>
              <a:gd name="adj2" fmla="val 7120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i="1" dirty="0">
                <a:solidFill>
                  <a:srgbClr val="0070C0"/>
                </a:solidFill>
              </a:rPr>
              <a:t>4-nek, 6-nak és 9-nek közös többszöröse a 36</a:t>
            </a:r>
          </a:p>
        </p:txBody>
      </p:sp>
      <p:pic>
        <p:nvPicPr>
          <p:cNvPr id="44" name="Picture 2" descr="https://encrypted-tbn0.gstatic.com/images?q=tbn:ANd9GcSlESsZ1lE1612ezv-jBvXDZp8YcLCMlN86Y5SPo2NwXZidV2FK&amp;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39613" y="2310733"/>
            <a:ext cx="1124875" cy="1190275"/>
          </a:xfrm>
          <a:prstGeom prst="rect">
            <a:avLst/>
          </a:prstGeom>
          <a:noFill/>
        </p:spPr>
      </p:pic>
      <p:pic>
        <p:nvPicPr>
          <p:cNvPr id="45" name="Kép 44" descr="ötl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108" y="2420888"/>
            <a:ext cx="1572228" cy="1440160"/>
          </a:xfrm>
          <a:prstGeom prst="rect">
            <a:avLst/>
          </a:prstGeom>
        </p:spPr>
      </p:pic>
      <p:sp>
        <p:nvSpPr>
          <p:cNvPr id="46" name="Ellipszis feliratnak 45"/>
          <p:cNvSpPr/>
          <p:nvPr/>
        </p:nvSpPr>
        <p:spPr>
          <a:xfrm>
            <a:off x="5868144" y="3825044"/>
            <a:ext cx="3240359" cy="720080"/>
          </a:xfrm>
          <a:prstGeom prst="wedgeEllipseCallout">
            <a:avLst>
              <a:gd name="adj1" fmla="val -31319"/>
              <a:gd name="adj2" fmla="val -59739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B050"/>
                </a:solidFill>
              </a:rPr>
              <a:t>Menet közben egyszerűsítsünk!</a:t>
            </a:r>
          </a:p>
        </p:txBody>
      </p:sp>
      <p:pic>
        <p:nvPicPr>
          <p:cNvPr id="47" name="Picture 6" descr="http://icons.iconarchive.com/icons/google/noto-emoji-smileys/256/10091-nerd-face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324" y="4689140"/>
            <a:ext cx="1332148" cy="1332148"/>
          </a:xfrm>
          <a:prstGeom prst="rect">
            <a:avLst/>
          </a:prstGeom>
          <a:noFill/>
        </p:spPr>
      </p:pic>
      <p:sp>
        <p:nvSpPr>
          <p:cNvPr id="48" name="Ellipszis feliratnak 47"/>
          <p:cNvSpPr/>
          <p:nvPr/>
        </p:nvSpPr>
        <p:spPr>
          <a:xfrm>
            <a:off x="3671900" y="6021288"/>
            <a:ext cx="5220580" cy="800708"/>
          </a:xfrm>
          <a:prstGeom prst="wedgeEllipseCallout">
            <a:avLst>
              <a:gd name="adj1" fmla="val 27530"/>
              <a:gd name="adj2" fmla="val -74902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FF0000"/>
                </a:solidFill>
              </a:rPr>
              <a:t>A törtvonal előtti mínusz MEGVÁLTOZTATJA AZ ELŐJELEKET!</a:t>
            </a:r>
          </a:p>
        </p:txBody>
      </p:sp>
      <p:sp>
        <p:nvSpPr>
          <p:cNvPr id="49" name="Ellipszis 48"/>
          <p:cNvSpPr/>
          <p:nvPr/>
        </p:nvSpPr>
        <p:spPr>
          <a:xfrm>
            <a:off x="1367644" y="2168860"/>
            <a:ext cx="396044" cy="39604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Visszakanyarodó nyíl 50"/>
          <p:cNvSpPr/>
          <p:nvPr/>
        </p:nvSpPr>
        <p:spPr>
          <a:xfrm>
            <a:off x="1511660" y="1520788"/>
            <a:ext cx="540060" cy="612068"/>
          </a:xfrm>
          <a:prstGeom prst="uturnArrow">
            <a:avLst>
              <a:gd name="adj1" fmla="val 11354"/>
              <a:gd name="adj2" fmla="val 25000"/>
              <a:gd name="adj3" fmla="val 27708"/>
              <a:gd name="adj4" fmla="val 43750"/>
              <a:gd name="adj5" fmla="val 66441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2" name="Visszakanyarodó nyíl 51"/>
          <p:cNvSpPr/>
          <p:nvPr/>
        </p:nvSpPr>
        <p:spPr>
          <a:xfrm>
            <a:off x="1547664" y="1520788"/>
            <a:ext cx="900100" cy="612068"/>
          </a:xfrm>
          <a:prstGeom prst="uturnArrow">
            <a:avLst>
              <a:gd name="adj1" fmla="val 11354"/>
              <a:gd name="adj2" fmla="val 25000"/>
              <a:gd name="adj3" fmla="val 27708"/>
              <a:gd name="adj4" fmla="val 43750"/>
              <a:gd name="adj5" fmla="val 66441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4" grpId="0"/>
      <p:bldP spid="16" grpId="0"/>
      <p:bldP spid="17" grpId="0"/>
      <p:bldP spid="20" grpId="0"/>
      <p:bldP spid="21" grpId="0"/>
      <p:bldP spid="22" grpId="0"/>
      <p:bldP spid="24" grpId="0"/>
      <p:bldP spid="25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 animBg="1"/>
      <p:bldP spid="46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Interaktív feladat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36" y="2060848"/>
            <a:ext cx="4526327" cy="339474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519772" y="5683240"/>
            <a:ext cx="372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https://learningapps.org/1726795</a:t>
            </a:r>
          </a:p>
        </p:txBody>
      </p:sp>
    </p:spTree>
    <p:extLst>
      <p:ext uri="{BB962C8B-B14F-4D97-AF65-F5344CB8AC3E}">
        <p14:creationId xmlns:p14="http://schemas.microsoft.com/office/powerpoint/2010/main" val="370498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kerekített téglalap 26"/>
          <p:cNvSpPr/>
          <p:nvPr/>
        </p:nvSpPr>
        <p:spPr>
          <a:xfrm>
            <a:off x="5400092" y="2852936"/>
            <a:ext cx="3671900" cy="205200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503548" y="4689140"/>
            <a:ext cx="4860540" cy="2096852"/>
          </a:xfrm>
          <a:prstGeom prst="roundRect">
            <a:avLst/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215516" y="2708920"/>
            <a:ext cx="2376264" cy="1764000"/>
          </a:xfrm>
          <a:prstGeom prst="roundRect">
            <a:avLst/>
          </a:prstGeom>
          <a:solidFill>
            <a:srgbClr val="66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771800" y="1016732"/>
            <a:ext cx="3528392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/>
              <a:t>Az egyenletek megoldása során 3-féle típusú eredményhez juthatunk: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359532" y="2708920"/>
            <a:ext cx="1404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3x + 6 = 27</a:t>
            </a:r>
          </a:p>
        </p:txBody>
      </p:sp>
      <p:sp>
        <p:nvSpPr>
          <p:cNvPr id="6" name="Téglalap 5"/>
          <p:cNvSpPr/>
          <p:nvPr/>
        </p:nvSpPr>
        <p:spPr>
          <a:xfrm>
            <a:off x="251520" y="3789040"/>
            <a:ext cx="226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Az egyenletnek ez az </a:t>
            </a:r>
            <a:r>
              <a:rPr lang="hu-HU" b="1" dirty="0"/>
              <a:t>1 db megoldás</a:t>
            </a:r>
            <a:r>
              <a:rPr lang="hu-HU" dirty="0"/>
              <a:t>a van.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49653" y="2708920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/-6</a:t>
            </a:r>
          </a:p>
        </p:txBody>
      </p:sp>
      <p:sp>
        <p:nvSpPr>
          <p:cNvPr id="8" name="Téglalap 7"/>
          <p:cNvSpPr/>
          <p:nvPr/>
        </p:nvSpPr>
        <p:spPr>
          <a:xfrm>
            <a:off x="777968" y="3028890"/>
            <a:ext cx="91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3x = 21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53724" y="3028890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/:3</a:t>
            </a:r>
          </a:p>
        </p:txBody>
      </p:sp>
      <p:sp>
        <p:nvSpPr>
          <p:cNvPr id="10" name="Téglalap 9"/>
          <p:cNvSpPr/>
          <p:nvPr/>
        </p:nvSpPr>
        <p:spPr>
          <a:xfrm>
            <a:off x="919159" y="3320988"/>
            <a:ext cx="700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x = 7</a:t>
            </a:r>
            <a:endParaRPr lang="hu-HU" sz="2000" dirty="0"/>
          </a:p>
        </p:txBody>
      </p:sp>
      <p:sp>
        <p:nvSpPr>
          <p:cNvPr id="11" name="Téglalap 10"/>
          <p:cNvSpPr/>
          <p:nvPr/>
        </p:nvSpPr>
        <p:spPr>
          <a:xfrm>
            <a:off x="1115616" y="4689140"/>
            <a:ext cx="3622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8x – 6 + 9 – 3x = 2x + 10 + 3x – 7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051720" y="5049180"/>
            <a:ext cx="171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5x + 3 = 5x + 3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974497" y="504918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/-5x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555776" y="5373216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3 = </a:t>
            </a:r>
            <a:r>
              <a:rPr lang="hu-HU" sz="2000" b="1" dirty="0" err="1"/>
              <a:t>3</a:t>
            </a:r>
            <a:endParaRPr lang="hu-HU" sz="2000" b="1" dirty="0"/>
          </a:p>
        </p:txBody>
      </p:sp>
      <p:sp>
        <p:nvSpPr>
          <p:cNvPr id="15" name="Téglalap 14"/>
          <p:cNvSpPr/>
          <p:nvPr/>
        </p:nvSpPr>
        <p:spPr>
          <a:xfrm>
            <a:off x="1799692" y="5737322"/>
            <a:ext cx="226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Kiesett az x.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871700" y="6048000"/>
            <a:ext cx="226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Ez az állítás IGAZ.</a:t>
            </a:r>
          </a:p>
        </p:txBody>
      </p:sp>
      <p:sp>
        <p:nvSpPr>
          <p:cNvPr id="17" name="Téglalap 16"/>
          <p:cNvSpPr/>
          <p:nvPr/>
        </p:nvSpPr>
        <p:spPr>
          <a:xfrm>
            <a:off x="539552" y="6345324"/>
            <a:ext cx="4788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Az egyenletnek </a:t>
            </a:r>
            <a:r>
              <a:rPr lang="hu-HU" b="1" dirty="0"/>
              <a:t>végtelen sok megoldás</a:t>
            </a:r>
            <a:r>
              <a:rPr lang="hu-HU" dirty="0"/>
              <a:t>a van.</a:t>
            </a:r>
          </a:p>
        </p:txBody>
      </p:sp>
      <p:sp>
        <p:nvSpPr>
          <p:cNvPr id="18" name="Téglalap 17"/>
          <p:cNvSpPr/>
          <p:nvPr/>
        </p:nvSpPr>
        <p:spPr>
          <a:xfrm>
            <a:off x="5868144" y="2852936"/>
            <a:ext cx="2511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3.(2x + 2) = </a:t>
            </a:r>
            <a:r>
              <a:rPr lang="hu-HU" sz="2000" b="1" dirty="0" err="1"/>
              <a:t>2</a:t>
            </a:r>
            <a:r>
              <a:rPr lang="hu-HU" sz="2000" b="1" dirty="0"/>
              <a:t>.(3x – 4)</a:t>
            </a:r>
          </a:p>
        </p:txBody>
      </p:sp>
      <p:sp>
        <p:nvSpPr>
          <p:cNvPr id="19" name="Téglalap 18"/>
          <p:cNvSpPr/>
          <p:nvPr/>
        </p:nvSpPr>
        <p:spPr>
          <a:xfrm>
            <a:off x="6228184" y="3140968"/>
            <a:ext cx="1844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6x + 6 = 6x – 8</a:t>
            </a:r>
          </a:p>
        </p:txBody>
      </p:sp>
      <p:sp>
        <p:nvSpPr>
          <p:cNvPr id="20" name="Téglalap 19"/>
          <p:cNvSpPr/>
          <p:nvPr/>
        </p:nvSpPr>
        <p:spPr>
          <a:xfrm>
            <a:off x="8100392" y="31409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/-6x</a:t>
            </a:r>
          </a:p>
        </p:txBody>
      </p:sp>
      <p:sp>
        <p:nvSpPr>
          <p:cNvPr id="21" name="Téglalap 20"/>
          <p:cNvSpPr/>
          <p:nvPr/>
        </p:nvSpPr>
        <p:spPr>
          <a:xfrm>
            <a:off x="6768244" y="3491716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6 = - 8</a:t>
            </a:r>
          </a:p>
        </p:txBody>
      </p:sp>
      <p:sp>
        <p:nvSpPr>
          <p:cNvPr id="22" name="Téglalap 21"/>
          <p:cNvSpPr/>
          <p:nvPr/>
        </p:nvSpPr>
        <p:spPr>
          <a:xfrm>
            <a:off x="6012160" y="3855822"/>
            <a:ext cx="226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Kiesett az x.</a:t>
            </a:r>
          </a:p>
        </p:txBody>
      </p:sp>
      <p:sp>
        <p:nvSpPr>
          <p:cNvPr id="23" name="Téglalap 22"/>
          <p:cNvSpPr/>
          <p:nvPr/>
        </p:nvSpPr>
        <p:spPr>
          <a:xfrm>
            <a:off x="5904148" y="418508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Ez az állítás NEM IGAZ.</a:t>
            </a:r>
          </a:p>
        </p:txBody>
      </p:sp>
      <p:sp>
        <p:nvSpPr>
          <p:cNvPr id="24" name="Téglalap 23"/>
          <p:cNvSpPr/>
          <p:nvPr/>
        </p:nvSpPr>
        <p:spPr>
          <a:xfrm>
            <a:off x="5436096" y="450912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Az egyenletnek </a:t>
            </a:r>
            <a:r>
              <a:rPr lang="hu-HU" b="1" dirty="0"/>
              <a:t>nincs megoldás</a:t>
            </a:r>
            <a:r>
              <a:rPr lang="hu-HU" dirty="0"/>
              <a:t>a.</a:t>
            </a:r>
          </a:p>
        </p:txBody>
      </p:sp>
      <p:cxnSp>
        <p:nvCxnSpPr>
          <p:cNvPr id="29" name="Egyenes összekötő nyíllal 28"/>
          <p:cNvCxnSpPr/>
          <p:nvPr/>
        </p:nvCxnSpPr>
        <p:spPr>
          <a:xfrm flipH="1">
            <a:off x="1691680" y="1755396"/>
            <a:ext cx="1044116" cy="917520"/>
          </a:xfrm>
          <a:prstGeom prst="straightConnector1">
            <a:avLst/>
          </a:prstGeom>
          <a:ln w="76200">
            <a:solidFill>
              <a:srgbClr val="66FF66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endCxn id="11" idx="0"/>
          </p:cNvCxnSpPr>
          <p:nvPr/>
        </p:nvCxnSpPr>
        <p:spPr>
          <a:xfrm flipH="1">
            <a:off x="2926785" y="2564904"/>
            <a:ext cx="1465195" cy="2124236"/>
          </a:xfrm>
          <a:prstGeom prst="straightConnector1">
            <a:avLst/>
          </a:prstGeom>
          <a:ln w="76200">
            <a:solidFill>
              <a:srgbClr val="FFFF66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>
            <a:off x="6372200" y="1772816"/>
            <a:ext cx="900100" cy="1044116"/>
          </a:xfrm>
          <a:prstGeom prst="straightConnector1">
            <a:avLst/>
          </a:prstGeom>
          <a:ln w="76200">
            <a:solidFill>
              <a:srgbClr val="FF7C8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46856" y="510412"/>
            <a:ext cx="8229600" cy="866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Szöveges egyenletek</a:t>
            </a:r>
            <a:endParaRPr kumimoji="0" lang="hu-HU" sz="32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85546" y="1818690"/>
            <a:ext cx="8172908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u="sng" dirty="0">
                <a:solidFill>
                  <a:srgbClr val="00CC99"/>
                </a:solidFill>
              </a:rPr>
              <a:t>LEGFONTOSABB SZABÁLY:</a:t>
            </a:r>
            <a:endParaRPr lang="hu-HU" u="sng" dirty="0">
              <a:solidFill>
                <a:srgbClr val="00CC99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hu-HU" sz="2400" dirty="0">
                <a:solidFill>
                  <a:srgbClr val="00CC99"/>
                </a:solidFill>
              </a:rPr>
              <a:t>Mindig az lesz az ismeretlen (x), akiről vagy amiről nem tudunk semmit!</a:t>
            </a:r>
            <a:endParaRPr lang="hu-HU" dirty="0">
              <a:solidFill>
                <a:srgbClr val="00CC99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46902" y="3847688"/>
            <a:ext cx="585019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Ha ettől:</a:t>
            </a:r>
          </a:p>
          <a:p>
            <a:pPr marL="4508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 3-mal több:  x+3</a:t>
            </a:r>
          </a:p>
          <a:p>
            <a:pPr marL="4508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 3-mal kevesebb:  x-3</a:t>
            </a:r>
          </a:p>
          <a:p>
            <a:pPr marL="4508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 3-szor több:  x.3  de inkább 3.x</a:t>
            </a:r>
          </a:p>
          <a:p>
            <a:pPr marL="4508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 3-szor kevesebb:  x:3  de inkább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644020" y="569725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6652126" y="6093296"/>
            <a:ext cx="33214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652126" y="595566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1727684" y="1664804"/>
            <a:ext cx="1656000" cy="32403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46856" y="510412"/>
            <a:ext cx="8229600" cy="866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Szöveges egyenletek</a:t>
            </a:r>
            <a:endParaRPr kumimoji="0" lang="hu-HU" sz="32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23528" y="2564904"/>
            <a:ext cx="158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Lány ………….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23528" y="2956882"/>
            <a:ext cx="158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Fiú …………….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23528" y="3388930"/>
            <a:ext cx="1597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Összesen …..</a:t>
            </a:r>
          </a:p>
        </p:txBody>
      </p:sp>
      <p:pic>
        <p:nvPicPr>
          <p:cNvPr id="20" name="Kép 19" descr="ötl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5049180"/>
            <a:ext cx="2088232" cy="1912820"/>
          </a:xfrm>
          <a:prstGeom prst="rect">
            <a:avLst/>
          </a:prstGeom>
        </p:spPr>
      </p:pic>
      <p:sp>
        <p:nvSpPr>
          <p:cNvPr id="19" name="Ellipszis feliratnak 18"/>
          <p:cNvSpPr/>
          <p:nvPr/>
        </p:nvSpPr>
        <p:spPr>
          <a:xfrm>
            <a:off x="35496" y="4437112"/>
            <a:ext cx="4644516" cy="756084"/>
          </a:xfrm>
          <a:prstGeom prst="wedgeEllipseCallout">
            <a:avLst>
              <a:gd name="adj1" fmla="val -22944"/>
              <a:gd name="adj2" fmla="val 7423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70C0"/>
                </a:solidFill>
              </a:rPr>
              <a:t>A lányokról tudunk valamit,</a:t>
            </a:r>
          </a:p>
          <a:p>
            <a:pPr algn="ctr"/>
            <a:r>
              <a:rPr lang="hu-HU" sz="1600" b="1" dirty="0">
                <a:solidFill>
                  <a:srgbClr val="0070C0"/>
                </a:solidFill>
              </a:rPr>
              <a:t>a fiúkról nem tudunk semmit.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1799692" y="288894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</a:p>
        </p:txBody>
      </p:sp>
      <p:sp>
        <p:nvSpPr>
          <p:cNvPr id="22" name="Ellipszis feliratnak 21"/>
          <p:cNvSpPr/>
          <p:nvPr/>
        </p:nvSpPr>
        <p:spPr>
          <a:xfrm>
            <a:off x="1943708" y="5301208"/>
            <a:ext cx="3708000" cy="612068"/>
          </a:xfrm>
          <a:prstGeom prst="wedgeEllipseCallout">
            <a:avLst>
              <a:gd name="adj1" fmla="val -52328"/>
              <a:gd name="adj2" fmla="val 25497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70C0"/>
                </a:solidFill>
              </a:rPr>
              <a:t>8-cal több lány, mint fiú…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1816598" y="2492896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x+8</a:t>
            </a:r>
          </a:p>
        </p:txBody>
      </p:sp>
      <p:sp>
        <p:nvSpPr>
          <p:cNvPr id="24" name="Téglalap 23"/>
          <p:cNvSpPr/>
          <p:nvPr/>
        </p:nvSpPr>
        <p:spPr>
          <a:xfrm>
            <a:off x="4824028" y="1664804"/>
            <a:ext cx="2160240" cy="324036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feliratnak 24"/>
          <p:cNvSpPr/>
          <p:nvPr/>
        </p:nvSpPr>
        <p:spPr>
          <a:xfrm>
            <a:off x="1907704" y="6165304"/>
            <a:ext cx="3456000" cy="612068"/>
          </a:xfrm>
          <a:prstGeom prst="wedgeEllipseCallout">
            <a:avLst>
              <a:gd name="adj1" fmla="val -52328"/>
              <a:gd name="adj2" fmla="val -25788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70C0"/>
                </a:solidFill>
              </a:rPr>
              <a:t>Összesen 32 tanuló van.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1835696" y="3327375"/>
            <a:ext cx="476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32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33518" y="1628800"/>
            <a:ext cx="867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Az osztályba 8-cal több lány jár, mint fiú. Összesen 32 tanuló jár az osztályba. Hány fiú és hány lány jár az osztályba?</a:t>
            </a:r>
          </a:p>
        </p:txBody>
      </p:sp>
      <p:sp>
        <p:nvSpPr>
          <p:cNvPr id="27" name="Ellipszis feliratnak 26"/>
          <p:cNvSpPr/>
          <p:nvPr/>
        </p:nvSpPr>
        <p:spPr>
          <a:xfrm>
            <a:off x="5230788" y="4776603"/>
            <a:ext cx="3780000" cy="524605"/>
          </a:xfrm>
          <a:prstGeom prst="wedgeEllipseCallout">
            <a:avLst>
              <a:gd name="adj1" fmla="val 16970"/>
              <a:gd name="adj2" fmla="val 77923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70C0"/>
                </a:solidFill>
              </a:rPr>
              <a:t>Hogy lesz ebből egyenlet?</a:t>
            </a:r>
          </a:p>
        </p:txBody>
      </p:sp>
      <p:pic>
        <p:nvPicPr>
          <p:cNvPr id="28" name="Picture 2" descr="https://encrypted-tbn0.gstatic.com/images?q=tbn:ANd9GcSlESsZ1lE1612ezv-jBvXDZp8YcLCMlN86Y5SPo2NwXZidV2FK&amp;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5445224"/>
            <a:ext cx="1258813" cy="1332000"/>
          </a:xfrm>
          <a:prstGeom prst="rect">
            <a:avLst/>
          </a:prstGeom>
          <a:noFill/>
        </p:spPr>
      </p:pic>
      <p:sp>
        <p:nvSpPr>
          <p:cNvPr id="29" name="Szövegdoboz 28"/>
          <p:cNvSpPr txBox="1"/>
          <p:nvPr/>
        </p:nvSpPr>
        <p:spPr>
          <a:xfrm>
            <a:off x="4534738" y="2348880"/>
            <a:ext cx="3055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Lányok + Fiúk = Összesen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4896036" y="2704854"/>
            <a:ext cx="81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 + 8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5584673" y="2708920"/>
            <a:ext cx="57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+ x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153109" y="2704854"/>
            <a:ext cx="72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= 32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5328084" y="3111351"/>
            <a:ext cx="157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2x + 8 = 32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7092280" y="311135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/-8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5836678" y="3471391"/>
            <a:ext cx="111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2x = 24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7060612" y="3471391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/:2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5981075" y="3825044"/>
            <a:ext cx="89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 = 12</a:t>
            </a:r>
          </a:p>
        </p:txBody>
      </p:sp>
      <p:cxnSp>
        <p:nvCxnSpPr>
          <p:cNvPr id="39" name="Egyenes összekötő nyíllal 38"/>
          <p:cNvCxnSpPr/>
          <p:nvPr/>
        </p:nvCxnSpPr>
        <p:spPr>
          <a:xfrm>
            <a:off x="2231740" y="3140968"/>
            <a:ext cx="3960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2749012" y="2869776"/>
            <a:ext cx="49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2519772" y="2744924"/>
            <a:ext cx="3960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3037044" y="2473732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74019" y="3856982"/>
            <a:ext cx="4747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12 fiú és 20 lány jár az osztályba.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7" grpId="0"/>
      <p:bldP spid="18" grpId="0"/>
      <p:bldP spid="19" grpId="0" animBg="1"/>
      <p:bldP spid="21" grpId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. - Egyenlet megoldás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95450" y="1851248"/>
            <a:ext cx="5753100" cy="381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6" y="920914"/>
            <a:ext cx="8352928" cy="707886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KÉRDÉS 1: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Hány darab citromnak kell lennie a zsákban ahhoz, hogy a mérleg egyenlőséget mutasson?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95536" y="5877272"/>
            <a:ext cx="835292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KÉRDÉS 2: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Hány darab macska tömegével egyenlő a kutya tömege, ha a libikóka pontosan egyenesen áll?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287524" y="1736812"/>
            <a:ext cx="2376000" cy="2880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5868144" y="1448780"/>
            <a:ext cx="2520280" cy="2880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3743908" y="1448780"/>
            <a:ext cx="2124236" cy="2880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835696" y="1448812"/>
            <a:ext cx="1836204" cy="2880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46856" y="404664"/>
            <a:ext cx="8229600" cy="866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Szöveges egyenletek – </a:t>
            </a:r>
            <a:r>
              <a:rPr lang="hu-HU" sz="3200" b="1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gimis</a:t>
            </a:r>
            <a:r>
              <a:rPr lang="hu-HU" sz="32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szint</a:t>
            </a:r>
            <a:endParaRPr kumimoji="0" lang="hu-HU" sz="32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2492896"/>
            <a:ext cx="1608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Anya ………….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8" y="2884874"/>
            <a:ext cx="158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Lánya ………..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3528" y="3316922"/>
            <a:ext cx="1597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Összesen …..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827464" y="3255367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80</a:t>
            </a:r>
          </a:p>
        </p:txBody>
      </p:sp>
      <p:pic>
        <p:nvPicPr>
          <p:cNvPr id="11" name="Kép 10" descr="wh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692" y="4761148"/>
            <a:ext cx="1269841" cy="1079365"/>
          </a:xfrm>
          <a:prstGeom prst="rect">
            <a:avLst/>
          </a:prstGeom>
        </p:spPr>
      </p:pic>
      <p:sp>
        <p:nvSpPr>
          <p:cNvPr id="12" name="Ellipszis feliratnak 11"/>
          <p:cNvSpPr/>
          <p:nvPr/>
        </p:nvSpPr>
        <p:spPr>
          <a:xfrm>
            <a:off x="35496" y="3897052"/>
            <a:ext cx="4860540" cy="648072"/>
          </a:xfrm>
          <a:prstGeom prst="wedgeEllipseCallout">
            <a:avLst>
              <a:gd name="adj1" fmla="val -4131"/>
              <a:gd name="adj2" fmla="val 7634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b="1" dirty="0">
              <a:solidFill>
                <a:srgbClr val="0070C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86111" y="4031776"/>
            <a:ext cx="41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0070C0"/>
                </a:solidFill>
              </a:rPr>
              <a:t>Dehisz</a:t>
            </a:r>
            <a:r>
              <a:rPr lang="hu-HU" b="1" dirty="0">
                <a:solidFill>
                  <a:srgbClr val="0070C0"/>
                </a:solidFill>
              </a:rPr>
              <a:t> senkiről sem tudunk semmit.</a:t>
            </a:r>
          </a:p>
        </p:txBody>
      </p:sp>
      <p:pic>
        <p:nvPicPr>
          <p:cNvPr id="14" name="Kép 13" descr="ötl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41168"/>
            <a:ext cx="1620180" cy="1484084"/>
          </a:xfrm>
          <a:prstGeom prst="rect">
            <a:avLst/>
          </a:prstGeom>
        </p:spPr>
      </p:pic>
      <p:sp>
        <p:nvSpPr>
          <p:cNvPr id="15" name="Ellipszis feliratnak 14"/>
          <p:cNvSpPr/>
          <p:nvPr/>
        </p:nvSpPr>
        <p:spPr>
          <a:xfrm>
            <a:off x="1007604" y="6245932"/>
            <a:ext cx="3456000" cy="612068"/>
          </a:xfrm>
          <a:prstGeom prst="wedgeEllipseCallout">
            <a:avLst>
              <a:gd name="adj1" fmla="val -47194"/>
              <a:gd name="adj2" fmla="val -57006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70C0"/>
                </a:solidFill>
              </a:rPr>
              <a:t>Az egyik legyen x,</a:t>
            </a:r>
          </a:p>
          <a:p>
            <a:pPr algn="ctr"/>
            <a:r>
              <a:rPr lang="hu-HU" sz="1600" b="1" dirty="0">
                <a:solidFill>
                  <a:srgbClr val="0070C0"/>
                </a:solidFill>
              </a:rPr>
              <a:t>a másik </a:t>
            </a:r>
            <a:r>
              <a:rPr lang="hu-HU" sz="1600" b="1" dirty="0" err="1">
                <a:solidFill>
                  <a:srgbClr val="0070C0"/>
                </a:solidFill>
              </a:rPr>
              <a:t>összes-x</a:t>
            </a:r>
            <a:endParaRPr lang="hu-HU" sz="1600" b="1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863594" y="242088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816598" y="2823319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80-x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691680" y="2168860"/>
            <a:ext cx="8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MOST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33518" y="1376772"/>
            <a:ext cx="867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Anya és lánya együtt 80 évesek. Nyolc évvel ezelőtt az anya háromszor volt idősebb, mint a lánya. Hány éves most az anya?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087724" y="2492896"/>
            <a:ext cx="337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…………. 8 évvel ezelőtt…………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5364088" y="2420888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x-8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2480512" y="2884874"/>
            <a:ext cx="306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……. 8 évvel ezelőtt…………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5400092" y="2816932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80-x-8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300192" y="2816932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=72-x</a:t>
            </a:r>
          </a:p>
        </p:txBody>
      </p:sp>
      <p:pic>
        <p:nvPicPr>
          <p:cNvPr id="25" name="Picture 6" descr="http://icons.iconarchive.com/icons/google/noto-emoji-smileys/256/10091-nerd-face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941168"/>
            <a:ext cx="1368152" cy="1368152"/>
          </a:xfrm>
          <a:prstGeom prst="rect">
            <a:avLst/>
          </a:prstGeom>
          <a:noFill/>
        </p:spPr>
      </p:pic>
      <p:sp>
        <p:nvSpPr>
          <p:cNvPr id="26" name="Ellipszis feliratnak 25"/>
          <p:cNvSpPr/>
          <p:nvPr/>
        </p:nvSpPr>
        <p:spPr>
          <a:xfrm>
            <a:off x="5364500" y="5733256"/>
            <a:ext cx="3708000" cy="1044116"/>
          </a:xfrm>
          <a:prstGeom prst="wedgeEllipseCallout">
            <a:avLst>
              <a:gd name="adj1" fmla="val -53800"/>
              <a:gd name="adj2" fmla="val -13716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70C0"/>
                </a:solidFill>
              </a:rPr>
              <a:t>Ahhoz, hogy egyenlő évesek legyenek, a lányt kell megszorozni 3-mal!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5872785" y="3429000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x-8 = 3.(72-x)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5868144" y="3795427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x-8 = 216-3x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7729879" y="378904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/+3x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5724128" y="4149080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4x-8 = 216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7709295" y="4149080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/+8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6012160" y="4515507"/>
            <a:ext cx="1275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4x = 224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7694257" y="4515507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/:4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6192180" y="4875547"/>
            <a:ext cx="9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 = 56</a:t>
            </a:r>
          </a:p>
        </p:txBody>
      </p:sp>
      <p:sp>
        <p:nvSpPr>
          <p:cNvPr id="38" name="Ellipszis 37"/>
          <p:cNvSpPr/>
          <p:nvPr/>
        </p:nvSpPr>
        <p:spPr>
          <a:xfrm>
            <a:off x="1835696" y="2456892"/>
            <a:ext cx="396044" cy="39604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5763003" y="5229200"/>
            <a:ext cx="323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Az anya most 56 éves.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19" grpId="0" animBg="1"/>
      <p:bldP spid="10" grpId="0" animBg="1"/>
      <p:bldP spid="6" grpId="0"/>
      <p:bldP spid="7" grpId="0"/>
      <p:bldP spid="8" grpId="0"/>
      <p:bldP spid="9" grpId="0"/>
      <p:bldP spid="12" grpId="0" animBg="1"/>
      <p:bldP spid="13" grpId="0"/>
      <p:bldP spid="15" grpId="0" animBg="1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Monitor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u-HU" dirty="0"/>
              <a:t>A négy testvér közös </a:t>
            </a:r>
            <a:r>
              <a:rPr lang="hu-HU" dirty="0" err="1"/>
              <a:t>elekromos</a:t>
            </a:r>
            <a:r>
              <a:rPr lang="hu-HU" dirty="0"/>
              <a:t> rollerre spórol. Tamás 30 </a:t>
            </a:r>
            <a:r>
              <a:rPr lang="hu-HU" dirty="0" err="1"/>
              <a:t>€-val</a:t>
            </a:r>
            <a:r>
              <a:rPr lang="hu-HU" dirty="0"/>
              <a:t> többet takarított meg, mint Éva, Rudi 2-szer annyit, mint Éva és Szandi 20%-kal többet, mint Éva. Együtt 290 </a:t>
            </a:r>
            <a:r>
              <a:rPr lang="hu-HU" dirty="0" err="1"/>
              <a:t>€-t</a:t>
            </a:r>
            <a:r>
              <a:rPr lang="hu-HU" dirty="0"/>
              <a:t> takarítottak meg. Az alábbi állítások közül melyik a hamis? (2023)</a:t>
            </a:r>
          </a:p>
          <a:p>
            <a:pPr marL="798513" indent="-273050" defTabSz="803275">
              <a:buNone/>
            </a:pPr>
            <a:r>
              <a:rPr lang="hu-HU" b="1" dirty="0"/>
              <a:t>A.</a:t>
            </a:r>
            <a:r>
              <a:rPr lang="hu-HU" dirty="0"/>
              <a:t> A lánytestvérek kevesebbet takarítottak meg, mint a fiútestvéreik.</a:t>
            </a:r>
          </a:p>
          <a:p>
            <a:pPr marL="798513" indent="-273050">
              <a:buNone/>
            </a:pPr>
            <a:r>
              <a:rPr lang="hu-HU" b="1" dirty="0"/>
              <a:t>B.</a:t>
            </a:r>
            <a:r>
              <a:rPr lang="hu-HU" dirty="0"/>
              <a:t> A fiútestvérek együtt 3-szor annyit takarítottak meg, mint Szandi.</a:t>
            </a:r>
          </a:p>
          <a:p>
            <a:pPr marL="798513" indent="-273050">
              <a:buNone/>
            </a:pPr>
            <a:r>
              <a:rPr lang="hu-HU" b="1" dirty="0"/>
              <a:t>C.</a:t>
            </a:r>
            <a:r>
              <a:rPr lang="hu-HU" dirty="0"/>
              <a:t> Tamás 20 </a:t>
            </a:r>
            <a:r>
              <a:rPr lang="hu-HU" dirty="0" err="1"/>
              <a:t>€-val</a:t>
            </a:r>
            <a:r>
              <a:rPr lang="hu-HU" dirty="0"/>
              <a:t> többet takarított meg, mint Rudi.</a:t>
            </a:r>
          </a:p>
          <a:p>
            <a:pPr marL="798513" indent="-273050">
              <a:buNone/>
            </a:pPr>
            <a:r>
              <a:rPr lang="hu-HU" b="1" dirty="0"/>
              <a:t>D.</a:t>
            </a:r>
            <a:r>
              <a:rPr lang="hu-HU" dirty="0"/>
              <a:t> Éva 10 </a:t>
            </a:r>
            <a:r>
              <a:rPr lang="hu-HU" dirty="0" err="1"/>
              <a:t>€-val</a:t>
            </a:r>
            <a:r>
              <a:rPr lang="hu-HU" dirty="0"/>
              <a:t> kevesebbet takarított meg, mint Szandi.</a:t>
            </a:r>
          </a:p>
          <a:p>
            <a:pPr marL="514350" lvl="0" indent="-514350">
              <a:buFont typeface="+mj-lt"/>
              <a:buAutoNum type="arabicPeriod"/>
            </a:pPr>
            <a:endParaRPr lang="hu-HU" dirty="0"/>
          </a:p>
          <a:p>
            <a:pPr marL="514350" lvl="0" indent="-514350">
              <a:buFont typeface="+mj-lt"/>
              <a:buAutoNum type="arabicPeriod" startAt="2"/>
            </a:pPr>
            <a:r>
              <a:rPr lang="hu-HU" dirty="0"/>
              <a:t>Márton úr könyvtárában összesen 150 könyv van. Öt kategóriába osztályozta őket. A regények száma 75, az enciklopédiáké 5-ször kevesebb, mint a regényeké. Gyermekkönyvekből 4-gyel több van neki, mint útleírásokból. A </a:t>
            </a:r>
            <a:r>
              <a:rPr lang="hu-HU" i="1" dirty="0"/>
              <a:t>„hobbi“</a:t>
            </a:r>
            <a:r>
              <a:rPr lang="hu-HU" dirty="0"/>
              <a:t> kategóriában 20 könyvet hagyott. Hány útleírás van Márton úr könyvtárában? (2023)</a:t>
            </a:r>
          </a:p>
          <a:p>
            <a:pPr marL="514350" lvl="0" indent="-514350">
              <a:buFont typeface="+mj-lt"/>
              <a:buAutoNum type="arabicPeriod" startAt="2"/>
            </a:pPr>
            <a:endParaRPr lang="hu-HU" dirty="0"/>
          </a:p>
          <a:p>
            <a:pPr marL="514350" indent="-514350">
              <a:buFont typeface="+mj-lt"/>
              <a:buAutoNum type="arabicPeriod" startAt="2"/>
            </a:pPr>
            <a:r>
              <a:rPr lang="hu-HU" dirty="0"/>
              <a:t>Keresd meg azt a számot, amelyik a 6x – (2 – 2x) = 3 . (x – 4) egyenlet megoldása! (2022)</a:t>
            </a:r>
          </a:p>
          <a:p>
            <a:pPr marL="514350" lvl="0" indent="-514350">
              <a:buFont typeface="+mj-lt"/>
              <a:buAutoNum type="arabicPeriod" startAt="2"/>
            </a:pPr>
            <a:endParaRPr lang="hu-HU" dirty="0"/>
          </a:p>
          <a:p>
            <a:pPr marL="514350" lvl="0" indent="-514350">
              <a:buFont typeface="+mj-lt"/>
              <a:buAutoNum type="arabicPeriod" startAt="2"/>
            </a:pPr>
            <a:endParaRPr lang="hu-HU" dirty="0"/>
          </a:p>
          <a:p>
            <a:pPr marL="1039813" indent="-514350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Monitor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69884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hu-HU" sz="3100" dirty="0"/>
              <a:t>A baromfitelepen összesen 110 darab baromfit (tyúkot, pulykát, kacsát és libát) tenyésztenek. A tyúkok az összes baromfi felét teszik ki, pulykából 10 van, és kacsából 7-tel több van, mint libából. Hány libát tenyésztenek a baromfitelepen? (2019)</a:t>
            </a:r>
          </a:p>
          <a:p>
            <a:pPr marL="514350" lvl="0" indent="-514350">
              <a:buFont typeface="+mj-lt"/>
              <a:buAutoNum type="arabicPeriod" startAt="4"/>
            </a:pPr>
            <a:endParaRPr lang="hu-HU" sz="3100" dirty="0"/>
          </a:p>
          <a:p>
            <a:pPr marL="514350" lvl="0" indent="-514350">
              <a:buFont typeface="+mj-lt"/>
              <a:buAutoNum type="arabicPeriod" startAt="4"/>
            </a:pPr>
            <a:r>
              <a:rPr lang="hu-HU" sz="3100" dirty="0"/>
              <a:t>Az egyenlet bal oldalán az </a:t>
            </a:r>
            <a:r>
              <a:rPr lang="hu-HU" sz="3100" i="1" dirty="0"/>
              <a:t>x – 2,4</a:t>
            </a:r>
            <a:r>
              <a:rPr lang="hu-HU" sz="3100" dirty="0"/>
              <a:t> kifejezés áll. Állapítsd meg, hogy a kifejezések közül melyik tartozik az egyenlet jobb oldalára, ha az egyenlet gyöke x = 2,8!   (2018)</a:t>
            </a:r>
          </a:p>
          <a:p>
            <a:pPr marL="1039813" indent="-514350">
              <a:buNone/>
            </a:pPr>
            <a:r>
              <a:rPr lang="hu-HU" sz="3100" b="1" dirty="0"/>
              <a:t>A.</a:t>
            </a:r>
            <a:r>
              <a:rPr lang="hu-HU" sz="3100" i="1" dirty="0"/>
              <a:t> 3.(x – 1,</a:t>
            </a:r>
            <a:r>
              <a:rPr lang="hu-HU" sz="3100" i="1" dirty="0" err="1"/>
              <a:t>1</a:t>
            </a:r>
            <a:r>
              <a:rPr lang="hu-HU" sz="3100" i="1" dirty="0"/>
              <a:t>)   </a:t>
            </a:r>
            <a:r>
              <a:rPr lang="hu-HU" sz="3100" b="1" dirty="0"/>
              <a:t>B.</a:t>
            </a:r>
            <a:r>
              <a:rPr lang="hu-HU" sz="3100" dirty="0"/>
              <a:t>  </a:t>
            </a:r>
            <a:r>
              <a:rPr lang="hu-HU" sz="3100" i="1" dirty="0"/>
              <a:t>2.(3 – x)   </a:t>
            </a:r>
            <a:r>
              <a:rPr lang="hu-HU" sz="3100" b="1" dirty="0"/>
              <a:t>C.</a:t>
            </a:r>
            <a:r>
              <a:rPr lang="hu-HU" sz="3100" dirty="0"/>
              <a:t>  </a:t>
            </a:r>
            <a:r>
              <a:rPr lang="hu-HU" sz="3100" i="1" dirty="0"/>
              <a:t>3.(x + 1,</a:t>
            </a:r>
            <a:r>
              <a:rPr lang="hu-HU" sz="3100" i="1" dirty="0" err="1"/>
              <a:t>1</a:t>
            </a:r>
            <a:r>
              <a:rPr lang="hu-HU" sz="3100" i="1" dirty="0"/>
              <a:t>)    </a:t>
            </a:r>
            <a:r>
              <a:rPr lang="hu-HU" sz="3100" b="1" dirty="0"/>
              <a:t>D.</a:t>
            </a:r>
            <a:r>
              <a:rPr lang="hu-HU" sz="3100" dirty="0"/>
              <a:t>  </a:t>
            </a:r>
            <a:r>
              <a:rPr lang="hu-HU" sz="3100" i="1" dirty="0"/>
              <a:t>2.(3 + x)</a:t>
            </a:r>
          </a:p>
          <a:p>
            <a:pPr marL="1039813" indent="-514350">
              <a:buNone/>
            </a:pPr>
            <a:endParaRPr lang="hu-HU" sz="3100" i="1" dirty="0"/>
          </a:p>
          <a:p>
            <a:pPr marL="514350" lvl="0" indent="-514350">
              <a:buFont typeface="+mj-lt"/>
              <a:buAutoNum type="arabicPeriod" startAt="6"/>
            </a:pPr>
            <a:r>
              <a:rPr lang="hu-HU" sz="3100" dirty="0"/>
              <a:t>Oldd meg az egyenletet, és az eredményt tizedes tört alakjában, századnyi pontossággal tüntesd fel! (2017)</a:t>
            </a:r>
          </a:p>
          <a:p>
            <a:pPr marL="798513" indent="-273050">
              <a:buNone/>
            </a:pPr>
            <a:r>
              <a:rPr lang="hu-HU" sz="3100" dirty="0"/>
              <a:t>11 . (x – 1) = 11 – (1 + x)</a:t>
            </a:r>
          </a:p>
          <a:p>
            <a:pPr>
              <a:buNone/>
            </a:pPr>
            <a:r>
              <a:rPr lang="hu-HU" sz="3100" dirty="0"/>
              <a:t> 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hu-HU" sz="3100" dirty="0"/>
              <a:t>Melyik számot kell a keretbe írni ahhoz, hogy az egyenlet gyöke a 3 legyen! (2016)</a:t>
            </a:r>
          </a:p>
          <a:p>
            <a:pPr marL="798513" indent="-273050">
              <a:buNone/>
            </a:pPr>
            <a:r>
              <a:rPr lang="hu-HU" sz="3100" dirty="0"/>
              <a:t>2x – 3.(5 – x) – 1 = x – </a:t>
            </a:r>
          </a:p>
          <a:p>
            <a:pPr>
              <a:buNone/>
            </a:pPr>
            <a:r>
              <a:rPr lang="hu-HU" sz="3100" dirty="0"/>
              <a:t> 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hu-HU" sz="3100" dirty="0"/>
              <a:t>Határozd meg azt a számot, amely az egyenlet gyöke:  333 – 33.x = 3     (2014)</a:t>
            </a:r>
          </a:p>
          <a:p>
            <a:pPr marL="1039813" indent="-514350">
              <a:buNone/>
            </a:pPr>
            <a:endParaRPr lang="hu-HU" dirty="0"/>
          </a:p>
          <a:p>
            <a:pPr marL="514350" lvl="0" indent="-514350">
              <a:buFont typeface="+mj-lt"/>
              <a:buAutoNum type="arabicPeriod" startAt="4"/>
            </a:pPr>
            <a:endParaRPr lang="hu-HU" dirty="0"/>
          </a:p>
          <a:p>
            <a:pPr marL="514350" lvl="0" indent="-514350">
              <a:buFont typeface="+mj-lt"/>
              <a:buAutoNum type="arabicPeriod" startAt="2"/>
            </a:pPr>
            <a:endParaRPr lang="hu-HU" dirty="0"/>
          </a:p>
          <a:p>
            <a:pPr marL="1039813" indent="-51435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095836" y="5553236"/>
            <a:ext cx="468052" cy="216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Monitor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 startAt="9"/>
            </a:pPr>
            <a:r>
              <a:rPr lang="hu-HU" dirty="0"/>
              <a:t>Egy ismeretlen szám egy harmada ugyanakkora, mint ugyanezen ismeretlen szám és a 28 különbségének ötszöröse. Határozd meg ezt az ismeretlen számot! (2014)</a:t>
            </a:r>
          </a:p>
          <a:p>
            <a:pPr marL="514350" lvl="0" indent="-514350">
              <a:buNone/>
            </a:pPr>
            <a:endParaRPr lang="hu-HU" dirty="0"/>
          </a:p>
          <a:p>
            <a:pPr marL="514350" lvl="0" indent="-514350">
              <a:buFont typeface="+mj-lt"/>
              <a:buAutoNum type="arabicPeriod" startAt="10"/>
            </a:pPr>
            <a:r>
              <a:rPr lang="hu-HU" dirty="0"/>
              <a:t>A kutyám 4,</a:t>
            </a:r>
            <a:r>
              <a:rPr lang="hu-HU" dirty="0" err="1"/>
              <a:t>4</a:t>
            </a:r>
            <a:r>
              <a:rPr lang="hu-HU" dirty="0"/>
              <a:t> kg-mal nehezebb, mint a macskám. A tömegük együtt pontosan 15 kg. Hány kg a kutyám tömege? (2014)</a:t>
            </a:r>
          </a:p>
          <a:p>
            <a:pPr marL="514350" lvl="0" indent="-514350">
              <a:buFont typeface="+mj-lt"/>
              <a:buAutoNum type="arabicPeriod" startAt="10"/>
            </a:pPr>
            <a:endParaRPr lang="hu-HU" dirty="0"/>
          </a:p>
          <a:p>
            <a:pPr marL="514350" lvl="0" indent="-514350">
              <a:buFont typeface="+mj-lt"/>
              <a:buAutoNum type="arabicPeriod" startAt="10"/>
            </a:pPr>
            <a:r>
              <a:rPr lang="hu-HU" dirty="0"/>
              <a:t>Oldd meg az egyenletet, és az eredményt fejezd ki </a:t>
            </a:r>
            <a:r>
              <a:rPr lang="hu-HU" b="1" dirty="0" err="1"/>
              <a:t>tizedestört</a:t>
            </a:r>
            <a:r>
              <a:rPr lang="hu-HU" b="1" dirty="0"/>
              <a:t> formájában</a:t>
            </a:r>
            <a:r>
              <a:rPr lang="hu-HU" dirty="0"/>
              <a:t>! (2013)</a:t>
            </a:r>
          </a:p>
          <a:p>
            <a:pPr marL="798513" indent="-273050">
              <a:buNone/>
            </a:pPr>
            <a:r>
              <a:rPr lang="hu-HU" dirty="0"/>
              <a:t>4.(y+1)-10y=30-y</a:t>
            </a:r>
          </a:p>
          <a:p>
            <a:pPr lvl="0">
              <a:buNone/>
            </a:pPr>
            <a:endParaRPr lang="hu-HU" dirty="0"/>
          </a:p>
          <a:p>
            <a:pPr marL="514350" lvl="0" indent="-514350">
              <a:buFont typeface="+mj-lt"/>
              <a:buAutoNum type="arabicPeriod" startAt="12"/>
            </a:pPr>
            <a:r>
              <a:rPr lang="hu-HU" dirty="0"/>
              <a:t>Az                       egyenlet gyöke:    (2011)</a:t>
            </a:r>
          </a:p>
          <a:p>
            <a:pPr marL="798513" indent="-273050">
              <a:buNone/>
            </a:pPr>
            <a:r>
              <a:rPr lang="hu-HU" b="1" dirty="0"/>
              <a:t>A.</a:t>
            </a:r>
            <a:r>
              <a:rPr lang="hu-HU" dirty="0"/>
              <a:t>  -0,5		</a:t>
            </a:r>
            <a:r>
              <a:rPr lang="hu-HU" b="1" dirty="0"/>
              <a:t>B.</a:t>
            </a:r>
            <a:r>
              <a:rPr lang="hu-HU" dirty="0"/>
              <a:t>  0,5		</a:t>
            </a:r>
            <a:r>
              <a:rPr lang="hu-HU" b="1" dirty="0"/>
              <a:t>C.</a:t>
            </a:r>
            <a:r>
              <a:rPr lang="hu-HU" dirty="0"/>
              <a:t> 3,5		</a:t>
            </a:r>
            <a:r>
              <a:rPr lang="hu-HU" b="1" dirty="0"/>
              <a:t>D.</a:t>
            </a:r>
            <a:r>
              <a:rPr lang="hu-HU" dirty="0"/>
              <a:t>  -7,5</a:t>
            </a:r>
          </a:p>
          <a:p>
            <a:pPr>
              <a:buNone/>
            </a:pPr>
            <a:r>
              <a:rPr lang="hu-HU" dirty="0"/>
              <a:t> </a:t>
            </a:r>
          </a:p>
          <a:p>
            <a:pPr marL="514350" lvl="0" indent="-514350">
              <a:buFont typeface="+mj-lt"/>
              <a:buAutoNum type="arabicPeriod" startAt="13"/>
            </a:pPr>
            <a:r>
              <a:rPr lang="hu-HU" dirty="0"/>
              <a:t>Határozd meg azt az </a:t>
            </a:r>
            <a:r>
              <a:rPr lang="hu-HU" i="1" dirty="0"/>
              <a:t>x </a:t>
            </a:r>
            <a:r>
              <a:rPr lang="hu-HU" dirty="0"/>
              <a:t>számot, mely a 4(x – 8) = 28 egyenlet megoldása! (2010)</a:t>
            </a:r>
          </a:p>
          <a:p>
            <a:pPr marL="514350" lvl="0" indent="-514350">
              <a:buNone/>
            </a:pPr>
            <a:endParaRPr lang="hu-HU" dirty="0"/>
          </a:p>
          <a:p>
            <a:pPr marL="514350" lvl="0" indent="-514350">
              <a:buFont typeface="+mj-lt"/>
              <a:buAutoNum type="arabicPeriod" startAt="2"/>
            </a:pPr>
            <a:endParaRPr lang="hu-HU" dirty="0"/>
          </a:p>
          <a:p>
            <a:pPr marL="1039813" indent="-514350">
              <a:buNone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689140"/>
            <a:ext cx="1114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566820">
            <a:off x="370951" y="1573681"/>
            <a:ext cx="3557809" cy="14328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VÉGE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5877272"/>
            <a:ext cx="8229600" cy="756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normalizeH="0" baseline="0" noProof="0" dirty="0"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Ugye, hogy nem is olyan szörnyen nehéz?</a:t>
            </a:r>
          </a:p>
        </p:txBody>
      </p:sp>
      <p:pic>
        <p:nvPicPr>
          <p:cNvPr id="5" name="Kép 4" descr="kepegyenl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4212468" cy="41838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6360"/>
          </a:xfrm>
        </p:spPr>
        <p:txBody>
          <a:bodyPr/>
          <a:lstStyle/>
          <a:p>
            <a:pPr algn="ctr"/>
            <a:r>
              <a:rPr lang="hu-HU" b="1" dirty="0"/>
              <a:t>Mi az egyenlet?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7448"/>
            <a:ext cx="8229600" cy="91745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u-HU" dirty="0"/>
              <a:t>Az egyenlet két kifejezés, amelyek egyenlőségjellel vannak összekapcsolva.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149222" y="3225750"/>
            <a:ext cx="2845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/>
              <a:t>x + 3 = </a:t>
            </a:r>
            <a:r>
              <a:rPr lang="en-US" sz="5400" b="1" dirty="0"/>
              <a:t>11</a:t>
            </a:r>
            <a:endParaRPr lang="hu-HU" sz="5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4582869"/>
            <a:ext cx="8640960" cy="646331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tabLst>
                <a:tab pos="1966913" algn="l"/>
              </a:tabLst>
            </a:pPr>
            <a:r>
              <a:rPr lang="hu-HU" b="1" dirty="0"/>
              <a:t>Megfogalmazás </a:t>
            </a:r>
            <a:r>
              <a:rPr lang="hu-HU" b="1" dirty="0">
                <a:latin typeface="+mj-lt"/>
              </a:rPr>
              <a:t>1</a:t>
            </a:r>
            <a:r>
              <a:rPr lang="hu-HU" b="1" dirty="0"/>
              <a:t>:</a:t>
            </a:r>
            <a:r>
              <a:rPr lang="hu-HU" dirty="0"/>
              <a:t> </a:t>
            </a:r>
            <a:r>
              <a:rPr lang="hu-HU" i="1" dirty="0"/>
              <a:t>Melyik az a szám, amihez ha hozzáadok 3-at, akkor az eredmény 	egyenlő lesz </a:t>
            </a:r>
            <a:r>
              <a:rPr lang="en-US" i="1" dirty="0">
                <a:latin typeface="+mj-lt"/>
              </a:rPr>
              <a:t>11</a:t>
            </a:r>
            <a:r>
              <a:rPr lang="hu-HU" i="1" dirty="0"/>
              <a:t>-</a:t>
            </a:r>
            <a:r>
              <a:rPr lang="en-US" i="1" dirty="0" err="1"/>
              <a:t>gye</a:t>
            </a:r>
            <a:r>
              <a:rPr lang="hu-HU" i="1" dirty="0"/>
              <a:t>l?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2480" y="6156012"/>
            <a:ext cx="8640000" cy="369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u-HU" dirty="0"/>
              <a:t>Az ismeretlent</a:t>
            </a:r>
            <a:r>
              <a:rPr lang="en-US" dirty="0"/>
              <a:t> </a:t>
            </a:r>
            <a:r>
              <a:rPr lang="hu-HU" b="1" dirty="0" err="1"/>
              <a:t>váltózó</a:t>
            </a:r>
            <a:r>
              <a:rPr lang="hu-HU" dirty="0" err="1"/>
              <a:t>nak</a:t>
            </a:r>
            <a:r>
              <a:rPr lang="hu-HU" dirty="0"/>
              <a:t> hívjuk és írott kis betűvel jelöljük: </a:t>
            </a:r>
            <a:r>
              <a:rPr lang="hu-HU" i="1" dirty="0"/>
              <a:t>x, y, a, p</a:t>
            </a:r>
            <a:r>
              <a:rPr lang="hu-HU" dirty="0"/>
              <a:t>, ….</a:t>
            </a:r>
          </a:p>
        </p:txBody>
      </p:sp>
      <p:sp>
        <p:nvSpPr>
          <p:cNvPr id="7" name="Bal oldali kapcsos zárójel 6"/>
          <p:cNvSpPr/>
          <p:nvPr/>
        </p:nvSpPr>
        <p:spPr>
          <a:xfrm rot="5400000">
            <a:off x="3779984" y="2636984"/>
            <a:ext cx="288032" cy="1296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383339" y="2708920"/>
            <a:ext cx="10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Bal oldal</a:t>
            </a:r>
          </a:p>
        </p:txBody>
      </p:sp>
      <p:sp>
        <p:nvSpPr>
          <p:cNvPr id="9" name="Bal oldali kapcsos zárójel 8"/>
          <p:cNvSpPr/>
          <p:nvPr/>
        </p:nvSpPr>
        <p:spPr>
          <a:xfrm rot="5400000">
            <a:off x="5418136" y="3050968"/>
            <a:ext cx="288000" cy="468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980085" y="2708920"/>
            <a:ext cx="117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Jobb oldal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51520" y="5374957"/>
            <a:ext cx="8640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tabLst>
                <a:tab pos="1966913" algn="l"/>
              </a:tabLst>
            </a:pPr>
            <a:r>
              <a:rPr lang="hu-HU" b="1" dirty="0"/>
              <a:t>Megfogalmazás </a:t>
            </a:r>
            <a:r>
              <a:rPr lang="hu-HU" b="1" dirty="0">
                <a:latin typeface="+mj-lt"/>
              </a:rPr>
              <a:t>2</a:t>
            </a:r>
            <a:r>
              <a:rPr lang="hu-HU" b="1" dirty="0"/>
              <a:t>:</a:t>
            </a:r>
            <a:r>
              <a:rPr lang="hu-HU" dirty="0"/>
              <a:t> Melyik számot kell az x helyébe írnom ahhoz, hogy az egyenlet 	</a:t>
            </a:r>
            <a:r>
              <a:rPr lang="hu-HU" b="1" dirty="0"/>
              <a:t>bal oldala egyenlő legyen a jobb oldallal</a:t>
            </a:r>
            <a:r>
              <a:rPr lang="hu-HU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4684"/>
            <a:ext cx="8229600" cy="867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J</a:t>
            </a:r>
            <a:r>
              <a:rPr lang="hu-HU" b="1" dirty="0" err="1"/>
              <a:t>áték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900" y="1981142"/>
            <a:ext cx="6372200" cy="3644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1171229" y="5837202"/>
            <a:ext cx="6801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https://www.arcademics.com/games/four-wheel-fracas</a:t>
            </a:r>
          </a:p>
        </p:txBody>
      </p:sp>
    </p:spTree>
    <p:extLst>
      <p:ext uri="{BB962C8B-B14F-4D97-AF65-F5344CB8AC3E}">
        <p14:creationId xmlns:p14="http://schemas.microsoft.com/office/powerpoint/2010/main" val="405293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31640" y="2132856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x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07704" y="2132856"/>
            <a:ext cx="1132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+ 6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131840" y="2132856"/>
            <a:ext cx="1215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= 8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915816" y="1340768"/>
            <a:ext cx="984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- 6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331640" y="2845385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x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131840" y="2845385"/>
            <a:ext cx="1132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= 2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57200" y="548680"/>
            <a:ext cx="8229600" cy="866360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Hogyan oldjuk meg az egyenletet?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012160" y="1579439"/>
            <a:ext cx="17404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400" dirty="0"/>
              <a:t>Próba: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423916" y="2322166"/>
            <a:ext cx="2238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hu-HU" sz="4400" dirty="0"/>
              <a:t> + 6 = 8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423916" y="2924944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hu-HU" sz="4400" dirty="0"/>
              <a:t> + 6 = 8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288012" y="3523655"/>
            <a:ext cx="1383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8 = 8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86000" y="5766355"/>
            <a:ext cx="81720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dirty="0">
                <a:latin typeface="Constantia" pitchFamily="18" charset="0"/>
              </a:rPr>
              <a:t>Bármit </a:t>
            </a:r>
            <a:r>
              <a:rPr lang="hu-HU" sz="2400" i="1" dirty="0">
                <a:latin typeface="Constantia" pitchFamily="18" charset="0"/>
              </a:rPr>
              <a:t>„átvinni”</a:t>
            </a:r>
            <a:r>
              <a:rPr lang="hu-HU" sz="2400" dirty="0">
                <a:latin typeface="Constantia" pitchFamily="18" charset="0"/>
              </a:rPr>
              <a:t> az = jel másik oldalára </a:t>
            </a:r>
            <a:r>
              <a:rPr lang="hu-HU" sz="2400" b="1" u="sng" dirty="0">
                <a:latin typeface="Constantia" pitchFamily="18" charset="0"/>
              </a:rPr>
              <a:t>ellentett művelettel</a:t>
            </a:r>
            <a:r>
              <a:rPr lang="hu-HU" sz="2400" dirty="0">
                <a:latin typeface="Constantia" pitchFamily="18" charset="0"/>
              </a:rPr>
              <a:t> lehet.</a:t>
            </a:r>
            <a:endParaRPr lang="hu-HU" sz="2400" dirty="0"/>
          </a:p>
        </p:txBody>
      </p:sp>
      <p:sp>
        <p:nvSpPr>
          <p:cNvPr id="18" name="Téglalap 17"/>
          <p:cNvSpPr/>
          <p:nvPr/>
        </p:nvSpPr>
        <p:spPr>
          <a:xfrm>
            <a:off x="486000" y="4686235"/>
            <a:ext cx="81720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Constantia" pitchFamily="18" charset="0"/>
              </a:rPr>
              <a:t>Az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hu-HU" sz="2400" dirty="0">
                <a:latin typeface="Constantia" pitchFamily="18" charset="0"/>
              </a:rPr>
              <a:t>egyenlet megoldása során az </a:t>
            </a:r>
            <a:r>
              <a:rPr lang="en-US" sz="2400" dirty="0">
                <a:latin typeface="Constantia" pitchFamily="18" charset="0"/>
              </a:rPr>
              <a:t>a </a:t>
            </a:r>
            <a:r>
              <a:rPr lang="hu-HU" sz="2400" dirty="0">
                <a:latin typeface="Constantia" pitchFamily="18" charset="0"/>
              </a:rPr>
              <a:t>cél, hogy az ismeretlent egyedül hagyjuk az egyenlőségjel egyik oldalán.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5893E-6 L 2.5E-6 -0.05805 C 2.5E-6 -0.08395 0.02621 -0.11586 0.04774 -0.11586 L 0.09566 -0.11586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24 L 0.075 0.00024 C 0.10868 0.00024 0.15087 0.03102 0.15087 0.05695 L 0.15087 0.11505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7" grpId="0"/>
      <p:bldP spid="7" grpId="1"/>
      <p:bldP spid="13" grpId="0"/>
      <p:bldP spid="14" grpId="0"/>
      <p:bldP spid="10" grpId="0" animBg="1"/>
      <p:bldP spid="11" grpId="0"/>
      <p:bldP spid="12" grpId="0"/>
      <p:bldP spid="15" grpId="0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67758" y="2636912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x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543822" y="2636912"/>
            <a:ext cx="1374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- 12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67958" y="2636912"/>
            <a:ext cx="1218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= 6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522445" y="1844824"/>
            <a:ext cx="1521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+ 12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3528" y="2636912"/>
            <a:ext cx="768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2.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67758" y="4213537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x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767958" y="4213537"/>
            <a:ext cx="1455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= 18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3528" y="4213537"/>
            <a:ext cx="768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2.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747871" y="3637473"/>
            <a:ext cx="779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:2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10277" y="5437673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x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810477" y="5437673"/>
            <a:ext cx="1221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/>
              <a:t>= 9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940152" y="2268161"/>
            <a:ext cx="13279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dirty="0"/>
              <a:t>Próba: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868144" y="2852936"/>
            <a:ext cx="2775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2.</a:t>
            </a:r>
            <a:r>
              <a:rPr lang="hu-HU" sz="44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hu-HU" sz="4400" dirty="0"/>
              <a:t> – 12 = 6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853247" y="3451647"/>
            <a:ext cx="2823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2.</a:t>
            </a:r>
            <a:r>
              <a:rPr lang="hu-HU" sz="4400" dirty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hu-HU" sz="4400" dirty="0"/>
              <a:t> – 12 = 6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100110" y="4099719"/>
            <a:ext cx="2576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18 – 12 = 6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7292744" y="4747791"/>
            <a:ext cx="1386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6 = </a:t>
            </a:r>
            <a:r>
              <a:rPr lang="hu-HU" sz="4400" dirty="0" err="1"/>
              <a:t>6</a:t>
            </a:r>
            <a:endParaRPr lang="hu-HU" sz="4400" dirty="0"/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457200" y="836712"/>
            <a:ext cx="8229600" cy="866360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szint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Ha csak az egyenlet egyik oldalán van ismeretlen: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046 L 0.00278 -0.05764 C 0.00278 -0.08356 0.03316 -0.11551 0.05816 -0.11551 L 0.11441 -0.1155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7205 3.7037E-7 C 0.10434 3.7037E-7 0.14496 0.03102 0.14496 0.05694 L 0.14496 0.11574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1351E-6 L 1.38889E-6 -0.04163 C 1.38889E-6 -0.06036 0.07014 -0.08326 0.12726 -0.08326 L 0.25451 -0.08326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7882 1.48148E-6 C 0.11511 1.48148E-6 0.16025 0.02176 0.16025 0.04004 L 0.16025 0.08333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10" grpId="0"/>
      <p:bldP spid="11" grpId="0"/>
      <p:bldP spid="11" grpId="1"/>
      <p:bldP spid="11" grpId="2"/>
      <p:bldP spid="12" grpId="0"/>
      <p:bldP spid="12" grpId="1"/>
      <p:bldP spid="13" grpId="0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b="1" dirty="0"/>
              <a:t>Igazából nem viszünk át semmit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160240"/>
          </a:xfr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/>
              <a:t>Az egyenlet megoldása nem változik: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hu-HU" sz="2400" dirty="0"/>
              <a:t> ha az egyenlet mindkét oldalához hozzáadjuk (vagy mindkét oldalából kivonjuk) ugyanazt a számot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hu-HU" sz="2400" dirty="0"/>
              <a:t> ha az egyenlet mindkét oldalát megszorozzuk (vagy elosztjuk) ugyanazzal a </a:t>
            </a:r>
            <a:r>
              <a:rPr lang="hu-HU" sz="2400" dirty="0">
                <a:latin typeface="+mj-lt"/>
              </a:rPr>
              <a:t>0</a:t>
            </a:r>
            <a:r>
              <a:rPr lang="hu-HU" sz="2400" dirty="0"/>
              <a:t>-tól különböző számmal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47664" y="3697868"/>
            <a:ext cx="1835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2.x – 12 = 6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99592" y="4129916"/>
            <a:ext cx="3165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2.x – 12 + </a:t>
            </a:r>
            <a:r>
              <a:rPr lang="hu-HU" sz="2800" dirty="0" err="1"/>
              <a:t>12</a:t>
            </a:r>
            <a:r>
              <a:rPr lang="hu-HU" sz="2800" dirty="0"/>
              <a:t> = 6 + 12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95736" y="4581128"/>
            <a:ext cx="1854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2.x = 6 + 12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95736" y="4994012"/>
            <a:ext cx="1299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2.x = 18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63688" y="5354052"/>
            <a:ext cx="2191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2.x : 2 = 18 : 2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483768" y="5786100"/>
            <a:ext cx="147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x = 18 : 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483768" y="6218148"/>
            <a:ext cx="924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x = 9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477433" y="3697868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/+12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320480" y="4211796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Az egyenlet mindkét oldalához hozzáadunk 12-t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477433" y="4994012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/:2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320480" y="5507940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Az egyenlet mindkét oldalát elosztjuk 2-vel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1547664" y="4293096"/>
            <a:ext cx="50405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2195736" y="4293096"/>
            <a:ext cx="50405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835728" y="5517232"/>
            <a:ext cx="28800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411792" y="5517232"/>
            <a:ext cx="28800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764704"/>
            <a:ext cx="8229600" cy="866360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hu-HU" sz="50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szint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Ha csak az egyenlet egyik oldalán van ismeretlen, de az negatív: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79512" y="2945269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6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33377" y="2945269"/>
            <a:ext cx="1058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- 3x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68743" y="2945269"/>
            <a:ext cx="1175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= 27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403648" y="2492896"/>
            <a:ext cx="1165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+ 3x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94332" y="3955703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6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107836" y="3955703"/>
            <a:ext cx="723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27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686216" y="3955703"/>
            <a:ext cx="1165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+ 3x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457896" y="3356992"/>
            <a:ext cx="926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-27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682200" y="3955703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=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67544" y="4809926"/>
            <a:ext cx="1713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-21    =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181475" y="4819799"/>
            <a:ext cx="442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3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469507" y="4797152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x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594455" y="4387751"/>
            <a:ext cx="587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:3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102532" y="5589240"/>
            <a:ext cx="1510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-7 = x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395536" y="1772816"/>
            <a:ext cx="3888431" cy="64633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Ha átvisszük az ismeretlent a másik oldalra, akkor ott pozitív lesz.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788024" y="1774557"/>
            <a:ext cx="4032447" cy="646331"/>
          </a:xfrm>
          <a:prstGeom prst="rect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Nem muszáj átvinni az ismeretlent, de akkor a végén negatívval kell osztani.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860032" y="2947591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6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5313897" y="2947591"/>
            <a:ext cx="1058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- 3x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6349263" y="2947591"/>
            <a:ext cx="1175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= 27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006369" y="2492896"/>
            <a:ext cx="833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- 6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5361491" y="4077072"/>
            <a:ext cx="787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- 3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964220" y="4077072"/>
            <a:ext cx="1488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x = 21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5887850" y="3595663"/>
            <a:ext cx="1348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: (-3)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010580" y="4963815"/>
            <a:ext cx="1513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x = -7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4464496" y="5951021"/>
            <a:ext cx="4499992" cy="646331"/>
          </a:xfrm>
          <a:prstGeom prst="rect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Kicsit csalóka, mert a </a:t>
            </a:r>
            <a:r>
              <a:rPr lang="hu-HU" b="1" i="1" dirty="0"/>
              <a:t>-3</a:t>
            </a:r>
            <a:r>
              <a:rPr lang="hu-HU" i="1" dirty="0"/>
              <a:t> –</a:t>
            </a:r>
            <a:r>
              <a:rPr lang="hu-HU" i="1" dirty="0" err="1"/>
              <a:t>at</a:t>
            </a:r>
            <a:r>
              <a:rPr lang="hu-HU" i="1" dirty="0"/>
              <a:t> nem </a:t>
            </a:r>
            <a:r>
              <a:rPr lang="hu-HU" b="1" i="1" dirty="0"/>
              <a:t>+3</a:t>
            </a:r>
            <a:r>
              <a:rPr lang="hu-HU" i="1" dirty="0"/>
              <a:t>-mal, hanem a szorzás miatt </a:t>
            </a:r>
            <a:r>
              <a:rPr lang="hu-HU" b="1" i="1" dirty="0"/>
              <a:t>:(-3)</a:t>
            </a:r>
            <a:r>
              <a:rPr lang="hu-HU" i="1" dirty="0" err="1"/>
              <a:t>-mal</a:t>
            </a:r>
            <a:r>
              <a:rPr lang="hu-HU" i="1" dirty="0"/>
              <a:t> visszük át.</a:t>
            </a:r>
            <a:endParaRPr lang="hu-HU" dirty="0"/>
          </a:p>
        </p:txBody>
      </p:sp>
      <p:pic>
        <p:nvPicPr>
          <p:cNvPr id="30" name="Picture 6" descr="http://icons.iconarchive.com/icons/google/noto-emoji-smileys/256/10091-nerd-fac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996" y="2636912"/>
            <a:ext cx="1489484" cy="1489484"/>
          </a:xfrm>
          <a:prstGeom prst="rect">
            <a:avLst/>
          </a:prstGeom>
          <a:noFill/>
        </p:spPr>
      </p:pic>
      <p:sp>
        <p:nvSpPr>
          <p:cNvPr id="31" name="Ellipszis feliratnak 30"/>
          <p:cNvSpPr/>
          <p:nvPr/>
        </p:nvSpPr>
        <p:spPr>
          <a:xfrm>
            <a:off x="4729336" y="1844824"/>
            <a:ext cx="3708412" cy="756084"/>
          </a:xfrm>
          <a:prstGeom prst="wedgeEllipseCallout">
            <a:avLst>
              <a:gd name="adj1" fmla="val -24980"/>
              <a:gd name="adj2" fmla="val 68819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Szeretsz számolni negatív számokkal?</a:t>
            </a:r>
            <a:endParaRPr lang="hu-HU" sz="1200" b="1" dirty="0">
              <a:solidFill>
                <a:srgbClr val="0070C0"/>
              </a:solidFill>
            </a:endParaRPr>
          </a:p>
        </p:txBody>
      </p:sp>
      <p:pic>
        <p:nvPicPr>
          <p:cNvPr id="32" name="Kép 31" descr="ang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4524" y="5193196"/>
            <a:ext cx="1375948" cy="1440160"/>
          </a:xfrm>
          <a:prstGeom prst="rect">
            <a:avLst/>
          </a:prstGeom>
        </p:spPr>
      </p:pic>
      <p:sp>
        <p:nvSpPr>
          <p:cNvPr id="33" name="Ellipszis feliratnak 32"/>
          <p:cNvSpPr/>
          <p:nvPr/>
        </p:nvSpPr>
        <p:spPr>
          <a:xfrm>
            <a:off x="3995936" y="4617132"/>
            <a:ext cx="3924436" cy="756084"/>
          </a:xfrm>
          <a:prstGeom prst="wedgeEllipseCallout">
            <a:avLst>
              <a:gd name="adj1" fmla="val 42000"/>
              <a:gd name="adj2" fmla="val 634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FF0000"/>
                </a:solidFill>
              </a:rPr>
              <a:t>Nem szeretek számolni negatív számokkal!!!</a:t>
            </a:r>
            <a:endParaRPr lang="hu-HU" sz="1100" b="1" dirty="0">
              <a:solidFill>
                <a:srgbClr val="FF0000"/>
              </a:solidFill>
            </a:endParaRPr>
          </a:p>
        </p:txBody>
      </p:sp>
      <p:pic>
        <p:nvPicPr>
          <p:cNvPr id="34" name="Kép 33" descr="ötl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612523"/>
            <a:ext cx="2088232" cy="1912820"/>
          </a:xfrm>
          <a:prstGeom prst="rect">
            <a:avLst/>
          </a:prstGeom>
        </p:spPr>
      </p:pic>
      <p:sp>
        <p:nvSpPr>
          <p:cNvPr id="35" name="Ellipszis feliratnak 34"/>
          <p:cNvSpPr/>
          <p:nvPr/>
        </p:nvSpPr>
        <p:spPr>
          <a:xfrm>
            <a:off x="4644008" y="4077072"/>
            <a:ext cx="3708412" cy="756084"/>
          </a:xfrm>
          <a:prstGeom prst="wedgeEllipseCallout">
            <a:avLst>
              <a:gd name="adj1" fmla="val 28015"/>
              <a:gd name="adj2" fmla="val 7784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Én szeretek számolni negatív számokkal!!!</a:t>
            </a:r>
            <a:endParaRPr lang="hu-HU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03496 C -3.33333E-6 -0.05047 0.02657 -0.06945 0.04844 -0.06945 L 0.09723 -0.06945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0348 L 0.07292 -0.00348 C 0.1026 -0.00348 0.14028 0.01504 0.14028 0.03078 L 0.14028 0.06666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25069E-8 L -3.61111E-6 -0.04232 C -3.61111E-6 -0.06129 -0.01336 -0.08441 -0.02413 -0.08441 L -0.04826 -0.08441 " pathEditMode="relative" rAng="0" ptsTypes="FfFF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0046 L -0.03976 -0.00046 C -0.06216 -0.00046 -0.08941 0.02174 -0.08941 0.04047 L -0.08941 0.08303 " pathEditMode="relative" rAng="0" ptsTypes="FfFF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348 L -3.61111E-6 -0.03171 C -3.61111E-6 -0.04745 -0.01319 -0.06643 -0.02395 -0.06643 L -0.04774 -0.06643 " pathEditMode="relative" rAng="0" ptsTypes="FfFF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2708 -1.11111E-6 C -0.03924 -1.11111E-6 -0.05347 0.01574 -0.05347 0.02917 L -0.05347 0.05949 " pathEditMode="relative" rAng="0" ptsTypes="FfFF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2.77778E-7 -0.03495 C 2.77778E-7 -0.05069 0.04462 -0.06991 0.08108 -0.06991 L 0.16233 -0.06991 " pathEditMode="relative" rAng="0" ptsTypes="FfFF"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7899 -2.22222E-6 C 0.11475 -2.22222E-6 0.16007 0.01852 0.16007 0.03426 L 0.16007 0.07014 " pathEditMode="relative" rAng="0" ptsTypes="FfFF">
                                      <p:cBhvr>
                                        <p:cTn id="1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2.77778E-7 -0.03333 C -2.77778E-7 -0.04838 0.02708 -0.06643 0.04948 -0.06643 L 0.09896 -0.06643 " pathEditMode="relative" rAng="0" ptsTypes="FfFF">
                                      <p:cBhvr>
                                        <p:cTn id="1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776 2.22222E-6 C 0.11285 2.22222E-6 0.15764 0.01852 0.15764 0.03426 L 0.15764 0.07014 " pathEditMode="relative" rAng="0" ptsTypes="FfFF">
                                      <p:cBhvr>
                                        <p:cTn id="1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0" grpId="0"/>
      <p:bldP spid="10" grpId="1"/>
      <p:bldP spid="10" grpId="2"/>
      <p:bldP spid="11" grpId="0"/>
      <p:bldP spid="12" grpId="0"/>
      <p:bldP spid="12" grpId="1"/>
      <p:bldP spid="13" grpId="0"/>
      <p:bldP spid="14" grpId="0"/>
      <p:bldP spid="15" grpId="0"/>
      <p:bldP spid="15" grpId="1"/>
      <p:bldP spid="15" grpId="2"/>
      <p:bldP spid="16" grpId="0"/>
      <p:bldP spid="17" grpId="0"/>
      <p:bldP spid="17" grpId="1"/>
      <p:bldP spid="18" grpId="0"/>
      <p:bldP spid="19" grpId="0" animBg="1"/>
      <p:bldP spid="20" grpId="0" animBg="1"/>
      <p:bldP spid="21" grpId="0"/>
      <p:bldP spid="21" grpId="1"/>
      <p:bldP spid="21" grpId="2"/>
      <p:bldP spid="22" grpId="0"/>
      <p:bldP spid="23" grpId="0"/>
      <p:bldP spid="24" grpId="0"/>
      <p:bldP spid="24" grpId="1"/>
      <p:bldP spid="25" grpId="0"/>
      <p:bldP spid="25" grpId="1"/>
      <p:bldP spid="25" grpId="2"/>
      <p:bldP spid="26" grpId="0"/>
      <p:bldP spid="27" grpId="0"/>
      <p:bldP spid="27" grpId="1"/>
      <p:bldP spid="28" grpId="0"/>
      <p:bldP spid="29" grpId="0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Interakt</a:t>
            </a:r>
            <a:r>
              <a:rPr lang="hu-HU" dirty="0"/>
              <a:t>ív feladatok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2060849"/>
            <a:ext cx="2628292" cy="197121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87524" y="4077072"/>
            <a:ext cx="365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https://learningapps.org/1372351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3711"/>
            <a:ext cx="2676914" cy="200768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220072" y="4041068"/>
            <a:ext cx="37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https://learningapps.org/1372366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5"/>
          <a:stretch/>
        </p:blipFill>
        <p:spPr>
          <a:xfrm>
            <a:off x="3210985" y="4489356"/>
            <a:ext cx="2722030" cy="2052228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741371" y="6525344"/>
            <a:ext cx="366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https://learningapps.org/1611219</a:t>
            </a:r>
          </a:p>
        </p:txBody>
      </p:sp>
    </p:spTree>
    <p:extLst>
      <p:ext uri="{BB962C8B-B14F-4D97-AF65-F5344CB8AC3E}">
        <p14:creationId xmlns:p14="http://schemas.microsoft.com/office/powerpoint/2010/main" val="1716533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1276</TotalTime>
  <Words>2187</Words>
  <Application>Microsoft Office PowerPoint</Application>
  <PresentationFormat>Prezentácia na obrazovke (4:3)</PresentationFormat>
  <Paragraphs>399</Paragraphs>
  <Slides>24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Wingdings</vt:lpstr>
      <vt:lpstr>Wingdings 2</vt:lpstr>
      <vt:lpstr>Áramlás</vt:lpstr>
      <vt:lpstr>Egyenletek</vt:lpstr>
      <vt:lpstr>Prezentácia programu PowerPoint</vt:lpstr>
      <vt:lpstr>Mi az egyenlet?</vt:lpstr>
      <vt:lpstr>Játék</vt:lpstr>
      <vt:lpstr>Prezentácia programu PowerPoint</vt:lpstr>
      <vt:lpstr>Prezentácia programu PowerPoint</vt:lpstr>
      <vt:lpstr>Igazából nem viszünk át semmit</vt:lpstr>
      <vt:lpstr>Prezentácia programu PowerPoint</vt:lpstr>
      <vt:lpstr>Interaktív feladatok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Interaktív feladat</vt:lpstr>
      <vt:lpstr>Prezentácia programu PowerPoint</vt:lpstr>
      <vt:lpstr>Prezentácia programu PowerPoint</vt:lpstr>
      <vt:lpstr>Prezentácia programu PowerPoint</vt:lpstr>
      <vt:lpstr>Prezentácia programu PowerPoint</vt:lpstr>
      <vt:lpstr>Monitor feladatok</vt:lpstr>
      <vt:lpstr>Monitor feladatok</vt:lpstr>
      <vt:lpstr>Monitor feladatok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Egyenletek</dc:title>
  <dc:creator>Gyuri</dc:creator>
  <cp:lastModifiedBy>ZS133</cp:lastModifiedBy>
  <cp:revision>127</cp:revision>
  <dcterms:created xsi:type="dcterms:W3CDTF">2011-07-07T16:39:51Z</dcterms:created>
  <dcterms:modified xsi:type="dcterms:W3CDTF">2025-10-15T21:16:20Z</dcterms:modified>
</cp:coreProperties>
</file>