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2"/>
  </p:notesMasterIdLst>
  <p:sldIdLst>
    <p:sldId id="256" r:id="rId2"/>
    <p:sldId id="262" r:id="rId3"/>
    <p:sldId id="263" r:id="rId4"/>
    <p:sldId id="264" r:id="rId5"/>
    <p:sldId id="265" r:id="rId6"/>
    <p:sldId id="271" r:id="rId7"/>
    <p:sldId id="272" r:id="rId8"/>
    <p:sldId id="273" r:id="rId9"/>
    <p:sldId id="274" r:id="rId10"/>
    <p:sldId id="283" r:id="rId11"/>
    <p:sldId id="284" r:id="rId12"/>
    <p:sldId id="268" r:id="rId13"/>
    <p:sldId id="275" r:id="rId14"/>
    <p:sldId id="279" r:id="rId15"/>
    <p:sldId id="280" r:id="rId16"/>
    <p:sldId id="285" r:id="rId17"/>
    <p:sldId id="281" r:id="rId18"/>
    <p:sldId id="282" r:id="rId19"/>
    <p:sldId id="28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38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800" cy="46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00C30-8D5F-4B3E-A7C9-F6BCD5340BF5}" type="datetimeFigureOut">
              <a:rPr lang="hu-HU" smtClean="0"/>
              <a:t>2025. 08. 24.</a:t>
            </a:fld>
            <a:endParaRPr lang="hu-HU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hu-HU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C5926-2DB1-43E5-8DF1-7A2117130F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291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C5926-2DB1-43E5-8DF1-7A2117130F87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985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C5926-2DB1-43E5-8DF1-7A2117130F8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261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C5926-2DB1-43E5-8DF1-7A2117130F8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118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FA39-3EF7-4074-B88B-26AF8CB06E6A}" type="datetimeFigureOut">
              <a:rPr lang="hu-HU" smtClean="0"/>
              <a:pPr/>
              <a:t>2025. 08. 24.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2A8-F388-45B8-BF41-E6C85E6E04B4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1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FA39-3EF7-4074-B88B-26AF8CB06E6A}" type="datetimeFigureOut">
              <a:rPr lang="hu-HU" smtClean="0"/>
              <a:pPr/>
              <a:t>2025. 08. 24.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2A8-F388-45B8-BF41-E6C85E6E04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415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FA39-3EF7-4074-B88B-26AF8CB06E6A}" type="datetimeFigureOut">
              <a:rPr lang="hu-HU" smtClean="0"/>
              <a:pPr/>
              <a:t>2025. 08. 24.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2A8-F388-45B8-BF41-E6C85E6E04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364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FA39-3EF7-4074-B88B-26AF8CB06E6A}" type="datetimeFigureOut">
              <a:rPr lang="hu-HU" smtClean="0"/>
              <a:pPr/>
              <a:t>2025. 08. 24.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2A8-F388-45B8-BF41-E6C85E6E04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514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FA39-3EF7-4074-B88B-26AF8CB06E6A}" type="datetimeFigureOut">
              <a:rPr lang="hu-HU" smtClean="0"/>
              <a:pPr/>
              <a:t>2025. 08. 24.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2A8-F388-45B8-BF41-E6C85E6E04B4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8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FA39-3EF7-4074-B88B-26AF8CB06E6A}" type="datetimeFigureOut">
              <a:rPr lang="hu-HU" smtClean="0"/>
              <a:pPr/>
              <a:t>2025. 08. 24.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2A8-F388-45B8-BF41-E6C85E6E04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56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FA39-3EF7-4074-B88B-26AF8CB06E6A}" type="datetimeFigureOut">
              <a:rPr lang="hu-HU" smtClean="0"/>
              <a:pPr/>
              <a:t>2025. 08. 24.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2A8-F388-45B8-BF41-E6C85E6E04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374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FA39-3EF7-4074-B88B-26AF8CB06E6A}" type="datetimeFigureOut">
              <a:rPr lang="hu-HU" smtClean="0"/>
              <a:pPr/>
              <a:t>2025. 08. 24.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2A8-F388-45B8-BF41-E6C85E6E04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49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FA39-3EF7-4074-B88B-26AF8CB06E6A}" type="datetimeFigureOut">
              <a:rPr lang="hu-HU" smtClean="0"/>
              <a:pPr/>
              <a:t>2025. 08. 24.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2A8-F388-45B8-BF41-E6C85E6E04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176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521FA39-3EF7-4074-B88B-26AF8CB06E6A}" type="datetimeFigureOut">
              <a:rPr lang="hu-HU" smtClean="0"/>
              <a:pPr/>
              <a:t>2025. 08. 24.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2162A8-F388-45B8-BF41-E6C85E6E04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839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FA39-3EF7-4074-B88B-26AF8CB06E6A}" type="datetimeFigureOut">
              <a:rPr lang="hu-HU" smtClean="0"/>
              <a:pPr/>
              <a:t>2025. 08. 24.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62A8-F388-45B8-BF41-E6C85E6E04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44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21FA39-3EF7-4074-B88B-26AF8CB06E6A}" type="datetimeFigureOut">
              <a:rPr lang="hu-HU" smtClean="0"/>
              <a:pPr/>
              <a:t>2025. 08. 24.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2162A8-F388-45B8-BF41-E6C85E6E04B4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6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92127" y="1895381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hu-HU" sz="6600" dirty="0">
                <a:solidFill>
                  <a:srgbClr val="002060"/>
                </a:solidFill>
              </a:rPr>
              <a:t>Négyzet és téglalap kerülete és területe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3796663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Mgr. Miklós György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A223101-AD4F-1D1B-F6B9-37D8672DC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"/>
          <a:stretch/>
        </p:blipFill>
        <p:spPr>
          <a:xfrm>
            <a:off x="143913" y="276493"/>
            <a:ext cx="2218286" cy="1644977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B29130FE-F639-7628-9CAA-D373ECCF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95" y="4495799"/>
            <a:ext cx="2306416" cy="1674447"/>
          </a:xfrm>
          <a:prstGeom prst="rect">
            <a:avLst/>
          </a:prstGeom>
        </p:spPr>
      </p:pic>
      <p:sp>
        <p:nvSpPr>
          <p:cNvPr id="6" name="Szövegdoboz 13">
            <a:extLst>
              <a:ext uri="{FF2B5EF4-FFF2-40B4-BE49-F238E27FC236}">
                <a16:creationId xmlns:a16="http://schemas.microsoft.com/office/drawing/2014/main" id="{C4497A62-AFC6-3E7B-B481-1EACCD6448B5}"/>
              </a:ext>
            </a:extLst>
          </p:cNvPr>
          <p:cNvSpPr txBox="1"/>
          <p:nvPr/>
        </p:nvSpPr>
        <p:spPr>
          <a:xfrm rot="523624">
            <a:off x="5508220" y="637317"/>
            <a:ext cx="3189914" cy="923330"/>
          </a:xfrm>
          <a:prstGeom prst="rect">
            <a:avLst/>
          </a:prstGeom>
          <a:solidFill>
            <a:srgbClr val="00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5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5400" dirty="0">
                <a:latin typeface="Lucida Calligraphy" pitchFamily="66" charset="0"/>
              </a:rPr>
              <a:t> = a</a:t>
            </a:r>
            <a:r>
              <a:rPr lang="hu-HU" sz="5400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hu-HU" sz="5400" dirty="0">
                <a:latin typeface="Lucida Calligraphy" pitchFamily="66" charset="0"/>
              </a:rPr>
              <a:t> a</a:t>
            </a:r>
          </a:p>
        </p:txBody>
      </p:sp>
      <p:sp>
        <p:nvSpPr>
          <p:cNvPr id="8" name="Szövegdoboz 13">
            <a:extLst>
              <a:ext uri="{FF2B5EF4-FFF2-40B4-BE49-F238E27FC236}">
                <a16:creationId xmlns:a16="http://schemas.microsoft.com/office/drawing/2014/main" id="{5EB106EF-21B7-CBE5-1750-2DBE3C388CAE}"/>
              </a:ext>
            </a:extLst>
          </p:cNvPr>
          <p:cNvSpPr txBox="1"/>
          <p:nvPr/>
        </p:nvSpPr>
        <p:spPr>
          <a:xfrm rot="21248711">
            <a:off x="896257" y="5067888"/>
            <a:ext cx="3443571" cy="76944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400" dirty="0">
                <a:latin typeface="Lucida Calligraphy" panose="03010101010101010101" pitchFamily="66" charset="0"/>
                <a:cs typeface="Times New Roman" pitchFamily="18" charset="0"/>
              </a:rPr>
              <a:t>k</a:t>
            </a:r>
            <a:r>
              <a:rPr lang="hu-HU" sz="4400" dirty="0">
                <a:latin typeface="Lucida Calligraphy" pitchFamily="66" charset="0"/>
              </a:rPr>
              <a:t> = </a:t>
            </a:r>
            <a:r>
              <a:rPr lang="hu-HU" sz="44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hu-HU" sz="4400" dirty="0">
                <a:latin typeface="Lucida Calligraphy" panose="03010101010101010101" pitchFamily="66" charset="0"/>
                <a:cs typeface="Times New Roman" pitchFamily="18" charset="0"/>
              </a:rPr>
              <a:t>a</a:t>
            </a:r>
            <a:r>
              <a:rPr lang="hu-HU" sz="4400" dirty="0">
                <a:latin typeface="Times New Roman" pitchFamily="18" charset="0"/>
                <a:cs typeface="Times New Roman" pitchFamily="18" charset="0"/>
              </a:rPr>
              <a:t> + 2.</a:t>
            </a:r>
            <a:r>
              <a:rPr lang="hu-HU" sz="4400" dirty="0">
                <a:latin typeface="Lucida Calligraphy" panose="03010101010101010101" pitchFamily="66" charset="0"/>
                <a:cs typeface="Times New Roman" pitchFamily="18" charset="0"/>
              </a:rPr>
              <a:t>b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2">
            <a:extLst>
              <a:ext uri="{FF2B5EF4-FFF2-40B4-BE49-F238E27FC236}">
                <a16:creationId xmlns:a16="http://schemas.microsoft.com/office/drawing/2014/main" id="{9E96B29E-31AE-2683-C37F-113266CD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Interaktív feladatok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B01BD345-8F9D-9DCA-321C-DCAB16B9A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182">
            <a:off x="618061" y="3056147"/>
            <a:ext cx="3439915" cy="1915299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7426F150-8A68-0C97-0913-5D59247B7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838">
            <a:off x="5192354" y="3045508"/>
            <a:ext cx="3439915" cy="1915299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8B9B9D37-0E6A-E3A0-D336-CD5436603EE8}"/>
              </a:ext>
            </a:extLst>
          </p:cNvPr>
          <p:cNvSpPr txBox="1"/>
          <p:nvPr/>
        </p:nvSpPr>
        <p:spPr>
          <a:xfrm rot="21110182">
            <a:off x="755417" y="2520048"/>
            <a:ext cx="2848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Kerület vagy terület?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7F7DD411-F61E-248B-4ED9-37BACE854B85}"/>
              </a:ext>
            </a:extLst>
          </p:cNvPr>
          <p:cNvSpPr txBox="1"/>
          <p:nvPr/>
        </p:nvSpPr>
        <p:spPr>
          <a:xfrm rot="514838">
            <a:off x="6107690" y="2542958"/>
            <a:ext cx="226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Lépésről lépésre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C867F3FD-9455-473E-AA20-32040360BD2D}"/>
              </a:ext>
            </a:extLst>
          </p:cNvPr>
          <p:cNvSpPr txBox="1"/>
          <p:nvPr/>
        </p:nvSpPr>
        <p:spPr>
          <a:xfrm rot="21110182">
            <a:off x="697861" y="5088407"/>
            <a:ext cx="3748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0070C0"/>
                </a:solidFill>
              </a:rPr>
              <a:t>https://learningapps.org/9252755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5C2FA3CA-8F8D-8045-E07E-B28A6DC50A42}"/>
              </a:ext>
            </a:extLst>
          </p:cNvPr>
          <p:cNvSpPr txBox="1"/>
          <p:nvPr/>
        </p:nvSpPr>
        <p:spPr>
          <a:xfrm rot="514838">
            <a:off x="4867957" y="5107019"/>
            <a:ext cx="3748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0070C0"/>
                </a:solidFill>
              </a:rPr>
              <a:t>https://learningapps.org/3117425</a:t>
            </a:r>
          </a:p>
        </p:txBody>
      </p:sp>
    </p:spTree>
    <p:extLst>
      <p:ext uri="{BB962C8B-B14F-4D97-AF65-F5344CB8AC3E}">
        <p14:creationId xmlns:p14="http://schemas.microsoft.com/office/powerpoint/2010/main" val="238270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352AB-19FB-C1C3-7BAB-28FBACD5D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2">
            <a:extLst>
              <a:ext uri="{FF2B5EF4-FFF2-40B4-BE49-F238E27FC236}">
                <a16:creationId xmlns:a16="http://schemas.microsoft.com/office/drawing/2014/main" id="{52D3F41D-FBB1-F897-7C0D-E61EACAF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Interaktív feladatok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DC1195F7-34CE-43C6-41CF-BDE01B6DE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6" y="2130284"/>
            <a:ext cx="2952000" cy="1643639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51AB968A-3A4C-4C1B-C472-7398C11FD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88" y="2230208"/>
            <a:ext cx="2952000" cy="1643639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1229D74D-DD35-A1F8-63F6-42F405226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29" y="4323609"/>
            <a:ext cx="2952000" cy="1643639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4954B602-3A03-557C-0B9E-02EABA496468}"/>
              </a:ext>
            </a:extLst>
          </p:cNvPr>
          <p:cNvSpPr txBox="1"/>
          <p:nvPr/>
        </p:nvSpPr>
        <p:spPr>
          <a:xfrm>
            <a:off x="757141" y="1730174"/>
            <a:ext cx="2581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Négyzet, téglalap – k, T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4E9C7F9-3155-4CA7-6B5D-E7466292906A}"/>
              </a:ext>
            </a:extLst>
          </p:cNvPr>
          <p:cNvSpPr txBox="1"/>
          <p:nvPr/>
        </p:nvSpPr>
        <p:spPr>
          <a:xfrm>
            <a:off x="6163863" y="1830098"/>
            <a:ext cx="2400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Négyzet, téglalap – T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5B64B3E-DAD9-C48C-588C-B17C84CA1C64}"/>
              </a:ext>
            </a:extLst>
          </p:cNvPr>
          <p:cNvSpPr txBox="1"/>
          <p:nvPr/>
        </p:nvSpPr>
        <p:spPr>
          <a:xfrm>
            <a:off x="3793190" y="3956433"/>
            <a:ext cx="1643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Téglalap – k, T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2A3DE80-1EF0-164D-2053-6AD5E6F54B3A}"/>
              </a:ext>
            </a:extLst>
          </p:cNvPr>
          <p:cNvSpPr txBox="1"/>
          <p:nvPr/>
        </p:nvSpPr>
        <p:spPr>
          <a:xfrm>
            <a:off x="351452" y="3771767"/>
            <a:ext cx="339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https://learningapps.org/7210871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28ECEF2-DEC7-9BC2-6C07-C171FA66E42D}"/>
              </a:ext>
            </a:extLst>
          </p:cNvPr>
          <p:cNvSpPr txBox="1"/>
          <p:nvPr/>
        </p:nvSpPr>
        <p:spPr>
          <a:xfrm>
            <a:off x="5667605" y="3873847"/>
            <a:ext cx="339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https://learningapps.org/7668813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9BDD9A3-D056-8078-7E17-62404FAD15C7}"/>
              </a:ext>
            </a:extLst>
          </p:cNvPr>
          <p:cNvSpPr txBox="1"/>
          <p:nvPr/>
        </p:nvSpPr>
        <p:spPr>
          <a:xfrm>
            <a:off x="2918046" y="5965092"/>
            <a:ext cx="339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https://learningapps.org/2918286</a:t>
            </a:r>
          </a:p>
        </p:txBody>
      </p:sp>
    </p:spTree>
    <p:extLst>
      <p:ext uri="{BB962C8B-B14F-4D97-AF65-F5344CB8AC3E}">
        <p14:creationId xmlns:p14="http://schemas.microsoft.com/office/powerpoint/2010/main" val="245926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ĺžnik 19">
            <a:extLst>
              <a:ext uri="{FF2B5EF4-FFF2-40B4-BE49-F238E27FC236}">
                <a16:creationId xmlns:a16="http://schemas.microsoft.com/office/drawing/2014/main" id="{9BFA4205-AF59-3F5E-136A-67DF0F205071}"/>
              </a:ext>
            </a:extLst>
          </p:cNvPr>
          <p:cNvSpPr/>
          <p:nvPr/>
        </p:nvSpPr>
        <p:spPr>
          <a:xfrm>
            <a:off x="6613114" y="2168362"/>
            <a:ext cx="1980000" cy="314816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000"/>
          </a:p>
        </p:txBody>
      </p:sp>
      <p:sp>
        <p:nvSpPr>
          <p:cNvPr id="21" name="Zástupný objekt pre obsah 1">
            <a:extLst>
              <a:ext uri="{FF2B5EF4-FFF2-40B4-BE49-F238E27FC236}">
                <a16:creationId xmlns:a16="http://schemas.microsoft.com/office/drawing/2014/main" id="{8C129B99-AB92-749A-D83D-FBDB2D5E7D52}"/>
              </a:ext>
            </a:extLst>
          </p:cNvPr>
          <p:cNvSpPr txBox="1">
            <a:spLocks/>
          </p:cNvSpPr>
          <p:nvPr/>
        </p:nvSpPr>
        <p:spPr>
          <a:xfrm>
            <a:off x="4784692" y="2090932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hu-HU" sz="2400" dirty="0"/>
              <a:t>Számítsd ki a 64 cm</a:t>
            </a:r>
            <a:r>
              <a:rPr lang="hu-HU" sz="2400" baseline="30000" dirty="0"/>
              <a:t>2</a:t>
            </a:r>
            <a:r>
              <a:rPr lang="hu-HU" sz="2400" dirty="0"/>
              <a:t> területű négyzet kerületét!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C9F94A37-CE26-941F-9A6B-7E60AD432ADE}"/>
              </a:ext>
            </a:extLst>
          </p:cNvPr>
          <p:cNvSpPr/>
          <p:nvPr/>
        </p:nvSpPr>
        <p:spPr>
          <a:xfrm>
            <a:off x="2175068" y="2128606"/>
            <a:ext cx="1908000" cy="3148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000"/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9737F82-6085-AC30-E44A-78C2EBE1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53" y="2090932"/>
            <a:ext cx="4114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Számítsd ki a 24 cm kerületű négyzet területét!</a:t>
            </a: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D1E557E5-E9CC-9012-7A44-039F5C94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Trükkösebb feladatok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470EBDD-F55B-B3FC-B01E-929C0E0FA9B7}"/>
              </a:ext>
            </a:extLst>
          </p:cNvPr>
          <p:cNvSpPr txBox="1"/>
          <p:nvPr/>
        </p:nvSpPr>
        <p:spPr>
          <a:xfrm>
            <a:off x="402776" y="2841175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Lucida Calligraphy" panose="03010101010101010101" pitchFamily="66" charset="0"/>
              </a:rPr>
              <a:t>k</a:t>
            </a:r>
            <a:r>
              <a:rPr lang="hu-HU" sz="2800" dirty="0"/>
              <a:t> = 24 cm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81786C7-D395-B034-FB87-98901E319E58}"/>
              </a:ext>
            </a:extLst>
          </p:cNvPr>
          <p:cNvSpPr txBox="1"/>
          <p:nvPr/>
        </p:nvSpPr>
        <p:spPr>
          <a:xfrm>
            <a:off x="435435" y="3624946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k</a:t>
            </a:r>
            <a:r>
              <a:rPr lang="hu-HU" sz="2800" dirty="0">
                <a:solidFill>
                  <a:srgbClr val="0070C0"/>
                </a:solidFill>
              </a:rPr>
              <a:t> = 4 . </a:t>
            </a:r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a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7F9F03D-B985-9827-EF31-D79803B5B104}"/>
              </a:ext>
            </a:extLst>
          </p:cNvPr>
          <p:cNvSpPr txBox="1"/>
          <p:nvPr/>
        </p:nvSpPr>
        <p:spPr>
          <a:xfrm>
            <a:off x="435435" y="4169232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70C0"/>
                </a:solidFill>
              </a:rPr>
              <a:t>24 = 4 . </a:t>
            </a:r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9D4A6FD-371D-8FEF-843F-2436CECFA62D}"/>
              </a:ext>
            </a:extLst>
          </p:cNvPr>
          <p:cNvSpPr txBox="1"/>
          <p:nvPr/>
        </p:nvSpPr>
        <p:spPr>
          <a:xfrm>
            <a:off x="435434" y="4735293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a</a:t>
            </a:r>
            <a:r>
              <a:rPr lang="hu-HU" sz="2800" dirty="0">
                <a:solidFill>
                  <a:srgbClr val="0070C0"/>
                </a:solidFill>
              </a:rPr>
              <a:t> = 24 : 4</a:t>
            </a:r>
            <a:endParaRPr lang="hu-HU" sz="2800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DCD4558D-AA73-1C03-C5C0-DF3BC4A6DC04}"/>
              </a:ext>
            </a:extLst>
          </p:cNvPr>
          <p:cNvSpPr txBox="1"/>
          <p:nvPr/>
        </p:nvSpPr>
        <p:spPr>
          <a:xfrm>
            <a:off x="435435" y="5290464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a</a:t>
            </a:r>
            <a:r>
              <a:rPr lang="hu-HU" sz="2800" dirty="0">
                <a:solidFill>
                  <a:srgbClr val="0070C0"/>
                </a:solidFill>
              </a:rPr>
              <a:t> = 6 cm</a:t>
            </a:r>
            <a:endParaRPr lang="hu-HU" sz="2800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9038B4F5-2EF8-74B8-AA11-579618411B80}"/>
              </a:ext>
            </a:extLst>
          </p:cNvPr>
          <p:cNvSpPr txBox="1"/>
          <p:nvPr/>
        </p:nvSpPr>
        <p:spPr>
          <a:xfrm>
            <a:off x="2405759" y="3624944"/>
            <a:ext cx="143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8000"/>
                </a:solidFill>
              </a:rPr>
              <a:t>T = </a:t>
            </a:r>
            <a:r>
              <a:rPr lang="hu-HU" sz="2800" dirty="0">
                <a:solidFill>
                  <a:srgbClr val="008000"/>
                </a:solidFill>
                <a:latin typeface="Lucida Calligraphy" panose="03010101010101010101" pitchFamily="66" charset="0"/>
              </a:rPr>
              <a:t>a</a:t>
            </a:r>
            <a:r>
              <a:rPr lang="hu-HU" sz="2800" dirty="0">
                <a:solidFill>
                  <a:srgbClr val="008000"/>
                </a:solidFill>
              </a:rPr>
              <a:t> . </a:t>
            </a:r>
            <a:r>
              <a:rPr lang="hu-HU" sz="2800" dirty="0">
                <a:solidFill>
                  <a:srgbClr val="008000"/>
                </a:solidFill>
                <a:latin typeface="Lucida Calligraphy" panose="03010101010101010101" pitchFamily="66" charset="0"/>
              </a:rPr>
              <a:t>a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576DBB44-2951-F364-CF7F-272B9A567560}"/>
              </a:ext>
            </a:extLst>
          </p:cNvPr>
          <p:cNvSpPr txBox="1"/>
          <p:nvPr/>
        </p:nvSpPr>
        <p:spPr>
          <a:xfrm>
            <a:off x="2404425" y="4163789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8000"/>
                </a:solidFill>
              </a:rPr>
              <a:t>T = 6 . 6</a:t>
            </a:r>
            <a:endParaRPr lang="hu-HU" sz="2800" dirty="0">
              <a:solidFill>
                <a:srgbClr val="008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41387A21-D8F0-FC8E-2052-3B4ECB3B8D00}"/>
              </a:ext>
            </a:extLst>
          </p:cNvPr>
          <p:cNvSpPr txBox="1"/>
          <p:nvPr/>
        </p:nvSpPr>
        <p:spPr>
          <a:xfrm>
            <a:off x="2404425" y="4735293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8000"/>
                </a:solidFill>
              </a:rPr>
              <a:t>T = 36 cm</a:t>
            </a:r>
            <a:r>
              <a:rPr lang="hu-HU" sz="2800" b="1" baseline="30000" dirty="0">
                <a:solidFill>
                  <a:srgbClr val="008000"/>
                </a:solidFill>
              </a:rPr>
              <a:t>2</a:t>
            </a:r>
            <a:endParaRPr lang="hu-HU" sz="2800" b="1" baseline="30000" dirty="0">
              <a:solidFill>
                <a:srgbClr val="008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9" name="Obdĺžnik: zaoblené rohy 18">
            <a:extLst>
              <a:ext uri="{FF2B5EF4-FFF2-40B4-BE49-F238E27FC236}">
                <a16:creationId xmlns:a16="http://schemas.microsoft.com/office/drawing/2014/main" id="{C42E31A5-3C2D-DA01-F01E-87C9F14D589A}"/>
              </a:ext>
            </a:extLst>
          </p:cNvPr>
          <p:cNvSpPr/>
          <p:nvPr/>
        </p:nvSpPr>
        <p:spPr>
          <a:xfrm>
            <a:off x="206834" y="1906896"/>
            <a:ext cx="4212771" cy="424353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0367099E-4FDE-316F-313F-703CCF575F91}"/>
              </a:ext>
            </a:extLst>
          </p:cNvPr>
          <p:cNvSpPr txBox="1"/>
          <p:nvPr/>
        </p:nvSpPr>
        <p:spPr>
          <a:xfrm>
            <a:off x="4920337" y="2841175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T = 64 cm</a:t>
            </a:r>
            <a:r>
              <a:rPr lang="hu-HU" sz="2800" baseline="30000" dirty="0"/>
              <a:t>2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39637239-57AE-048B-F3CD-D3743D2F161E}"/>
              </a:ext>
            </a:extLst>
          </p:cNvPr>
          <p:cNvSpPr txBox="1"/>
          <p:nvPr/>
        </p:nvSpPr>
        <p:spPr>
          <a:xfrm>
            <a:off x="7040901" y="3624944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k</a:t>
            </a:r>
            <a:r>
              <a:rPr lang="hu-HU" sz="2800" dirty="0">
                <a:solidFill>
                  <a:srgbClr val="0070C0"/>
                </a:solidFill>
              </a:rPr>
              <a:t> = 4 . </a:t>
            </a:r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a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ABA2FF15-DB9F-F903-A53D-16371335DD89}"/>
              </a:ext>
            </a:extLst>
          </p:cNvPr>
          <p:cNvSpPr txBox="1"/>
          <p:nvPr/>
        </p:nvSpPr>
        <p:spPr>
          <a:xfrm>
            <a:off x="7040901" y="4169230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k</a:t>
            </a:r>
            <a:r>
              <a:rPr lang="hu-HU" sz="2800" dirty="0">
                <a:solidFill>
                  <a:srgbClr val="0070C0"/>
                </a:solidFill>
              </a:rPr>
              <a:t> = 4 . 8</a:t>
            </a:r>
            <a:endParaRPr lang="hu-HU" sz="2800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BFFB566B-7E49-0FC8-A400-9C1AF65A39D4}"/>
              </a:ext>
            </a:extLst>
          </p:cNvPr>
          <p:cNvSpPr txBox="1"/>
          <p:nvPr/>
        </p:nvSpPr>
        <p:spPr>
          <a:xfrm>
            <a:off x="7040900" y="4735291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  <a:latin typeface="Lucida Calligraphy" panose="03010101010101010101" pitchFamily="66" charset="0"/>
              </a:rPr>
              <a:t>k</a:t>
            </a:r>
            <a:r>
              <a:rPr lang="hu-HU" sz="2800" b="1" dirty="0">
                <a:solidFill>
                  <a:srgbClr val="0070C0"/>
                </a:solidFill>
              </a:rPr>
              <a:t> = 32 cm</a:t>
            </a:r>
            <a:endParaRPr lang="hu-HU" sz="2800" b="1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ADF1FC8E-2050-B229-26D1-F6DD34930156}"/>
              </a:ext>
            </a:extLst>
          </p:cNvPr>
          <p:cNvSpPr txBox="1"/>
          <p:nvPr/>
        </p:nvSpPr>
        <p:spPr>
          <a:xfrm>
            <a:off x="4963892" y="3624944"/>
            <a:ext cx="143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8000"/>
                </a:solidFill>
              </a:rPr>
              <a:t>T = </a:t>
            </a:r>
            <a:r>
              <a:rPr lang="hu-HU" sz="2800" dirty="0">
                <a:solidFill>
                  <a:srgbClr val="008000"/>
                </a:solidFill>
                <a:latin typeface="Lucida Calligraphy" panose="03010101010101010101" pitchFamily="66" charset="0"/>
              </a:rPr>
              <a:t>a</a:t>
            </a:r>
            <a:r>
              <a:rPr lang="hu-HU" sz="2800" dirty="0">
                <a:solidFill>
                  <a:srgbClr val="008000"/>
                </a:solidFill>
              </a:rPr>
              <a:t> . </a:t>
            </a:r>
            <a:r>
              <a:rPr lang="hu-HU" sz="2800" dirty="0">
                <a:solidFill>
                  <a:srgbClr val="008000"/>
                </a:solidFill>
                <a:latin typeface="Lucida Calligraphy" panose="03010101010101010101" pitchFamily="66" charset="0"/>
              </a:rPr>
              <a:t>a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1854C14D-3FEA-FAD2-5E5B-ECE3F0EA8D3D}"/>
              </a:ext>
            </a:extLst>
          </p:cNvPr>
          <p:cNvSpPr txBox="1"/>
          <p:nvPr/>
        </p:nvSpPr>
        <p:spPr>
          <a:xfrm>
            <a:off x="4962558" y="4163789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8000"/>
                </a:solidFill>
              </a:rPr>
              <a:t>64 = </a:t>
            </a:r>
            <a:r>
              <a:rPr lang="hu-HU" sz="2800" dirty="0">
                <a:solidFill>
                  <a:srgbClr val="008000"/>
                </a:solidFill>
                <a:latin typeface="Lucida Calligraphy" panose="03010101010101010101" pitchFamily="66" charset="0"/>
              </a:rPr>
              <a:t>a</a:t>
            </a:r>
            <a:r>
              <a:rPr lang="hu-HU" sz="2800" dirty="0">
                <a:solidFill>
                  <a:srgbClr val="008000"/>
                </a:solidFill>
              </a:rPr>
              <a:t> . </a:t>
            </a:r>
            <a:r>
              <a:rPr lang="hu-HU" sz="2800" dirty="0">
                <a:solidFill>
                  <a:srgbClr val="008000"/>
                </a:solidFill>
                <a:latin typeface="Lucida Calligraphy" panose="03010101010101010101" pitchFamily="66" charset="0"/>
              </a:rPr>
              <a:t>a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040D9715-1CCF-DEB6-B205-914B1D414F02}"/>
              </a:ext>
            </a:extLst>
          </p:cNvPr>
          <p:cNvSpPr txBox="1"/>
          <p:nvPr/>
        </p:nvSpPr>
        <p:spPr>
          <a:xfrm>
            <a:off x="4962558" y="4735293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8000"/>
                </a:solidFill>
                <a:latin typeface="Lucida Calligraphy" panose="03010101010101010101" pitchFamily="66" charset="0"/>
              </a:rPr>
              <a:t>a</a:t>
            </a:r>
            <a:r>
              <a:rPr lang="hu-HU" sz="2800" dirty="0">
                <a:solidFill>
                  <a:srgbClr val="008000"/>
                </a:solidFill>
              </a:rPr>
              <a:t> = 8 cm</a:t>
            </a:r>
            <a:endParaRPr lang="hu-HU" sz="2800" baseline="30000" dirty="0">
              <a:solidFill>
                <a:srgbClr val="008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0" name="Obdĺžnik: zaoblené rohy 29">
            <a:extLst>
              <a:ext uri="{FF2B5EF4-FFF2-40B4-BE49-F238E27FC236}">
                <a16:creationId xmlns:a16="http://schemas.microsoft.com/office/drawing/2014/main" id="{B8D36842-D339-2824-F4BA-441D185787B6}"/>
              </a:ext>
            </a:extLst>
          </p:cNvPr>
          <p:cNvSpPr/>
          <p:nvPr/>
        </p:nvSpPr>
        <p:spPr>
          <a:xfrm>
            <a:off x="4724395" y="1906896"/>
            <a:ext cx="4212771" cy="4243536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/>
          </a:p>
        </p:txBody>
      </p:sp>
    </p:spTree>
    <p:extLst>
      <p:ext uri="{BB962C8B-B14F-4D97-AF65-F5344CB8AC3E}">
        <p14:creationId xmlns:p14="http://schemas.microsoft.com/office/powerpoint/2010/main" val="20216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build="p"/>
      <p:bldP spid="7" grpId="0" animBg="1"/>
      <p:bldP spid="2" grpId="0" build="p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9" grpId="0" animBg="1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ĺžnik 19">
            <a:extLst>
              <a:ext uri="{FF2B5EF4-FFF2-40B4-BE49-F238E27FC236}">
                <a16:creationId xmlns:a16="http://schemas.microsoft.com/office/drawing/2014/main" id="{9BFA4205-AF59-3F5E-136A-67DF0F205071}"/>
              </a:ext>
            </a:extLst>
          </p:cNvPr>
          <p:cNvSpPr/>
          <p:nvPr/>
        </p:nvSpPr>
        <p:spPr>
          <a:xfrm>
            <a:off x="6716480" y="1997123"/>
            <a:ext cx="1872000" cy="314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9E498FE8-876B-E9CF-3D52-B51165BC8FDB}"/>
              </a:ext>
            </a:extLst>
          </p:cNvPr>
          <p:cNvSpPr/>
          <p:nvPr/>
        </p:nvSpPr>
        <p:spPr>
          <a:xfrm>
            <a:off x="7329689" y="2378371"/>
            <a:ext cx="1404000" cy="314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2D3E0543-74BA-C87B-F244-43D7731911B4}"/>
              </a:ext>
            </a:extLst>
          </p:cNvPr>
          <p:cNvSpPr/>
          <p:nvPr/>
        </p:nvSpPr>
        <p:spPr>
          <a:xfrm>
            <a:off x="5057129" y="2724764"/>
            <a:ext cx="1440000" cy="314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Zástupný objekt pre obsah 1">
            <a:extLst>
              <a:ext uri="{FF2B5EF4-FFF2-40B4-BE49-F238E27FC236}">
                <a16:creationId xmlns:a16="http://schemas.microsoft.com/office/drawing/2014/main" id="{8C129B99-AB92-749A-D83D-FBDB2D5E7D52}"/>
              </a:ext>
            </a:extLst>
          </p:cNvPr>
          <p:cNvSpPr txBox="1">
            <a:spLocks/>
          </p:cNvSpPr>
          <p:nvPr/>
        </p:nvSpPr>
        <p:spPr>
          <a:xfrm>
            <a:off x="4864202" y="1919695"/>
            <a:ext cx="4114800" cy="13323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hu-HU" sz="2400" dirty="0"/>
              <a:t>Számítsd ki a 22 cm</a:t>
            </a:r>
            <a:r>
              <a:rPr lang="hu-HU" sz="2400" baseline="30000" dirty="0"/>
              <a:t> </a:t>
            </a:r>
            <a:r>
              <a:rPr lang="hu-HU" sz="2400" dirty="0"/>
              <a:t>kerületű téglalap területét, ha az egyik oldala 8 cm hosszú!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6BB45942-79A7-CD67-6358-41F9EC27D4CF}"/>
              </a:ext>
            </a:extLst>
          </p:cNvPr>
          <p:cNvSpPr/>
          <p:nvPr/>
        </p:nvSpPr>
        <p:spPr>
          <a:xfrm>
            <a:off x="2803010" y="2297629"/>
            <a:ext cx="1404000" cy="314816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6C7C0E29-FB39-4F7B-BDCF-0CF3A9C9C1B1}"/>
              </a:ext>
            </a:extLst>
          </p:cNvPr>
          <p:cNvSpPr/>
          <p:nvPr/>
        </p:nvSpPr>
        <p:spPr>
          <a:xfrm>
            <a:off x="487629" y="2604267"/>
            <a:ext cx="1440000" cy="314816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C9F94A37-CE26-941F-9A6B-7E60AD432ADE}"/>
              </a:ext>
            </a:extLst>
          </p:cNvPr>
          <p:cNvSpPr/>
          <p:nvPr/>
        </p:nvSpPr>
        <p:spPr>
          <a:xfrm>
            <a:off x="2143262" y="1949417"/>
            <a:ext cx="1944000" cy="314816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9737F82-6085-AC30-E44A-78C2EBE1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49" y="1927645"/>
            <a:ext cx="4114800" cy="11791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Számítsd ki a 45 cm</a:t>
            </a:r>
            <a:r>
              <a:rPr lang="hu-HU" sz="2400" baseline="30000" dirty="0">
                <a:solidFill>
                  <a:schemeClr val="tx1"/>
                </a:solidFill>
              </a:rPr>
              <a:t>2</a:t>
            </a:r>
            <a:r>
              <a:rPr lang="hu-HU" sz="2400" dirty="0">
                <a:solidFill>
                  <a:schemeClr val="tx1"/>
                </a:solidFill>
              </a:rPr>
              <a:t> területű téglalap kerületét, ha az egyik oldala 9 cm hosszú!</a:t>
            </a: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D1E557E5-E9CC-9012-7A44-039F5C94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Trükkösebb feladatok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470EBDD-F55B-B3FC-B01E-929C0E0FA9B7}"/>
              </a:ext>
            </a:extLst>
          </p:cNvPr>
          <p:cNvSpPr txBox="1"/>
          <p:nvPr/>
        </p:nvSpPr>
        <p:spPr>
          <a:xfrm>
            <a:off x="4967561" y="3012882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Lucida Calligraphy" panose="03010101010101010101" pitchFamily="66" charset="0"/>
              </a:rPr>
              <a:t>k</a:t>
            </a:r>
            <a:r>
              <a:rPr lang="hu-HU" sz="2400" dirty="0"/>
              <a:t> = 22 cm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81786C7-D395-B034-FB87-98901E319E58}"/>
              </a:ext>
            </a:extLst>
          </p:cNvPr>
          <p:cNvSpPr txBox="1"/>
          <p:nvPr/>
        </p:nvSpPr>
        <p:spPr>
          <a:xfrm>
            <a:off x="4830462" y="3836231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k</a:t>
            </a:r>
            <a:r>
              <a:rPr lang="hu-HU" sz="2800" dirty="0">
                <a:solidFill>
                  <a:srgbClr val="0070C0"/>
                </a:solidFill>
              </a:rPr>
              <a:t> = 2.</a:t>
            </a:r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a</a:t>
            </a:r>
            <a:r>
              <a:rPr lang="hu-HU" sz="2800" dirty="0">
                <a:solidFill>
                  <a:srgbClr val="0070C0"/>
                </a:solidFill>
              </a:rPr>
              <a:t>+2.</a:t>
            </a:r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b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7F9F03D-B985-9827-EF31-D79803B5B104}"/>
              </a:ext>
            </a:extLst>
          </p:cNvPr>
          <p:cNvSpPr txBox="1"/>
          <p:nvPr/>
        </p:nvSpPr>
        <p:spPr>
          <a:xfrm>
            <a:off x="4830462" y="4336449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70C0"/>
                </a:solidFill>
              </a:rPr>
              <a:t>22 = 2.8+2.</a:t>
            </a:r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b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9D4A6FD-371D-8FEF-843F-2436CECFA62D}"/>
              </a:ext>
            </a:extLst>
          </p:cNvPr>
          <p:cNvSpPr txBox="1"/>
          <p:nvPr/>
        </p:nvSpPr>
        <p:spPr>
          <a:xfrm>
            <a:off x="4830461" y="4847425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70C0"/>
                </a:solidFill>
              </a:rPr>
              <a:t>22 = 16+2.</a:t>
            </a:r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b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DCD4558D-AA73-1C03-C5C0-DF3BC4A6DC04}"/>
              </a:ext>
            </a:extLst>
          </p:cNvPr>
          <p:cNvSpPr txBox="1"/>
          <p:nvPr/>
        </p:nvSpPr>
        <p:spPr>
          <a:xfrm>
            <a:off x="4830462" y="5347511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70C0"/>
                </a:solidFill>
              </a:rPr>
              <a:t>2.</a:t>
            </a:r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b</a:t>
            </a:r>
            <a:r>
              <a:rPr lang="hu-HU" sz="2800" dirty="0">
                <a:solidFill>
                  <a:srgbClr val="0070C0"/>
                </a:solidFill>
              </a:rPr>
              <a:t> = 6</a:t>
            </a:r>
            <a:endParaRPr lang="hu-HU" sz="2800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9038B4F5-2EF8-74B8-AA11-579618411B80}"/>
              </a:ext>
            </a:extLst>
          </p:cNvPr>
          <p:cNvSpPr txBox="1"/>
          <p:nvPr/>
        </p:nvSpPr>
        <p:spPr>
          <a:xfrm>
            <a:off x="7098245" y="3836229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8000"/>
                </a:solidFill>
              </a:rPr>
              <a:t>T = </a:t>
            </a:r>
            <a:r>
              <a:rPr lang="hu-HU" sz="2800" dirty="0">
                <a:solidFill>
                  <a:srgbClr val="008000"/>
                </a:solidFill>
                <a:latin typeface="Lucida Calligraphy" panose="03010101010101010101" pitchFamily="66" charset="0"/>
              </a:rPr>
              <a:t>a</a:t>
            </a:r>
            <a:r>
              <a:rPr lang="hu-HU" sz="2800" dirty="0">
                <a:solidFill>
                  <a:srgbClr val="008000"/>
                </a:solidFill>
              </a:rPr>
              <a:t> . </a:t>
            </a:r>
            <a:r>
              <a:rPr lang="hu-HU" sz="2800" dirty="0">
                <a:solidFill>
                  <a:srgbClr val="008000"/>
                </a:solidFill>
                <a:latin typeface="Lucida Calligraphy" panose="03010101010101010101" pitchFamily="66" charset="0"/>
              </a:rPr>
              <a:t>b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576DBB44-2951-F364-CF7F-272B9A567560}"/>
              </a:ext>
            </a:extLst>
          </p:cNvPr>
          <p:cNvSpPr txBox="1"/>
          <p:nvPr/>
        </p:nvSpPr>
        <p:spPr>
          <a:xfrm>
            <a:off x="7096911" y="435508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8000"/>
                </a:solidFill>
              </a:rPr>
              <a:t>T = 8 . 3</a:t>
            </a:r>
            <a:endParaRPr lang="hu-HU" sz="2800" dirty="0">
              <a:solidFill>
                <a:srgbClr val="008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41387A21-D8F0-FC8E-2052-3B4ECB3B8D00}"/>
              </a:ext>
            </a:extLst>
          </p:cNvPr>
          <p:cNvSpPr txBox="1"/>
          <p:nvPr/>
        </p:nvSpPr>
        <p:spPr>
          <a:xfrm>
            <a:off x="7096911" y="4869789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8000"/>
                </a:solidFill>
              </a:rPr>
              <a:t>T = 24 cm</a:t>
            </a:r>
            <a:r>
              <a:rPr lang="hu-HU" sz="2800" b="1" baseline="30000" dirty="0">
                <a:solidFill>
                  <a:srgbClr val="008000"/>
                </a:solidFill>
              </a:rPr>
              <a:t>2</a:t>
            </a:r>
            <a:endParaRPr lang="hu-HU" sz="2800" b="1" baseline="30000" dirty="0">
              <a:solidFill>
                <a:srgbClr val="008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9" name="Obdĺžnik: zaoblené rohy 18">
            <a:extLst>
              <a:ext uri="{FF2B5EF4-FFF2-40B4-BE49-F238E27FC236}">
                <a16:creationId xmlns:a16="http://schemas.microsoft.com/office/drawing/2014/main" id="{C42E31A5-3C2D-DA01-F01E-87C9F14D589A}"/>
              </a:ext>
            </a:extLst>
          </p:cNvPr>
          <p:cNvSpPr/>
          <p:nvPr/>
        </p:nvSpPr>
        <p:spPr>
          <a:xfrm>
            <a:off x="206834" y="1743609"/>
            <a:ext cx="4212771" cy="4424262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0367099E-4FDE-316F-313F-703CCF575F91}"/>
              </a:ext>
            </a:extLst>
          </p:cNvPr>
          <p:cNvSpPr txBox="1"/>
          <p:nvPr/>
        </p:nvSpPr>
        <p:spPr>
          <a:xfrm>
            <a:off x="414429" y="2909245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T = 45 cm</a:t>
            </a:r>
            <a:r>
              <a:rPr lang="hu-HU" sz="2400" baseline="30000" dirty="0"/>
              <a:t>2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39637239-57AE-048B-F3CD-D3743D2F161E}"/>
              </a:ext>
            </a:extLst>
          </p:cNvPr>
          <p:cNvSpPr txBox="1"/>
          <p:nvPr/>
        </p:nvSpPr>
        <p:spPr>
          <a:xfrm>
            <a:off x="2325670" y="3880296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k</a:t>
            </a:r>
            <a:r>
              <a:rPr lang="hu-HU" sz="2800" dirty="0">
                <a:solidFill>
                  <a:srgbClr val="0070C0"/>
                </a:solidFill>
              </a:rPr>
              <a:t> = 2.</a:t>
            </a:r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a</a:t>
            </a:r>
            <a:r>
              <a:rPr lang="hu-HU" sz="2800" dirty="0">
                <a:solidFill>
                  <a:srgbClr val="0070C0"/>
                </a:solidFill>
              </a:rPr>
              <a:t>+2.</a:t>
            </a:r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b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ABA2FF15-DB9F-F903-A53D-16371335DD89}"/>
              </a:ext>
            </a:extLst>
          </p:cNvPr>
          <p:cNvSpPr txBox="1"/>
          <p:nvPr/>
        </p:nvSpPr>
        <p:spPr>
          <a:xfrm>
            <a:off x="2325670" y="4424582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k</a:t>
            </a:r>
            <a:r>
              <a:rPr lang="hu-HU" sz="2800" dirty="0">
                <a:solidFill>
                  <a:srgbClr val="0070C0"/>
                </a:solidFill>
              </a:rPr>
              <a:t> = 2.9+2.5</a:t>
            </a:r>
            <a:endParaRPr lang="hu-HU" sz="2800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BFFB566B-7E49-0FC8-A400-9C1AF65A39D4}"/>
              </a:ext>
            </a:extLst>
          </p:cNvPr>
          <p:cNvSpPr txBox="1"/>
          <p:nvPr/>
        </p:nvSpPr>
        <p:spPr>
          <a:xfrm>
            <a:off x="2345159" y="5462533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  <a:latin typeface="Lucida Calligraphy" panose="03010101010101010101" pitchFamily="66" charset="0"/>
              </a:rPr>
              <a:t>k</a:t>
            </a:r>
            <a:r>
              <a:rPr lang="hu-HU" sz="2800" b="1" dirty="0">
                <a:solidFill>
                  <a:srgbClr val="0070C0"/>
                </a:solidFill>
              </a:rPr>
              <a:t> = 28 cm</a:t>
            </a:r>
            <a:endParaRPr lang="hu-HU" sz="2800" b="1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ADF1FC8E-2050-B229-26D1-F6DD34930156}"/>
              </a:ext>
            </a:extLst>
          </p:cNvPr>
          <p:cNvSpPr txBox="1"/>
          <p:nvPr/>
        </p:nvSpPr>
        <p:spPr>
          <a:xfrm>
            <a:off x="380865" y="3880296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8000"/>
                </a:solidFill>
              </a:rPr>
              <a:t>T = </a:t>
            </a:r>
            <a:r>
              <a:rPr lang="hu-HU" sz="2800" dirty="0">
                <a:solidFill>
                  <a:srgbClr val="008000"/>
                </a:solidFill>
                <a:latin typeface="Lucida Calligraphy" panose="03010101010101010101" pitchFamily="66" charset="0"/>
              </a:rPr>
              <a:t>a</a:t>
            </a:r>
            <a:r>
              <a:rPr lang="hu-HU" sz="2800" dirty="0">
                <a:solidFill>
                  <a:srgbClr val="008000"/>
                </a:solidFill>
              </a:rPr>
              <a:t> . </a:t>
            </a:r>
            <a:r>
              <a:rPr lang="hu-HU" sz="2800" dirty="0">
                <a:solidFill>
                  <a:srgbClr val="008000"/>
                </a:solidFill>
                <a:latin typeface="Lucida Calligraphy" panose="03010101010101010101" pitchFamily="66" charset="0"/>
              </a:rPr>
              <a:t>b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1854C14D-3FEA-FAD2-5E5B-ECE3F0EA8D3D}"/>
              </a:ext>
            </a:extLst>
          </p:cNvPr>
          <p:cNvSpPr txBox="1"/>
          <p:nvPr/>
        </p:nvSpPr>
        <p:spPr>
          <a:xfrm>
            <a:off x="379531" y="4408124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8000"/>
                </a:solidFill>
              </a:rPr>
              <a:t>45 = 9 . </a:t>
            </a:r>
            <a:r>
              <a:rPr lang="hu-HU" sz="2800" dirty="0">
                <a:solidFill>
                  <a:srgbClr val="008000"/>
                </a:solidFill>
                <a:latin typeface="Lucida Calligraphy" panose="03010101010101010101" pitchFamily="66" charset="0"/>
              </a:rPr>
              <a:t>b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040D9715-1CCF-DEB6-B205-914B1D414F02}"/>
              </a:ext>
            </a:extLst>
          </p:cNvPr>
          <p:cNvSpPr txBox="1"/>
          <p:nvPr/>
        </p:nvSpPr>
        <p:spPr>
          <a:xfrm>
            <a:off x="379531" y="4935560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8000"/>
                </a:solidFill>
                <a:latin typeface="Lucida Calligraphy" panose="03010101010101010101" pitchFamily="66" charset="0"/>
              </a:rPr>
              <a:t>b</a:t>
            </a:r>
            <a:r>
              <a:rPr lang="hu-HU" sz="2800" dirty="0">
                <a:solidFill>
                  <a:srgbClr val="008000"/>
                </a:solidFill>
              </a:rPr>
              <a:t> = 45 : 9</a:t>
            </a:r>
            <a:endParaRPr lang="hu-HU" sz="2800" baseline="30000" dirty="0">
              <a:solidFill>
                <a:srgbClr val="008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0" name="Obdĺžnik: zaoblené rohy 29">
            <a:extLst>
              <a:ext uri="{FF2B5EF4-FFF2-40B4-BE49-F238E27FC236}">
                <a16:creationId xmlns:a16="http://schemas.microsoft.com/office/drawing/2014/main" id="{B8D36842-D339-2824-F4BA-441D185787B6}"/>
              </a:ext>
            </a:extLst>
          </p:cNvPr>
          <p:cNvSpPr/>
          <p:nvPr/>
        </p:nvSpPr>
        <p:spPr>
          <a:xfrm>
            <a:off x="4724395" y="1743608"/>
            <a:ext cx="4212771" cy="4800315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D340EAD0-EC2A-5635-4AE1-AC0445C9F3B5}"/>
              </a:ext>
            </a:extLst>
          </p:cNvPr>
          <p:cNvSpPr txBox="1"/>
          <p:nvPr/>
        </p:nvSpPr>
        <p:spPr>
          <a:xfrm>
            <a:off x="412591" y="3259947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Lucida Calligraphy" panose="03010101010101010101" pitchFamily="66" charset="0"/>
              </a:rPr>
              <a:t>a</a:t>
            </a:r>
            <a:r>
              <a:rPr lang="hu-HU" sz="2400" dirty="0"/>
              <a:t> = 9 cm</a:t>
            </a:r>
            <a:endParaRPr lang="hu-HU" sz="2400" baseline="30000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F640463-F2F3-6E4C-C04A-F06B7F579D55}"/>
              </a:ext>
            </a:extLst>
          </p:cNvPr>
          <p:cNvSpPr txBox="1"/>
          <p:nvPr/>
        </p:nvSpPr>
        <p:spPr>
          <a:xfrm>
            <a:off x="377693" y="5462533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8000"/>
                </a:solidFill>
                <a:latin typeface="Lucida Calligraphy" panose="03010101010101010101" pitchFamily="66" charset="0"/>
              </a:rPr>
              <a:t>b</a:t>
            </a:r>
            <a:r>
              <a:rPr lang="hu-HU" sz="2800" dirty="0">
                <a:solidFill>
                  <a:srgbClr val="008000"/>
                </a:solidFill>
              </a:rPr>
              <a:t> = 5 cm</a:t>
            </a:r>
            <a:endParaRPr lang="hu-HU" sz="2800" baseline="30000" dirty="0">
              <a:solidFill>
                <a:srgbClr val="008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3220D706-6F59-AA0D-76A5-A5E618D20DBB}"/>
              </a:ext>
            </a:extLst>
          </p:cNvPr>
          <p:cNvSpPr txBox="1"/>
          <p:nvPr/>
        </p:nvSpPr>
        <p:spPr>
          <a:xfrm>
            <a:off x="2312831" y="4933077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k</a:t>
            </a:r>
            <a:r>
              <a:rPr lang="hu-HU" sz="2800" dirty="0">
                <a:solidFill>
                  <a:srgbClr val="0070C0"/>
                </a:solidFill>
              </a:rPr>
              <a:t> = 18 + 10</a:t>
            </a:r>
            <a:endParaRPr lang="hu-HU" sz="2800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8EE1C069-7AA3-CEC0-0BAF-87A2F5D58023}"/>
              </a:ext>
            </a:extLst>
          </p:cNvPr>
          <p:cNvSpPr txBox="1"/>
          <p:nvPr/>
        </p:nvSpPr>
        <p:spPr>
          <a:xfrm>
            <a:off x="4960729" y="3345570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Lucida Calligraphy" panose="03010101010101010101" pitchFamily="66" charset="0"/>
              </a:rPr>
              <a:t>a</a:t>
            </a:r>
            <a:r>
              <a:rPr lang="hu-HU" sz="2400" dirty="0"/>
              <a:t> = 8 cm</a:t>
            </a:r>
            <a:endParaRPr lang="hu-HU" sz="2400" baseline="30000" dirty="0"/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A1F65D3E-36E6-D683-C26A-CE491D185527}"/>
              </a:ext>
            </a:extLst>
          </p:cNvPr>
          <p:cNvSpPr txBox="1"/>
          <p:nvPr/>
        </p:nvSpPr>
        <p:spPr>
          <a:xfrm>
            <a:off x="4828624" y="5852448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70C0"/>
                </a:solidFill>
                <a:latin typeface="Lucida Calligraphy" panose="03010101010101010101" pitchFamily="66" charset="0"/>
              </a:rPr>
              <a:t>b</a:t>
            </a:r>
            <a:r>
              <a:rPr lang="hu-HU" sz="2800" dirty="0">
                <a:solidFill>
                  <a:srgbClr val="0070C0"/>
                </a:solidFill>
              </a:rPr>
              <a:t> = 3 cm</a:t>
            </a:r>
            <a:endParaRPr lang="hu-HU" sz="2800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5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26" grpId="0" animBg="1"/>
      <p:bldP spid="21" grpId="0" build="p"/>
      <p:bldP spid="3" grpId="0" animBg="1"/>
      <p:bldP spid="4" grpId="0" animBg="1"/>
      <p:bldP spid="7" grpId="0" animBg="1"/>
      <p:bldP spid="2" grpId="0" build="p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9" grpId="0" animBg="1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 animBg="1"/>
      <p:bldP spid="5" grpId="0"/>
      <p:bldP spid="13" grpId="0"/>
      <p:bldP spid="17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56B6DAC8-66F9-1D27-3AE8-CAD92FA0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Mértékegységek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B947439-B4F5-D651-76A6-84647455CA73}"/>
              </a:ext>
            </a:extLst>
          </p:cNvPr>
          <p:cNvSpPr txBox="1"/>
          <p:nvPr/>
        </p:nvSpPr>
        <p:spPr>
          <a:xfrm>
            <a:off x="532335" y="1835378"/>
            <a:ext cx="4048994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A kerület mértékegységei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10B5FEA-FAAA-C220-9314-EB416BDD72BB}"/>
              </a:ext>
            </a:extLst>
          </p:cNvPr>
          <p:cNvSpPr txBox="1"/>
          <p:nvPr/>
        </p:nvSpPr>
        <p:spPr>
          <a:xfrm>
            <a:off x="496688" y="3343252"/>
            <a:ext cx="7643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km			    m		    dm		  cm          mm</a:t>
            </a:r>
            <a:endParaRPr lang="sk-SK" sz="3200" b="1" baseline="30000" dirty="0"/>
          </a:p>
        </p:txBody>
      </p:sp>
      <p:sp>
        <p:nvSpPr>
          <p:cNvPr id="7" name="Zahnutá šípka nadol 25">
            <a:extLst>
              <a:ext uri="{FF2B5EF4-FFF2-40B4-BE49-F238E27FC236}">
                <a16:creationId xmlns:a16="http://schemas.microsoft.com/office/drawing/2014/main" id="{0C2FD556-687A-C05F-D87E-18ADA53BF0EB}"/>
              </a:ext>
            </a:extLst>
          </p:cNvPr>
          <p:cNvSpPr/>
          <p:nvPr/>
        </p:nvSpPr>
        <p:spPr>
          <a:xfrm>
            <a:off x="882947" y="2996031"/>
            <a:ext cx="1908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2DB58ED-FCC0-A3B0-EB83-269E3E17AFA5}"/>
              </a:ext>
            </a:extLst>
          </p:cNvPr>
          <p:cNvSpPr txBox="1"/>
          <p:nvPr/>
        </p:nvSpPr>
        <p:spPr>
          <a:xfrm>
            <a:off x="1290938" y="2572621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Zahnutá šípka nadol 31">
            <a:extLst>
              <a:ext uri="{FF2B5EF4-FFF2-40B4-BE49-F238E27FC236}">
                <a16:creationId xmlns:a16="http://schemas.microsoft.com/office/drawing/2014/main" id="{D3CD0E08-8C39-3987-5047-3A8DD0BED530}"/>
              </a:ext>
            </a:extLst>
          </p:cNvPr>
          <p:cNvSpPr/>
          <p:nvPr/>
        </p:nvSpPr>
        <p:spPr>
          <a:xfrm>
            <a:off x="3049247" y="2986982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0" name="Zahnutá šípka nadol 33">
            <a:extLst>
              <a:ext uri="{FF2B5EF4-FFF2-40B4-BE49-F238E27FC236}">
                <a16:creationId xmlns:a16="http://schemas.microsoft.com/office/drawing/2014/main" id="{1674375A-D6A4-4C84-6A77-9DDD8A9F3585}"/>
              </a:ext>
            </a:extLst>
          </p:cNvPr>
          <p:cNvSpPr/>
          <p:nvPr/>
        </p:nvSpPr>
        <p:spPr>
          <a:xfrm>
            <a:off x="4687109" y="2970903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1" name="Zahnutá šípka nadol 34">
            <a:extLst>
              <a:ext uri="{FF2B5EF4-FFF2-40B4-BE49-F238E27FC236}">
                <a16:creationId xmlns:a16="http://schemas.microsoft.com/office/drawing/2014/main" id="{457A2C42-696F-6261-3CB1-DC274487D89D}"/>
              </a:ext>
            </a:extLst>
          </p:cNvPr>
          <p:cNvSpPr/>
          <p:nvPr/>
        </p:nvSpPr>
        <p:spPr>
          <a:xfrm>
            <a:off x="6320850" y="2970903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B3967905-A203-2372-2F74-00A079C422CF}"/>
              </a:ext>
            </a:extLst>
          </p:cNvPr>
          <p:cNvSpPr txBox="1"/>
          <p:nvPr/>
        </p:nvSpPr>
        <p:spPr>
          <a:xfrm>
            <a:off x="3222324" y="254118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C573D243-B184-1B41-3625-8A4C8593E000}"/>
              </a:ext>
            </a:extLst>
          </p:cNvPr>
          <p:cNvSpPr txBox="1"/>
          <p:nvPr/>
        </p:nvSpPr>
        <p:spPr>
          <a:xfrm>
            <a:off x="4857391" y="2545909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Zahnutá šípka nadol 38">
            <a:extLst>
              <a:ext uri="{FF2B5EF4-FFF2-40B4-BE49-F238E27FC236}">
                <a16:creationId xmlns:a16="http://schemas.microsoft.com/office/drawing/2014/main" id="{0EB5B711-705E-B31A-CF0C-63E52E402833}"/>
              </a:ext>
            </a:extLst>
          </p:cNvPr>
          <p:cNvSpPr/>
          <p:nvPr/>
        </p:nvSpPr>
        <p:spPr>
          <a:xfrm flipH="1" flipV="1">
            <a:off x="882300" y="3925575"/>
            <a:ext cx="1908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DE76CEC5-F9CC-8BA3-DDDD-23BB8D9A1E0E}"/>
              </a:ext>
            </a:extLst>
          </p:cNvPr>
          <p:cNvSpPr txBox="1"/>
          <p:nvPr/>
        </p:nvSpPr>
        <p:spPr>
          <a:xfrm>
            <a:off x="1360887" y="4300361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Zahnutá šípka nadol 44">
            <a:extLst>
              <a:ext uri="{FF2B5EF4-FFF2-40B4-BE49-F238E27FC236}">
                <a16:creationId xmlns:a16="http://schemas.microsoft.com/office/drawing/2014/main" id="{D45DF733-E405-E7DA-0C5E-9E1877F42534}"/>
              </a:ext>
            </a:extLst>
          </p:cNvPr>
          <p:cNvSpPr/>
          <p:nvPr/>
        </p:nvSpPr>
        <p:spPr>
          <a:xfrm flipH="1" flipV="1">
            <a:off x="3044801" y="3925827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7" name="Zahnutá šípka nadol 45">
            <a:extLst>
              <a:ext uri="{FF2B5EF4-FFF2-40B4-BE49-F238E27FC236}">
                <a16:creationId xmlns:a16="http://schemas.microsoft.com/office/drawing/2014/main" id="{5196C4CA-94FC-28BA-3577-84B5F93BF2F8}"/>
              </a:ext>
            </a:extLst>
          </p:cNvPr>
          <p:cNvSpPr/>
          <p:nvPr/>
        </p:nvSpPr>
        <p:spPr>
          <a:xfrm flipH="1" flipV="1">
            <a:off x="4687109" y="3921684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8" name="Zahnutá šípka nadol 46">
            <a:extLst>
              <a:ext uri="{FF2B5EF4-FFF2-40B4-BE49-F238E27FC236}">
                <a16:creationId xmlns:a16="http://schemas.microsoft.com/office/drawing/2014/main" id="{613C974D-5662-BC1A-41E1-B33AF771384C}"/>
              </a:ext>
            </a:extLst>
          </p:cNvPr>
          <p:cNvSpPr/>
          <p:nvPr/>
        </p:nvSpPr>
        <p:spPr>
          <a:xfrm flipH="1" flipV="1">
            <a:off x="6320849" y="3921684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B8C17BFF-D2EA-58CB-2659-728DDE91ED85}"/>
              </a:ext>
            </a:extLst>
          </p:cNvPr>
          <p:cNvSpPr txBox="1"/>
          <p:nvPr/>
        </p:nvSpPr>
        <p:spPr>
          <a:xfrm>
            <a:off x="3268448" y="4308143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931D00B7-9649-74D0-4933-3625B530E6FE}"/>
              </a:ext>
            </a:extLst>
          </p:cNvPr>
          <p:cNvSpPr txBox="1"/>
          <p:nvPr/>
        </p:nvSpPr>
        <p:spPr>
          <a:xfrm>
            <a:off x="4912305" y="4312132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157651DB-0B75-EA90-97DE-AF219A4AFCB7}"/>
              </a:ext>
            </a:extLst>
          </p:cNvPr>
          <p:cNvSpPr txBox="1"/>
          <p:nvPr/>
        </p:nvSpPr>
        <p:spPr>
          <a:xfrm>
            <a:off x="6539297" y="4301456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D2268790-D58C-0D90-F837-6B7A8392B7F8}"/>
              </a:ext>
            </a:extLst>
          </p:cNvPr>
          <p:cNvSpPr txBox="1"/>
          <p:nvPr/>
        </p:nvSpPr>
        <p:spPr>
          <a:xfrm rot="5400000">
            <a:off x="218265" y="5226874"/>
            <a:ext cx="1169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kilométer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EB9EBC5D-FF4E-72AE-9AEA-3CAFBF1FBFAD}"/>
              </a:ext>
            </a:extLst>
          </p:cNvPr>
          <p:cNvSpPr txBox="1"/>
          <p:nvPr/>
        </p:nvSpPr>
        <p:spPr>
          <a:xfrm rot="5400000">
            <a:off x="2537429" y="5043330"/>
            <a:ext cx="80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méter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9086EF65-850C-D9D2-355A-6657FB227BF5}"/>
              </a:ext>
            </a:extLst>
          </p:cNvPr>
          <p:cNvSpPr txBox="1"/>
          <p:nvPr/>
        </p:nvSpPr>
        <p:spPr>
          <a:xfrm rot="5400000">
            <a:off x="3870440" y="5260890"/>
            <a:ext cx="1222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deciméter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83EEFD4F-2D2B-3D0D-EE4D-5C10328171B5}"/>
              </a:ext>
            </a:extLst>
          </p:cNvPr>
          <p:cNvSpPr txBox="1"/>
          <p:nvPr/>
        </p:nvSpPr>
        <p:spPr>
          <a:xfrm rot="5400000">
            <a:off x="5406566" y="5294553"/>
            <a:ext cx="1304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centiméter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9D4C2AAC-4E90-12E1-47EB-ADCC93EEED91}"/>
              </a:ext>
            </a:extLst>
          </p:cNvPr>
          <p:cNvSpPr txBox="1"/>
          <p:nvPr/>
        </p:nvSpPr>
        <p:spPr>
          <a:xfrm rot="5400000">
            <a:off x="6980379" y="5263743"/>
            <a:ext cx="1243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milliméter</a:t>
            </a:r>
          </a:p>
        </p:txBody>
      </p:sp>
      <p:pic>
        <p:nvPicPr>
          <p:cNvPr id="27" name="Obrázok 26">
            <a:extLst>
              <a:ext uri="{FF2B5EF4-FFF2-40B4-BE49-F238E27FC236}">
                <a16:creationId xmlns:a16="http://schemas.microsoft.com/office/drawing/2014/main" id="{6C42835F-5176-EF7B-109E-E01E10647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4929" y="1563505"/>
            <a:ext cx="1618142" cy="1518666"/>
          </a:xfrm>
          <a:prstGeom prst="rect">
            <a:avLst/>
          </a:prstGeom>
        </p:spPr>
      </p:pic>
      <p:sp>
        <p:nvSpPr>
          <p:cNvPr id="28" name="Bublina reči: oválna 27">
            <a:extLst>
              <a:ext uri="{FF2B5EF4-FFF2-40B4-BE49-F238E27FC236}">
                <a16:creationId xmlns:a16="http://schemas.microsoft.com/office/drawing/2014/main" id="{9473A244-B0CC-2F66-40D1-32DE0576B7C3}"/>
              </a:ext>
            </a:extLst>
          </p:cNvPr>
          <p:cNvSpPr/>
          <p:nvPr/>
        </p:nvSpPr>
        <p:spPr>
          <a:xfrm>
            <a:off x="5260330" y="270400"/>
            <a:ext cx="3584640" cy="1388812"/>
          </a:xfrm>
          <a:prstGeom prst="wedgeEllipseCallout">
            <a:avLst>
              <a:gd name="adj1" fmla="val 27550"/>
              <a:gd name="adj2" fmla="val 60481"/>
            </a:avLst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4C23DFD8-4439-9D07-A94B-D6158D5C6BF6}"/>
              </a:ext>
            </a:extLst>
          </p:cNvPr>
          <p:cNvSpPr txBox="1"/>
          <p:nvPr/>
        </p:nvSpPr>
        <p:spPr>
          <a:xfrm>
            <a:off x="5356019" y="569634"/>
            <a:ext cx="3414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cs typeface="Arial" panose="020B0604020202020204" pitchFamily="34" charset="0"/>
              </a:rPr>
              <a:t>Nincs kis szám, így 1 db nulla, vagyis 10 a váltószám, kivéve a km-nél 3 db nulla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C6000086-FB9B-79F4-B935-AD99D144090A}"/>
              </a:ext>
            </a:extLst>
          </p:cNvPr>
          <p:cNvSpPr txBox="1"/>
          <p:nvPr/>
        </p:nvSpPr>
        <p:spPr>
          <a:xfrm>
            <a:off x="6505039" y="254801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 animBg="1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hnutá šípka nadol 45">
            <a:extLst>
              <a:ext uri="{FF2B5EF4-FFF2-40B4-BE49-F238E27FC236}">
                <a16:creationId xmlns:a16="http://schemas.microsoft.com/office/drawing/2014/main" id="{E5F9D2DF-6440-E14A-0FFD-21BF7439F568}"/>
              </a:ext>
            </a:extLst>
          </p:cNvPr>
          <p:cNvSpPr/>
          <p:nvPr/>
        </p:nvSpPr>
        <p:spPr>
          <a:xfrm flipH="1" flipV="1">
            <a:off x="5660833" y="5962335"/>
            <a:ext cx="252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99C1A4C2-4247-10B0-FBB3-8B53D8B9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Mértékegységek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90DAD08-0F02-205F-5E71-C034581947EF}"/>
              </a:ext>
            </a:extLst>
          </p:cNvPr>
          <p:cNvSpPr txBox="1"/>
          <p:nvPr/>
        </p:nvSpPr>
        <p:spPr>
          <a:xfrm>
            <a:off x="783767" y="2482009"/>
            <a:ext cx="7643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km			    m		    dm		  cm          mm</a:t>
            </a:r>
            <a:endParaRPr lang="sk-SK" sz="3200" b="1" baseline="30000" dirty="0"/>
          </a:p>
        </p:txBody>
      </p:sp>
      <p:sp>
        <p:nvSpPr>
          <p:cNvPr id="7" name="Zahnutá šípka nadol 25">
            <a:extLst>
              <a:ext uri="{FF2B5EF4-FFF2-40B4-BE49-F238E27FC236}">
                <a16:creationId xmlns:a16="http://schemas.microsoft.com/office/drawing/2014/main" id="{1392726D-9250-FD65-6A5A-479D8E80838F}"/>
              </a:ext>
            </a:extLst>
          </p:cNvPr>
          <p:cNvSpPr/>
          <p:nvPr/>
        </p:nvSpPr>
        <p:spPr>
          <a:xfrm>
            <a:off x="1170026" y="2134788"/>
            <a:ext cx="1908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AC649FA9-9391-AF85-CA6A-C20A641C3A0D}"/>
              </a:ext>
            </a:extLst>
          </p:cNvPr>
          <p:cNvSpPr txBox="1"/>
          <p:nvPr/>
        </p:nvSpPr>
        <p:spPr>
          <a:xfrm>
            <a:off x="1578017" y="1711378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Zahnutá šípka nadol 31">
            <a:extLst>
              <a:ext uri="{FF2B5EF4-FFF2-40B4-BE49-F238E27FC236}">
                <a16:creationId xmlns:a16="http://schemas.microsoft.com/office/drawing/2014/main" id="{7FE6B0CF-90B1-6AAA-6B26-B51E08E5580E}"/>
              </a:ext>
            </a:extLst>
          </p:cNvPr>
          <p:cNvSpPr/>
          <p:nvPr/>
        </p:nvSpPr>
        <p:spPr>
          <a:xfrm>
            <a:off x="3336326" y="2125739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0" name="Zahnutá šípka nadol 33">
            <a:extLst>
              <a:ext uri="{FF2B5EF4-FFF2-40B4-BE49-F238E27FC236}">
                <a16:creationId xmlns:a16="http://schemas.microsoft.com/office/drawing/2014/main" id="{DA12F12C-CCBD-94CD-13E3-6E9D2FE502EF}"/>
              </a:ext>
            </a:extLst>
          </p:cNvPr>
          <p:cNvSpPr/>
          <p:nvPr/>
        </p:nvSpPr>
        <p:spPr>
          <a:xfrm>
            <a:off x="4974188" y="2109660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1" name="Zahnutá šípka nadol 34">
            <a:extLst>
              <a:ext uri="{FF2B5EF4-FFF2-40B4-BE49-F238E27FC236}">
                <a16:creationId xmlns:a16="http://schemas.microsoft.com/office/drawing/2014/main" id="{F17D3807-9CCF-ECB1-A796-32F60B7AB86E}"/>
              </a:ext>
            </a:extLst>
          </p:cNvPr>
          <p:cNvSpPr/>
          <p:nvPr/>
        </p:nvSpPr>
        <p:spPr>
          <a:xfrm>
            <a:off x="6607929" y="2109660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B95F4009-4766-31D8-828C-C930A29EB926}"/>
              </a:ext>
            </a:extLst>
          </p:cNvPr>
          <p:cNvSpPr txBox="1"/>
          <p:nvPr/>
        </p:nvSpPr>
        <p:spPr>
          <a:xfrm>
            <a:off x="3509403" y="167994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0C1E1376-DD08-B37D-75FC-EB2D1DAD1617}"/>
              </a:ext>
            </a:extLst>
          </p:cNvPr>
          <p:cNvSpPr txBox="1"/>
          <p:nvPr/>
        </p:nvSpPr>
        <p:spPr>
          <a:xfrm>
            <a:off x="5144470" y="168466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Zahnutá šípka nadol 38">
            <a:extLst>
              <a:ext uri="{FF2B5EF4-FFF2-40B4-BE49-F238E27FC236}">
                <a16:creationId xmlns:a16="http://schemas.microsoft.com/office/drawing/2014/main" id="{0DAEDEA2-E464-2636-9875-1759EEA54CAD}"/>
              </a:ext>
            </a:extLst>
          </p:cNvPr>
          <p:cNvSpPr/>
          <p:nvPr/>
        </p:nvSpPr>
        <p:spPr>
          <a:xfrm flipH="1" flipV="1">
            <a:off x="1169379" y="3064332"/>
            <a:ext cx="1908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C15144F0-2FD6-146E-1D0E-3E463CD8EC67}"/>
              </a:ext>
            </a:extLst>
          </p:cNvPr>
          <p:cNvSpPr txBox="1"/>
          <p:nvPr/>
        </p:nvSpPr>
        <p:spPr>
          <a:xfrm>
            <a:off x="1647966" y="3439118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Zahnutá šípka nadol 44">
            <a:extLst>
              <a:ext uri="{FF2B5EF4-FFF2-40B4-BE49-F238E27FC236}">
                <a16:creationId xmlns:a16="http://schemas.microsoft.com/office/drawing/2014/main" id="{B9E1BC6F-B079-3463-D221-D237A2FB58D0}"/>
              </a:ext>
            </a:extLst>
          </p:cNvPr>
          <p:cNvSpPr/>
          <p:nvPr/>
        </p:nvSpPr>
        <p:spPr>
          <a:xfrm flipH="1" flipV="1">
            <a:off x="3331880" y="3064584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7" name="Zahnutá šípka nadol 45">
            <a:extLst>
              <a:ext uri="{FF2B5EF4-FFF2-40B4-BE49-F238E27FC236}">
                <a16:creationId xmlns:a16="http://schemas.microsoft.com/office/drawing/2014/main" id="{A4638844-33ED-E391-37FF-90B5F7E922A8}"/>
              </a:ext>
            </a:extLst>
          </p:cNvPr>
          <p:cNvSpPr/>
          <p:nvPr/>
        </p:nvSpPr>
        <p:spPr>
          <a:xfrm flipH="1" flipV="1">
            <a:off x="4974188" y="3060441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8" name="Zahnutá šípka nadol 46">
            <a:extLst>
              <a:ext uri="{FF2B5EF4-FFF2-40B4-BE49-F238E27FC236}">
                <a16:creationId xmlns:a16="http://schemas.microsoft.com/office/drawing/2014/main" id="{1118EB6A-D29D-8BAA-3160-8CEA099DBAE7}"/>
              </a:ext>
            </a:extLst>
          </p:cNvPr>
          <p:cNvSpPr/>
          <p:nvPr/>
        </p:nvSpPr>
        <p:spPr>
          <a:xfrm flipH="1" flipV="1">
            <a:off x="6607928" y="3060441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C4D10108-476C-3765-7906-3BC9F062E062}"/>
              </a:ext>
            </a:extLst>
          </p:cNvPr>
          <p:cNvSpPr txBox="1"/>
          <p:nvPr/>
        </p:nvSpPr>
        <p:spPr>
          <a:xfrm>
            <a:off x="3555527" y="3446900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D3168A4B-31DA-3156-F6BB-63E8E663ACC7}"/>
              </a:ext>
            </a:extLst>
          </p:cNvPr>
          <p:cNvSpPr txBox="1"/>
          <p:nvPr/>
        </p:nvSpPr>
        <p:spPr>
          <a:xfrm>
            <a:off x="5199384" y="3450889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3BA2B689-C54D-44A6-8CE3-9CCA0FDA1667}"/>
              </a:ext>
            </a:extLst>
          </p:cNvPr>
          <p:cNvSpPr txBox="1"/>
          <p:nvPr/>
        </p:nvSpPr>
        <p:spPr>
          <a:xfrm>
            <a:off x="6826376" y="3440213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C0C02080-121F-9572-203E-E3641BC11C3A}"/>
              </a:ext>
            </a:extLst>
          </p:cNvPr>
          <p:cNvSpPr txBox="1"/>
          <p:nvPr/>
        </p:nvSpPr>
        <p:spPr>
          <a:xfrm>
            <a:off x="6792118" y="168677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F297A907-408E-1166-5AD9-90F88D51B938}"/>
              </a:ext>
            </a:extLst>
          </p:cNvPr>
          <p:cNvSpPr txBox="1"/>
          <p:nvPr/>
        </p:nvSpPr>
        <p:spPr>
          <a:xfrm>
            <a:off x="755209" y="3993381"/>
            <a:ext cx="3046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36 dm =               cm</a:t>
            </a:r>
            <a:endParaRPr lang="hu-HU" sz="2800" b="1" baseline="30000" dirty="0"/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A791D388-131E-660F-20DF-19613F8CD5D3}"/>
              </a:ext>
            </a:extLst>
          </p:cNvPr>
          <p:cNvSpPr txBox="1"/>
          <p:nvPr/>
        </p:nvSpPr>
        <p:spPr>
          <a:xfrm>
            <a:off x="755209" y="4766671"/>
            <a:ext cx="314380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2800" b="1" dirty="0"/>
              <a:t>7200 mm =         dm</a:t>
            </a:r>
            <a:endParaRPr lang="hu-HU" sz="2800" b="1" baseline="30000" dirty="0"/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72EAAAFE-E12D-3C16-992D-655A896772E0}"/>
              </a:ext>
            </a:extLst>
          </p:cNvPr>
          <p:cNvSpPr txBox="1"/>
          <p:nvPr/>
        </p:nvSpPr>
        <p:spPr>
          <a:xfrm>
            <a:off x="755209" y="5539961"/>
            <a:ext cx="28568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2800" b="1" dirty="0"/>
              <a:t>5 km =                 m</a:t>
            </a:r>
            <a:endParaRPr lang="hu-HU" sz="2800" b="1" baseline="30000" dirty="0"/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606D12E3-5D04-2EA9-3724-69BCE9FD4EB1}"/>
              </a:ext>
            </a:extLst>
          </p:cNvPr>
          <p:cNvSpPr txBox="1"/>
          <p:nvPr/>
        </p:nvSpPr>
        <p:spPr>
          <a:xfrm>
            <a:off x="5221328" y="3993382"/>
            <a:ext cx="3114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9000 mm =            m</a:t>
            </a:r>
            <a:endParaRPr lang="hu-HU" sz="2800" b="1" baseline="30000" dirty="0"/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1CF69AF6-B2C8-459B-F529-5C65D157C2C5}"/>
              </a:ext>
            </a:extLst>
          </p:cNvPr>
          <p:cNvSpPr txBox="1"/>
          <p:nvPr/>
        </p:nvSpPr>
        <p:spPr>
          <a:xfrm>
            <a:off x="5255756" y="4766672"/>
            <a:ext cx="328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440 m =                  cm</a:t>
            </a:r>
            <a:endParaRPr lang="hu-HU" sz="2800" b="1" baseline="30000" dirty="0"/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60BFBD4B-D100-34EF-7D13-1B02E3CF04B8}"/>
              </a:ext>
            </a:extLst>
          </p:cNvPr>
          <p:cNvSpPr txBox="1"/>
          <p:nvPr/>
        </p:nvSpPr>
        <p:spPr>
          <a:xfrm>
            <a:off x="5245889" y="5539962"/>
            <a:ext cx="347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100000 dm =          km</a:t>
            </a:r>
            <a:endParaRPr lang="hu-HU" sz="2800" b="1" baseline="30000" dirty="0"/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7A2F9848-3C77-FAAD-3C36-4666B8A203F5}"/>
              </a:ext>
            </a:extLst>
          </p:cNvPr>
          <p:cNvSpPr txBox="1"/>
          <p:nvPr/>
        </p:nvSpPr>
        <p:spPr>
          <a:xfrm>
            <a:off x="2256122" y="399378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360</a:t>
            </a:r>
          </a:p>
        </p:txBody>
      </p:sp>
      <p:sp>
        <p:nvSpPr>
          <p:cNvPr id="30" name="Zahnutá šípka nadol 45">
            <a:extLst>
              <a:ext uri="{FF2B5EF4-FFF2-40B4-BE49-F238E27FC236}">
                <a16:creationId xmlns:a16="http://schemas.microsoft.com/office/drawing/2014/main" id="{0872FBE0-48A0-A4FE-9E15-684F7136B6CD}"/>
              </a:ext>
            </a:extLst>
          </p:cNvPr>
          <p:cNvSpPr/>
          <p:nvPr/>
        </p:nvSpPr>
        <p:spPr>
          <a:xfrm flipV="1">
            <a:off x="1212171" y="4461636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1" name="Zahnutá šípka nadol 45">
            <a:extLst>
              <a:ext uri="{FF2B5EF4-FFF2-40B4-BE49-F238E27FC236}">
                <a16:creationId xmlns:a16="http://schemas.microsoft.com/office/drawing/2014/main" id="{3B951000-AF64-0DA9-3F50-8316889C9AE1}"/>
              </a:ext>
            </a:extLst>
          </p:cNvPr>
          <p:cNvSpPr/>
          <p:nvPr/>
        </p:nvSpPr>
        <p:spPr>
          <a:xfrm flipH="1" flipV="1">
            <a:off x="1174165" y="5204647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2" name="Zahnutá šípka nadol 45">
            <a:extLst>
              <a:ext uri="{FF2B5EF4-FFF2-40B4-BE49-F238E27FC236}">
                <a16:creationId xmlns:a16="http://schemas.microsoft.com/office/drawing/2014/main" id="{DC19782A-2609-5C5E-46F7-5642997EC6AC}"/>
              </a:ext>
            </a:extLst>
          </p:cNvPr>
          <p:cNvSpPr/>
          <p:nvPr/>
        </p:nvSpPr>
        <p:spPr>
          <a:xfrm flipH="1" flipV="1">
            <a:off x="1390255" y="5202371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12F9D20C-EB38-8773-32AF-CFDC4720FE78}"/>
              </a:ext>
            </a:extLst>
          </p:cNvPr>
          <p:cNvSpPr txBox="1"/>
          <p:nvPr/>
        </p:nvSpPr>
        <p:spPr>
          <a:xfrm>
            <a:off x="2572456" y="4766671"/>
            <a:ext cx="55015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72</a:t>
            </a:r>
          </a:p>
        </p:txBody>
      </p:sp>
      <p:sp>
        <p:nvSpPr>
          <p:cNvPr id="34" name="Zahnutá šípka nadol 45">
            <a:extLst>
              <a:ext uri="{FF2B5EF4-FFF2-40B4-BE49-F238E27FC236}">
                <a16:creationId xmlns:a16="http://schemas.microsoft.com/office/drawing/2014/main" id="{E97EEE03-5B2B-EF2B-77AB-4BDE12C07556}"/>
              </a:ext>
            </a:extLst>
          </p:cNvPr>
          <p:cNvSpPr/>
          <p:nvPr/>
        </p:nvSpPr>
        <p:spPr>
          <a:xfrm flipV="1">
            <a:off x="1053178" y="6012197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5" name="Zahnutá šípka nadol 45">
            <a:extLst>
              <a:ext uri="{FF2B5EF4-FFF2-40B4-BE49-F238E27FC236}">
                <a16:creationId xmlns:a16="http://schemas.microsoft.com/office/drawing/2014/main" id="{91DF112A-20D2-3EF2-5E60-C610A2E27648}"/>
              </a:ext>
            </a:extLst>
          </p:cNvPr>
          <p:cNvSpPr/>
          <p:nvPr/>
        </p:nvSpPr>
        <p:spPr>
          <a:xfrm flipV="1">
            <a:off x="1265491" y="6005315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6" name="Zahnutá šípka nadol 45">
            <a:extLst>
              <a:ext uri="{FF2B5EF4-FFF2-40B4-BE49-F238E27FC236}">
                <a16:creationId xmlns:a16="http://schemas.microsoft.com/office/drawing/2014/main" id="{0523AF3A-341C-274C-15EE-1390EFD603AD}"/>
              </a:ext>
            </a:extLst>
          </p:cNvPr>
          <p:cNvSpPr/>
          <p:nvPr/>
        </p:nvSpPr>
        <p:spPr>
          <a:xfrm flipV="1">
            <a:off x="1481581" y="6003039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C1C1CF5B-8AC4-2616-69F8-891F90BD3B68}"/>
              </a:ext>
            </a:extLst>
          </p:cNvPr>
          <p:cNvSpPr txBox="1"/>
          <p:nvPr/>
        </p:nvSpPr>
        <p:spPr>
          <a:xfrm>
            <a:off x="2060913" y="5542318"/>
            <a:ext cx="9156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5000</a:t>
            </a:r>
          </a:p>
        </p:txBody>
      </p:sp>
      <p:sp>
        <p:nvSpPr>
          <p:cNvPr id="38" name="Zahnutá šípka nadol 45">
            <a:extLst>
              <a:ext uri="{FF2B5EF4-FFF2-40B4-BE49-F238E27FC236}">
                <a16:creationId xmlns:a16="http://schemas.microsoft.com/office/drawing/2014/main" id="{D30E2B60-82D3-FD59-10C0-4CCA03C99A8B}"/>
              </a:ext>
            </a:extLst>
          </p:cNvPr>
          <p:cNvSpPr/>
          <p:nvPr/>
        </p:nvSpPr>
        <p:spPr>
          <a:xfrm flipH="1" flipV="1">
            <a:off x="5411367" y="4425812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9" name="Zahnutá šípka nadol 45">
            <a:extLst>
              <a:ext uri="{FF2B5EF4-FFF2-40B4-BE49-F238E27FC236}">
                <a16:creationId xmlns:a16="http://schemas.microsoft.com/office/drawing/2014/main" id="{80CEFECD-ADDC-C339-83AA-3C010EB18294}"/>
              </a:ext>
            </a:extLst>
          </p:cNvPr>
          <p:cNvSpPr/>
          <p:nvPr/>
        </p:nvSpPr>
        <p:spPr>
          <a:xfrm flipH="1" flipV="1">
            <a:off x="5623680" y="4429563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0" name="Zahnutá šípka nadol 45">
            <a:extLst>
              <a:ext uri="{FF2B5EF4-FFF2-40B4-BE49-F238E27FC236}">
                <a16:creationId xmlns:a16="http://schemas.microsoft.com/office/drawing/2014/main" id="{E5C2BE64-359A-5EBD-2BF7-47C10F136D0D}"/>
              </a:ext>
            </a:extLst>
          </p:cNvPr>
          <p:cNvSpPr/>
          <p:nvPr/>
        </p:nvSpPr>
        <p:spPr>
          <a:xfrm flipH="1" flipV="1">
            <a:off x="5839770" y="4427287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9660BA29-A7CB-E3F8-0B02-DB4CA77A1210}"/>
              </a:ext>
            </a:extLst>
          </p:cNvPr>
          <p:cNvSpPr txBox="1"/>
          <p:nvPr/>
        </p:nvSpPr>
        <p:spPr>
          <a:xfrm>
            <a:off x="7160592" y="39945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42" name="Zahnutá šípka nadol 45">
            <a:extLst>
              <a:ext uri="{FF2B5EF4-FFF2-40B4-BE49-F238E27FC236}">
                <a16:creationId xmlns:a16="http://schemas.microsoft.com/office/drawing/2014/main" id="{D52B19AD-D944-3364-21A3-A6D7BFC1C966}"/>
              </a:ext>
            </a:extLst>
          </p:cNvPr>
          <p:cNvSpPr/>
          <p:nvPr/>
        </p:nvSpPr>
        <p:spPr>
          <a:xfrm flipV="1">
            <a:off x="5874231" y="5220456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3" name="Zahnutá šípka nadol 45">
            <a:extLst>
              <a:ext uri="{FF2B5EF4-FFF2-40B4-BE49-F238E27FC236}">
                <a16:creationId xmlns:a16="http://schemas.microsoft.com/office/drawing/2014/main" id="{DCFD52E9-DE6C-EA46-E0A2-5DECC32EF7C2}"/>
              </a:ext>
            </a:extLst>
          </p:cNvPr>
          <p:cNvSpPr/>
          <p:nvPr/>
        </p:nvSpPr>
        <p:spPr>
          <a:xfrm flipV="1">
            <a:off x="6086544" y="5224207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F5024B01-4BF2-F879-B2F0-E2453D8DFBC0}"/>
              </a:ext>
            </a:extLst>
          </p:cNvPr>
          <p:cNvSpPr txBox="1"/>
          <p:nvPr/>
        </p:nvSpPr>
        <p:spPr>
          <a:xfrm>
            <a:off x="6696639" y="4768006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44000</a:t>
            </a:r>
          </a:p>
        </p:txBody>
      </p:sp>
      <p:sp>
        <p:nvSpPr>
          <p:cNvPr id="45" name="Zahnutá šípka nadol 45">
            <a:extLst>
              <a:ext uri="{FF2B5EF4-FFF2-40B4-BE49-F238E27FC236}">
                <a16:creationId xmlns:a16="http://schemas.microsoft.com/office/drawing/2014/main" id="{AD5B494A-D7AD-F0BA-077F-4F7901DE357B}"/>
              </a:ext>
            </a:extLst>
          </p:cNvPr>
          <p:cNvSpPr/>
          <p:nvPr/>
        </p:nvSpPr>
        <p:spPr>
          <a:xfrm flipH="1" flipV="1">
            <a:off x="5842531" y="5960963"/>
            <a:ext cx="252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6" name="Zahnutá šípka nadol 45">
            <a:extLst>
              <a:ext uri="{FF2B5EF4-FFF2-40B4-BE49-F238E27FC236}">
                <a16:creationId xmlns:a16="http://schemas.microsoft.com/office/drawing/2014/main" id="{47F54C68-6A16-D447-B9BF-321A2FE7B5EC}"/>
              </a:ext>
            </a:extLst>
          </p:cNvPr>
          <p:cNvSpPr/>
          <p:nvPr/>
        </p:nvSpPr>
        <p:spPr>
          <a:xfrm flipH="1" flipV="1">
            <a:off x="6029349" y="5958786"/>
            <a:ext cx="252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7" name="Zahnutá šípka nadol 45">
            <a:extLst>
              <a:ext uri="{FF2B5EF4-FFF2-40B4-BE49-F238E27FC236}">
                <a16:creationId xmlns:a16="http://schemas.microsoft.com/office/drawing/2014/main" id="{9D7AB55A-936E-262D-B82C-CF37D603C5CF}"/>
              </a:ext>
            </a:extLst>
          </p:cNvPr>
          <p:cNvSpPr/>
          <p:nvPr/>
        </p:nvSpPr>
        <p:spPr>
          <a:xfrm flipH="1" flipV="1">
            <a:off x="6215305" y="5956609"/>
            <a:ext cx="252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8" name="BlokTextu 47">
            <a:extLst>
              <a:ext uri="{FF2B5EF4-FFF2-40B4-BE49-F238E27FC236}">
                <a16:creationId xmlns:a16="http://schemas.microsoft.com/office/drawing/2014/main" id="{DB8C3E06-70CC-6FB7-B1F6-C37DDC274EE5}"/>
              </a:ext>
            </a:extLst>
          </p:cNvPr>
          <p:cNvSpPr txBox="1"/>
          <p:nvPr/>
        </p:nvSpPr>
        <p:spPr>
          <a:xfrm>
            <a:off x="7371128" y="553648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7734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47" grpId="0" animBg="1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3E200-FEFD-7A90-47AE-552899EEC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2">
            <a:extLst>
              <a:ext uri="{FF2B5EF4-FFF2-40B4-BE49-F238E27FC236}">
                <a16:creationId xmlns:a16="http://schemas.microsoft.com/office/drawing/2014/main" id="{2A65603F-D161-3E94-64FD-8DC1BEC9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Interaktív feladatok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0A0BFC44-1378-196D-D842-FF198429A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038" y="1960156"/>
            <a:ext cx="2628195" cy="1643639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9AED939D-038F-EB73-FE76-3780361A8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90" y="2060080"/>
            <a:ext cx="2628195" cy="1643639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64509093-FED0-1873-0F57-D2489A371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0631" y="4323609"/>
            <a:ext cx="2628195" cy="1643639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25C5B72C-C288-C972-974C-B215C22BC7A9}"/>
              </a:ext>
            </a:extLst>
          </p:cNvPr>
          <p:cNvSpPr txBox="1"/>
          <p:nvPr/>
        </p:nvSpPr>
        <p:spPr>
          <a:xfrm>
            <a:off x="351452" y="3601639"/>
            <a:ext cx="339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https://learningapps.org/1848309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7AE6067-BBF3-B08E-ABC3-6D185B2C474B}"/>
              </a:ext>
            </a:extLst>
          </p:cNvPr>
          <p:cNvSpPr txBox="1"/>
          <p:nvPr/>
        </p:nvSpPr>
        <p:spPr>
          <a:xfrm>
            <a:off x="5667605" y="3703719"/>
            <a:ext cx="339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https://learningapps.org/1745662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5D07C0C-C933-DFF5-34A9-1876DFB6B290}"/>
              </a:ext>
            </a:extLst>
          </p:cNvPr>
          <p:cNvSpPr txBox="1"/>
          <p:nvPr/>
        </p:nvSpPr>
        <p:spPr>
          <a:xfrm>
            <a:off x="2918046" y="5965092"/>
            <a:ext cx="339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https://learningapps.org/1960816</a:t>
            </a:r>
          </a:p>
        </p:txBody>
      </p:sp>
    </p:spTree>
    <p:extLst>
      <p:ext uri="{BB962C8B-B14F-4D97-AF65-F5344CB8AC3E}">
        <p14:creationId xmlns:p14="http://schemas.microsoft.com/office/powerpoint/2010/main" val="308811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84E4723E-9B14-F5DA-E032-3346B324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Mértékegységek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912DFCD-EEFA-3F34-AF5F-B63916E83E9E}"/>
              </a:ext>
            </a:extLst>
          </p:cNvPr>
          <p:cNvSpPr txBox="1"/>
          <p:nvPr/>
        </p:nvSpPr>
        <p:spPr>
          <a:xfrm>
            <a:off x="532335" y="1835378"/>
            <a:ext cx="3924601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A terület mértékegységei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E9C2626-5C50-0D5B-FB99-D4FD23E49739}"/>
              </a:ext>
            </a:extLst>
          </p:cNvPr>
          <p:cNvSpPr txBox="1"/>
          <p:nvPr/>
        </p:nvSpPr>
        <p:spPr>
          <a:xfrm>
            <a:off x="-15968" y="3268821"/>
            <a:ext cx="942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km</a:t>
            </a:r>
            <a:r>
              <a:rPr lang="hu-HU" sz="3200" b="1" baseline="30000" dirty="0"/>
              <a:t>2</a:t>
            </a:r>
            <a:r>
              <a:rPr lang="hu-HU" sz="3200" b="1" dirty="0"/>
              <a:t>		  ha		 ár			m</a:t>
            </a:r>
            <a:r>
              <a:rPr lang="hu-HU" sz="3200" b="1" baseline="30000" dirty="0"/>
              <a:t>2</a:t>
            </a:r>
            <a:r>
              <a:rPr lang="hu-HU" sz="3200" b="1" dirty="0"/>
              <a:t>		dm</a:t>
            </a:r>
            <a:r>
              <a:rPr lang="hu-HU" sz="3200" b="1" baseline="30000" dirty="0"/>
              <a:t>2</a:t>
            </a:r>
            <a:r>
              <a:rPr lang="hu-HU" sz="3200" b="1" dirty="0"/>
              <a:t>		cm</a:t>
            </a:r>
            <a:r>
              <a:rPr lang="hu-HU" sz="3200" b="1" baseline="30000" dirty="0"/>
              <a:t>2</a:t>
            </a:r>
            <a:r>
              <a:rPr lang="hu-HU" sz="3200" b="1" dirty="0"/>
              <a:t>		mm</a:t>
            </a:r>
            <a:r>
              <a:rPr lang="hu-HU" sz="3200" b="1" baseline="30000" dirty="0"/>
              <a:t>2</a:t>
            </a:r>
            <a:endParaRPr lang="sk-SK" sz="3200" b="1" baseline="30000" dirty="0"/>
          </a:p>
        </p:txBody>
      </p:sp>
      <p:sp>
        <p:nvSpPr>
          <p:cNvPr id="8" name="Zahnutá šípka nadol 25">
            <a:extLst>
              <a:ext uri="{FF2B5EF4-FFF2-40B4-BE49-F238E27FC236}">
                <a16:creationId xmlns:a16="http://schemas.microsoft.com/office/drawing/2014/main" id="{951BCC6C-7C34-E6AD-38B1-992F83FB03B9}"/>
              </a:ext>
            </a:extLst>
          </p:cNvPr>
          <p:cNvSpPr/>
          <p:nvPr/>
        </p:nvSpPr>
        <p:spPr>
          <a:xfrm>
            <a:off x="604198" y="3027930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7A96B9B-9B22-1E5F-9E74-B668F1BB9D50}"/>
              </a:ext>
            </a:extLst>
          </p:cNvPr>
          <p:cNvSpPr txBox="1"/>
          <p:nvPr/>
        </p:nvSpPr>
        <p:spPr>
          <a:xfrm>
            <a:off x="706640" y="257262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Zahnutá šípka nadol 27">
            <a:extLst>
              <a:ext uri="{FF2B5EF4-FFF2-40B4-BE49-F238E27FC236}">
                <a16:creationId xmlns:a16="http://schemas.microsoft.com/office/drawing/2014/main" id="{6E644C1C-294D-0915-47CE-DD579C1010D4}"/>
              </a:ext>
            </a:extLst>
          </p:cNvPr>
          <p:cNvSpPr/>
          <p:nvPr/>
        </p:nvSpPr>
        <p:spPr>
          <a:xfrm>
            <a:off x="1919710" y="3027930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1795EF07-773D-E62B-AB4F-A0B564E350BD}"/>
              </a:ext>
            </a:extLst>
          </p:cNvPr>
          <p:cNvSpPr txBox="1"/>
          <p:nvPr/>
        </p:nvSpPr>
        <p:spPr>
          <a:xfrm>
            <a:off x="2016349" y="254590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Zahnutá šípka nadol 29">
            <a:extLst>
              <a:ext uri="{FF2B5EF4-FFF2-40B4-BE49-F238E27FC236}">
                <a16:creationId xmlns:a16="http://schemas.microsoft.com/office/drawing/2014/main" id="{D068D383-4314-4550-9E8B-4F120A9F6D4A}"/>
              </a:ext>
            </a:extLst>
          </p:cNvPr>
          <p:cNvSpPr/>
          <p:nvPr/>
        </p:nvSpPr>
        <p:spPr>
          <a:xfrm>
            <a:off x="3195664" y="3022826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CE75D95-3FA2-1D76-A55D-1A9E30DD1C0D}"/>
              </a:ext>
            </a:extLst>
          </p:cNvPr>
          <p:cNvSpPr txBox="1"/>
          <p:nvPr/>
        </p:nvSpPr>
        <p:spPr>
          <a:xfrm>
            <a:off x="3203533" y="254590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Zahnutá šípka nadol 31">
            <a:extLst>
              <a:ext uri="{FF2B5EF4-FFF2-40B4-BE49-F238E27FC236}">
                <a16:creationId xmlns:a16="http://schemas.microsoft.com/office/drawing/2014/main" id="{32A32FD7-6F80-9CC4-50DA-F5F28EA0AE4B}"/>
              </a:ext>
            </a:extLst>
          </p:cNvPr>
          <p:cNvSpPr/>
          <p:nvPr/>
        </p:nvSpPr>
        <p:spPr>
          <a:xfrm>
            <a:off x="4641844" y="3029514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5" name="Zahnutá šípka nadol 33">
            <a:extLst>
              <a:ext uri="{FF2B5EF4-FFF2-40B4-BE49-F238E27FC236}">
                <a16:creationId xmlns:a16="http://schemas.microsoft.com/office/drawing/2014/main" id="{FE28F27E-E586-9DA5-E175-80A454543D0B}"/>
              </a:ext>
            </a:extLst>
          </p:cNvPr>
          <p:cNvSpPr/>
          <p:nvPr/>
        </p:nvSpPr>
        <p:spPr>
          <a:xfrm>
            <a:off x="6088316" y="3002802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6" name="Zahnutá šípka nadol 34">
            <a:extLst>
              <a:ext uri="{FF2B5EF4-FFF2-40B4-BE49-F238E27FC236}">
                <a16:creationId xmlns:a16="http://schemas.microsoft.com/office/drawing/2014/main" id="{8F16BE41-B456-5E07-D4E6-6E002BE79495}"/>
              </a:ext>
            </a:extLst>
          </p:cNvPr>
          <p:cNvSpPr/>
          <p:nvPr/>
        </p:nvSpPr>
        <p:spPr>
          <a:xfrm>
            <a:off x="7477510" y="3002802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EE100560-E387-ED6D-2883-BC7131505438}"/>
              </a:ext>
            </a:extLst>
          </p:cNvPr>
          <p:cNvSpPr txBox="1"/>
          <p:nvPr/>
        </p:nvSpPr>
        <p:spPr>
          <a:xfrm>
            <a:off x="4740487" y="254118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B9E90266-7DE0-25BF-9D64-CD07E178EE96}"/>
              </a:ext>
            </a:extLst>
          </p:cNvPr>
          <p:cNvSpPr txBox="1"/>
          <p:nvPr/>
        </p:nvSpPr>
        <p:spPr>
          <a:xfrm>
            <a:off x="6194802" y="254590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D2410391-C562-3C8B-0371-715139DD2DA9}"/>
              </a:ext>
            </a:extLst>
          </p:cNvPr>
          <p:cNvSpPr txBox="1"/>
          <p:nvPr/>
        </p:nvSpPr>
        <p:spPr>
          <a:xfrm>
            <a:off x="7573363" y="254590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Zahnutá šípka nadol 38">
            <a:extLst>
              <a:ext uri="{FF2B5EF4-FFF2-40B4-BE49-F238E27FC236}">
                <a16:creationId xmlns:a16="http://schemas.microsoft.com/office/drawing/2014/main" id="{4E97C993-F66C-8202-EA66-410217BFA67A}"/>
              </a:ext>
            </a:extLst>
          </p:cNvPr>
          <p:cNvSpPr/>
          <p:nvPr/>
        </p:nvSpPr>
        <p:spPr>
          <a:xfrm flipH="1" flipV="1">
            <a:off x="603551" y="3776713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80F107B3-6A19-5EA6-FB57-8153012745BC}"/>
              </a:ext>
            </a:extLst>
          </p:cNvPr>
          <p:cNvSpPr txBox="1"/>
          <p:nvPr/>
        </p:nvSpPr>
        <p:spPr>
          <a:xfrm>
            <a:off x="712786" y="4055802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Zahnutá šípka nadol 40">
            <a:extLst>
              <a:ext uri="{FF2B5EF4-FFF2-40B4-BE49-F238E27FC236}">
                <a16:creationId xmlns:a16="http://schemas.microsoft.com/office/drawing/2014/main" id="{3DCD59A7-BB24-2265-EBB7-FD9049572588}"/>
              </a:ext>
            </a:extLst>
          </p:cNvPr>
          <p:cNvSpPr/>
          <p:nvPr/>
        </p:nvSpPr>
        <p:spPr>
          <a:xfrm flipH="1" flipV="1">
            <a:off x="1919710" y="3772967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BA3E5C72-591C-6727-D32C-623EFA08DE20}"/>
              </a:ext>
            </a:extLst>
          </p:cNvPr>
          <p:cNvSpPr txBox="1"/>
          <p:nvPr/>
        </p:nvSpPr>
        <p:spPr>
          <a:xfrm>
            <a:off x="2008028" y="4063584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Zahnutá šípka nadol 42">
            <a:extLst>
              <a:ext uri="{FF2B5EF4-FFF2-40B4-BE49-F238E27FC236}">
                <a16:creationId xmlns:a16="http://schemas.microsoft.com/office/drawing/2014/main" id="{9BFAACE1-5E50-8B24-2D16-B14C1F7CC1EA}"/>
              </a:ext>
            </a:extLst>
          </p:cNvPr>
          <p:cNvSpPr/>
          <p:nvPr/>
        </p:nvSpPr>
        <p:spPr>
          <a:xfrm flipH="1" flipV="1">
            <a:off x="3218811" y="3782579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DBA29000-342A-2ECD-7013-21F50AF8E1A4}"/>
              </a:ext>
            </a:extLst>
          </p:cNvPr>
          <p:cNvSpPr txBox="1"/>
          <p:nvPr/>
        </p:nvSpPr>
        <p:spPr>
          <a:xfrm>
            <a:off x="3237959" y="4056897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Zahnutá šípka nadol 44">
            <a:extLst>
              <a:ext uri="{FF2B5EF4-FFF2-40B4-BE49-F238E27FC236}">
                <a16:creationId xmlns:a16="http://schemas.microsoft.com/office/drawing/2014/main" id="{CB804229-D2BD-517D-D6CB-DEE66C5749B6}"/>
              </a:ext>
            </a:extLst>
          </p:cNvPr>
          <p:cNvSpPr/>
          <p:nvPr/>
        </p:nvSpPr>
        <p:spPr>
          <a:xfrm flipH="1" flipV="1">
            <a:off x="4637398" y="3776965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7" name="Zahnutá šípka nadol 45">
            <a:extLst>
              <a:ext uri="{FF2B5EF4-FFF2-40B4-BE49-F238E27FC236}">
                <a16:creationId xmlns:a16="http://schemas.microsoft.com/office/drawing/2014/main" id="{BDB3D022-C4E5-AB43-C344-6B2DB596CDF7}"/>
              </a:ext>
            </a:extLst>
          </p:cNvPr>
          <p:cNvSpPr/>
          <p:nvPr/>
        </p:nvSpPr>
        <p:spPr>
          <a:xfrm flipH="1" flipV="1">
            <a:off x="6088316" y="3772822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8" name="Zahnutá šípka nadol 46">
            <a:extLst>
              <a:ext uri="{FF2B5EF4-FFF2-40B4-BE49-F238E27FC236}">
                <a16:creationId xmlns:a16="http://schemas.microsoft.com/office/drawing/2014/main" id="{311AAD18-2722-CD97-C080-BF6E11FD3F1A}"/>
              </a:ext>
            </a:extLst>
          </p:cNvPr>
          <p:cNvSpPr/>
          <p:nvPr/>
        </p:nvSpPr>
        <p:spPr>
          <a:xfrm flipH="1" flipV="1">
            <a:off x="7477509" y="3772822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B60B2642-9876-E789-76C5-8B5B43EE6B46}"/>
              </a:ext>
            </a:extLst>
          </p:cNvPr>
          <p:cNvSpPr txBox="1"/>
          <p:nvPr/>
        </p:nvSpPr>
        <p:spPr>
          <a:xfrm>
            <a:off x="4722813" y="4063584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6B6A2D52-7024-5DE3-8E9B-89F58637D7FE}"/>
              </a:ext>
            </a:extLst>
          </p:cNvPr>
          <p:cNvSpPr txBox="1"/>
          <p:nvPr/>
        </p:nvSpPr>
        <p:spPr>
          <a:xfrm>
            <a:off x="6196552" y="4067573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45304CDB-837F-3D29-8D54-CE4C0239CB9A}"/>
              </a:ext>
            </a:extLst>
          </p:cNvPr>
          <p:cNvSpPr txBox="1"/>
          <p:nvPr/>
        </p:nvSpPr>
        <p:spPr>
          <a:xfrm>
            <a:off x="7578995" y="4056897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F0B67017-D875-E29F-766E-C6240CE6A928}"/>
              </a:ext>
            </a:extLst>
          </p:cNvPr>
          <p:cNvSpPr txBox="1"/>
          <p:nvPr/>
        </p:nvSpPr>
        <p:spPr>
          <a:xfrm rot="5400000">
            <a:off x="-768709" y="5254364"/>
            <a:ext cx="231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négyzetkilométer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58AC6894-63AA-A263-14F3-317CD8F586F7}"/>
              </a:ext>
            </a:extLst>
          </p:cNvPr>
          <p:cNvSpPr txBox="1"/>
          <p:nvPr/>
        </p:nvSpPr>
        <p:spPr>
          <a:xfrm rot="5400000">
            <a:off x="1347796" y="4582706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hektár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00E53792-9196-0B5C-89C6-9C4C9CF0E610}"/>
              </a:ext>
            </a:extLst>
          </p:cNvPr>
          <p:cNvSpPr txBox="1"/>
          <p:nvPr/>
        </p:nvSpPr>
        <p:spPr>
          <a:xfrm rot="5400000">
            <a:off x="2877072" y="4313401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ár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6FAFE0AD-A237-18AA-147F-08D1DF10FBE0}"/>
              </a:ext>
            </a:extLst>
          </p:cNvPr>
          <p:cNvSpPr txBox="1"/>
          <p:nvPr/>
        </p:nvSpPr>
        <p:spPr>
          <a:xfrm rot="5400000">
            <a:off x="3418488" y="5054790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négyzetméter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9C726989-33B7-EA3A-B084-CC84289BCB9A}"/>
              </a:ext>
            </a:extLst>
          </p:cNvPr>
          <p:cNvSpPr txBox="1"/>
          <p:nvPr/>
        </p:nvSpPr>
        <p:spPr>
          <a:xfrm rot="5400000">
            <a:off x="4653459" y="5335315"/>
            <a:ext cx="2480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négyzetdeciméter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B296FFA2-D3C7-2FA4-FB09-E8F922A12334}"/>
              </a:ext>
            </a:extLst>
          </p:cNvPr>
          <p:cNvSpPr txBox="1"/>
          <p:nvPr/>
        </p:nvSpPr>
        <p:spPr>
          <a:xfrm rot="5400000">
            <a:off x="6080206" y="5368978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négyzetcentiméter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B6C88204-E449-65B1-D6CB-19A972863EB7}"/>
              </a:ext>
            </a:extLst>
          </p:cNvPr>
          <p:cNvSpPr txBox="1"/>
          <p:nvPr/>
        </p:nvSpPr>
        <p:spPr>
          <a:xfrm rot="5400000">
            <a:off x="7489293" y="5303255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négyzetmilliméter</a:t>
            </a:r>
          </a:p>
        </p:txBody>
      </p:sp>
      <p:pic>
        <p:nvPicPr>
          <p:cNvPr id="39" name="Obrázok 38">
            <a:extLst>
              <a:ext uri="{FF2B5EF4-FFF2-40B4-BE49-F238E27FC236}">
                <a16:creationId xmlns:a16="http://schemas.microsoft.com/office/drawing/2014/main" id="{B03F6E33-7987-713E-8E00-C41ECB929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1946" y="1149906"/>
            <a:ext cx="1618142" cy="1518666"/>
          </a:xfrm>
          <a:prstGeom prst="rect">
            <a:avLst/>
          </a:prstGeom>
        </p:spPr>
      </p:pic>
      <p:sp>
        <p:nvSpPr>
          <p:cNvPr id="40" name="Bublina reči: oválna 39">
            <a:extLst>
              <a:ext uri="{FF2B5EF4-FFF2-40B4-BE49-F238E27FC236}">
                <a16:creationId xmlns:a16="http://schemas.microsoft.com/office/drawing/2014/main" id="{AC5B0E72-78C1-80D7-CAE7-CFE010D6A582}"/>
              </a:ext>
            </a:extLst>
          </p:cNvPr>
          <p:cNvSpPr/>
          <p:nvPr/>
        </p:nvSpPr>
        <p:spPr>
          <a:xfrm>
            <a:off x="5018563" y="164070"/>
            <a:ext cx="3584640" cy="1388812"/>
          </a:xfrm>
          <a:prstGeom prst="wedgeEllipseCallout">
            <a:avLst>
              <a:gd name="adj1" fmla="val 27550"/>
              <a:gd name="adj2" fmla="val 60481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3B1FDA45-740D-F111-F539-CAD90D554B3D}"/>
              </a:ext>
            </a:extLst>
          </p:cNvPr>
          <p:cNvSpPr txBox="1"/>
          <p:nvPr/>
        </p:nvSpPr>
        <p:spPr>
          <a:xfrm>
            <a:off x="5112095" y="463304"/>
            <a:ext cx="3469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cs typeface="Arial" panose="020B0604020202020204" pitchFamily="34" charset="0"/>
              </a:rPr>
              <a:t>A kis 2-es jelzi, hogy 2 db nulla, vagyis 100 a váltószám (az árnál és hektárnál is)</a:t>
            </a:r>
          </a:p>
        </p:txBody>
      </p:sp>
    </p:spTree>
    <p:extLst>
      <p:ext uri="{BB962C8B-B14F-4D97-AF65-F5344CB8AC3E}">
        <p14:creationId xmlns:p14="http://schemas.microsoft.com/office/powerpoint/2010/main" val="58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9AD74CA8-43EC-F405-0AC0-43551238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Mértékegységek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86A0BB0-0389-A245-BA85-CC843EE5F721}"/>
              </a:ext>
            </a:extLst>
          </p:cNvPr>
          <p:cNvSpPr txBox="1"/>
          <p:nvPr/>
        </p:nvSpPr>
        <p:spPr>
          <a:xfrm>
            <a:off x="-15968" y="2396953"/>
            <a:ext cx="942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km</a:t>
            </a:r>
            <a:r>
              <a:rPr lang="hu-HU" sz="3200" b="1" baseline="30000" dirty="0"/>
              <a:t>2</a:t>
            </a:r>
            <a:r>
              <a:rPr lang="hu-HU" sz="3200" b="1" dirty="0"/>
              <a:t>		  ha		 ár			m</a:t>
            </a:r>
            <a:r>
              <a:rPr lang="hu-HU" sz="3200" b="1" baseline="30000" dirty="0"/>
              <a:t>2</a:t>
            </a:r>
            <a:r>
              <a:rPr lang="hu-HU" sz="3200" b="1" dirty="0"/>
              <a:t>		dm</a:t>
            </a:r>
            <a:r>
              <a:rPr lang="hu-HU" sz="3200" b="1" baseline="30000" dirty="0"/>
              <a:t>2</a:t>
            </a:r>
            <a:r>
              <a:rPr lang="hu-HU" sz="3200" b="1" dirty="0"/>
              <a:t>		cm</a:t>
            </a:r>
            <a:r>
              <a:rPr lang="hu-HU" sz="3200" b="1" baseline="30000" dirty="0"/>
              <a:t>2</a:t>
            </a:r>
            <a:r>
              <a:rPr lang="hu-HU" sz="3200" b="1" dirty="0"/>
              <a:t>		mm</a:t>
            </a:r>
            <a:r>
              <a:rPr lang="hu-HU" sz="3200" b="1" baseline="30000" dirty="0"/>
              <a:t>2</a:t>
            </a:r>
            <a:endParaRPr lang="sk-SK" sz="3200" b="1" baseline="30000" dirty="0"/>
          </a:p>
        </p:txBody>
      </p:sp>
      <p:sp>
        <p:nvSpPr>
          <p:cNvPr id="6" name="Zahnutá šípka nadol 25">
            <a:extLst>
              <a:ext uri="{FF2B5EF4-FFF2-40B4-BE49-F238E27FC236}">
                <a16:creationId xmlns:a16="http://schemas.microsoft.com/office/drawing/2014/main" id="{E50C7274-A402-C812-6B82-425E65A36293}"/>
              </a:ext>
            </a:extLst>
          </p:cNvPr>
          <p:cNvSpPr/>
          <p:nvPr/>
        </p:nvSpPr>
        <p:spPr>
          <a:xfrm>
            <a:off x="604198" y="2156062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5A9278A-8859-B11C-3087-51D6CF836CEA}"/>
              </a:ext>
            </a:extLst>
          </p:cNvPr>
          <p:cNvSpPr txBox="1"/>
          <p:nvPr/>
        </p:nvSpPr>
        <p:spPr>
          <a:xfrm>
            <a:off x="706640" y="170075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Zahnutá šípka nadol 27">
            <a:extLst>
              <a:ext uri="{FF2B5EF4-FFF2-40B4-BE49-F238E27FC236}">
                <a16:creationId xmlns:a16="http://schemas.microsoft.com/office/drawing/2014/main" id="{A2D79BC0-BB71-732A-3B2B-D441655B1049}"/>
              </a:ext>
            </a:extLst>
          </p:cNvPr>
          <p:cNvSpPr/>
          <p:nvPr/>
        </p:nvSpPr>
        <p:spPr>
          <a:xfrm>
            <a:off x="1919710" y="2156062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60147BE-7ECF-3D1D-9FF8-C568635F89BF}"/>
              </a:ext>
            </a:extLst>
          </p:cNvPr>
          <p:cNvSpPr txBox="1"/>
          <p:nvPr/>
        </p:nvSpPr>
        <p:spPr>
          <a:xfrm>
            <a:off x="2016349" y="167404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Zahnutá šípka nadol 29">
            <a:extLst>
              <a:ext uri="{FF2B5EF4-FFF2-40B4-BE49-F238E27FC236}">
                <a16:creationId xmlns:a16="http://schemas.microsoft.com/office/drawing/2014/main" id="{A0793FCC-7377-2530-6584-474B5B800A71}"/>
              </a:ext>
            </a:extLst>
          </p:cNvPr>
          <p:cNvSpPr/>
          <p:nvPr/>
        </p:nvSpPr>
        <p:spPr>
          <a:xfrm>
            <a:off x="3195664" y="2150958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F7B961ED-93F0-DB1A-A26B-0045733CD937}"/>
              </a:ext>
            </a:extLst>
          </p:cNvPr>
          <p:cNvSpPr txBox="1"/>
          <p:nvPr/>
        </p:nvSpPr>
        <p:spPr>
          <a:xfrm>
            <a:off x="3203533" y="167404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Zahnutá šípka nadol 31">
            <a:extLst>
              <a:ext uri="{FF2B5EF4-FFF2-40B4-BE49-F238E27FC236}">
                <a16:creationId xmlns:a16="http://schemas.microsoft.com/office/drawing/2014/main" id="{9EF9600E-8AA6-308E-CAA5-0D3BFCFFA7C0}"/>
              </a:ext>
            </a:extLst>
          </p:cNvPr>
          <p:cNvSpPr/>
          <p:nvPr/>
        </p:nvSpPr>
        <p:spPr>
          <a:xfrm>
            <a:off x="4641844" y="2157646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3" name="Zahnutá šípka nadol 33">
            <a:extLst>
              <a:ext uri="{FF2B5EF4-FFF2-40B4-BE49-F238E27FC236}">
                <a16:creationId xmlns:a16="http://schemas.microsoft.com/office/drawing/2014/main" id="{AF11D978-FDA2-5988-B123-892CFD9254BD}"/>
              </a:ext>
            </a:extLst>
          </p:cNvPr>
          <p:cNvSpPr/>
          <p:nvPr/>
        </p:nvSpPr>
        <p:spPr>
          <a:xfrm>
            <a:off x="6088316" y="2130934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4" name="Zahnutá šípka nadol 34">
            <a:extLst>
              <a:ext uri="{FF2B5EF4-FFF2-40B4-BE49-F238E27FC236}">
                <a16:creationId xmlns:a16="http://schemas.microsoft.com/office/drawing/2014/main" id="{C0AEB28E-F616-0673-D277-198FCBD30FAD}"/>
              </a:ext>
            </a:extLst>
          </p:cNvPr>
          <p:cNvSpPr/>
          <p:nvPr/>
        </p:nvSpPr>
        <p:spPr>
          <a:xfrm>
            <a:off x="7477510" y="2130934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0898DA5B-B23F-5E1D-C2AE-8D116E48612E}"/>
              </a:ext>
            </a:extLst>
          </p:cNvPr>
          <p:cNvSpPr txBox="1"/>
          <p:nvPr/>
        </p:nvSpPr>
        <p:spPr>
          <a:xfrm>
            <a:off x="4740487" y="166932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14A2222E-40BF-EF43-7D32-34BE6A96695F}"/>
              </a:ext>
            </a:extLst>
          </p:cNvPr>
          <p:cNvSpPr txBox="1"/>
          <p:nvPr/>
        </p:nvSpPr>
        <p:spPr>
          <a:xfrm>
            <a:off x="6194802" y="167404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5730753F-E0B7-C1E4-4A08-F3F5DE57517A}"/>
              </a:ext>
            </a:extLst>
          </p:cNvPr>
          <p:cNvSpPr txBox="1"/>
          <p:nvPr/>
        </p:nvSpPr>
        <p:spPr>
          <a:xfrm>
            <a:off x="7573363" y="167404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Zahnutá šípka nadol 38">
            <a:extLst>
              <a:ext uri="{FF2B5EF4-FFF2-40B4-BE49-F238E27FC236}">
                <a16:creationId xmlns:a16="http://schemas.microsoft.com/office/drawing/2014/main" id="{DC2F29D2-2937-47BD-0E20-41A6FF21FE97}"/>
              </a:ext>
            </a:extLst>
          </p:cNvPr>
          <p:cNvSpPr/>
          <p:nvPr/>
        </p:nvSpPr>
        <p:spPr>
          <a:xfrm flipH="1" flipV="1">
            <a:off x="603551" y="2904845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EEAC6161-DDBD-1A9F-15CA-0CAAE79CF6FB}"/>
              </a:ext>
            </a:extLst>
          </p:cNvPr>
          <p:cNvSpPr txBox="1"/>
          <p:nvPr/>
        </p:nvSpPr>
        <p:spPr>
          <a:xfrm>
            <a:off x="712786" y="3183934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Zahnutá šípka nadol 40">
            <a:extLst>
              <a:ext uri="{FF2B5EF4-FFF2-40B4-BE49-F238E27FC236}">
                <a16:creationId xmlns:a16="http://schemas.microsoft.com/office/drawing/2014/main" id="{9042DBE3-3BF2-AF66-0FE0-4E9E91AFAC17}"/>
              </a:ext>
            </a:extLst>
          </p:cNvPr>
          <p:cNvSpPr/>
          <p:nvPr/>
        </p:nvSpPr>
        <p:spPr>
          <a:xfrm flipH="1" flipV="1">
            <a:off x="1919710" y="2901099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2544BDA6-4E71-34FC-EF94-C11277A53908}"/>
              </a:ext>
            </a:extLst>
          </p:cNvPr>
          <p:cNvSpPr txBox="1"/>
          <p:nvPr/>
        </p:nvSpPr>
        <p:spPr>
          <a:xfrm>
            <a:off x="2008028" y="3191716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Zahnutá šípka nadol 42">
            <a:extLst>
              <a:ext uri="{FF2B5EF4-FFF2-40B4-BE49-F238E27FC236}">
                <a16:creationId xmlns:a16="http://schemas.microsoft.com/office/drawing/2014/main" id="{D0815331-756C-19E8-5863-D6469C28C827}"/>
              </a:ext>
            </a:extLst>
          </p:cNvPr>
          <p:cNvSpPr/>
          <p:nvPr/>
        </p:nvSpPr>
        <p:spPr>
          <a:xfrm flipH="1" flipV="1">
            <a:off x="3218811" y="2910711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A6DE0CE3-FD14-700F-2D56-334E518ACC35}"/>
              </a:ext>
            </a:extLst>
          </p:cNvPr>
          <p:cNvSpPr txBox="1"/>
          <p:nvPr/>
        </p:nvSpPr>
        <p:spPr>
          <a:xfrm>
            <a:off x="3237959" y="3185029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Zahnutá šípka nadol 44">
            <a:extLst>
              <a:ext uri="{FF2B5EF4-FFF2-40B4-BE49-F238E27FC236}">
                <a16:creationId xmlns:a16="http://schemas.microsoft.com/office/drawing/2014/main" id="{5AC18876-FB84-ABE7-92AB-87D516E07408}"/>
              </a:ext>
            </a:extLst>
          </p:cNvPr>
          <p:cNvSpPr/>
          <p:nvPr/>
        </p:nvSpPr>
        <p:spPr>
          <a:xfrm flipH="1" flipV="1">
            <a:off x="4637398" y="2905097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5" name="Zahnutá šípka nadol 45">
            <a:extLst>
              <a:ext uri="{FF2B5EF4-FFF2-40B4-BE49-F238E27FC236}">
                <a16:creationId xmlns:a16="http://schemas.microsoft.com/office/drawing/2014/main" id="{F9FE1474-D87D-E49C-D263-738A7C78FAC7}"/>
              </a:ext>
            </a:extLst>
          </p:cNvPr>
          <p:cNvSpPr/>
          <p:nvPr/>
        </p:nvSpPr>
        <p:spPr>
          <a:xfrm flipH="1" flipV="1">
            <a:off x="6088316" y="2900954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6" name="Zahnutá šípka nadol 46">
            <a:extLst>
              <a:ext uri="{FF2B5EF4-FFF2-40B4-BE49-F238E27FC236}">
                <a16:creationId xmlns:a16="http://schemas.microsoft.com/office/drawing/2014/main" id="{AE1C4142-7770-3CD2-C151-3A17685ED40C}"/>
              </a:ext>
            </a:extLst>
          </p:cNvPr>
          <p:cNvSpPr/>
          <p:nvPr/>
        </p:nvSpPr>
        <p:spPr>
          <a:xfrm flipH="1" flipV="1">
            <a:off x="7477509" y="2900954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D91222FB-0902-987B-77A2-DBCB31C6981B}"/>
              </a:ext>
            </a:extLst>
          </p:cNvPr>
          <p:cNvSpPr txBox="1"/>
          <p:nvPr/>
        </p:nvSpPr>
        <p:spPr>
          <a:xfrm>
            <a:off x="4722813" y="3191716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031E8F0B-CB15-5091-ADDD-196E61E21EC6}"/>
              </a:ext>
            </a:extLst>
          </p:cNvPr>
          <p:cNvSpPr txBox="1"/>
          <p:nvPr/>
        </p:nvSpPr>
        <p:spPr>
          <a:xfrm>
            <a:off x="6196552" y="3195705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D4F5B779-2577-894E-5BBB-339389A39C77}"/>
              </a:ext>
            </a:extLst>
          </p:cNvPr>
          <p:cNvSpPr txBox="1"/>
          <p:nvPr/>
        </p:nvSpPr>
        <p:spPr>
          <a:xfrm>
            <a:off x="7578995" y="3185029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294DF783-329E-0DCD-35E5-3AA2231D9203}"/>
              </a:ext>
            </a:extLst>
          </p:cNvPr>
          <p:cNvSpPr txBox="1"/>
          <p:nvPr/>
        </p:nvSpPr>
        <p:spPr>
          <a:xfrm>
            <a:off x="361795" y="3950857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97 m</a:t>
            </a:r>
            <a:r>
              <a:rPr lang="hu-HU" sz="2800" b="1" baseline="30000" dirty="0"/>
              <a:t>2</a:t>
            </a:r>
            <a:r>
              <a:rPr lang="hu-HU" sz="2800" b="1" dirty="0"/>
              <a:t> =                dm</a:t>
            </a:r>
            <a:r>
              <a:rPr lang="hu-HU" sz="2800" b="1" baseline="30000" dirty="0"/>
              <a:t>2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D1E6883A-68B5-8D35-FCA8-B4B87D22CE0E}"/>
              </a:ext>
            </a:extLst>
          </p:cNvPr>
          <p:cNvSpPr txBox="1"/>
          <p:nvPr/>
        </p:nvSpPr>
        <p:spPr>
          <a:xfrm>
            <a:off x="361795" y="4724147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400 ár =                ha</a:t>
            </a:r>
            <a:endParaRPr lang="hu-HU" sz="2800" b="1" baseline="30000" dirty="0"/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CD4AE82F-B9FB-0DED-1210-9C07125F728F}"/>
              </a:ext>
            </a:extLst>
          </p:cNvPr>
          <p:cNvSpPr txBox="1"/>
          <p:nvPr/>
        </p:nvSpPr>
        <p:spPr>
          <a:xfrm>
            <a:off x="361795" y="5497437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13 dm</a:t>
            </a:r>
            <a:r>
              <a:rPr lang="hu-HU" sz="2800" b="1" baseline="30000" dirty="0"/>
              <a:t>2</a:t>
            </a:r>
            <a:r>
              <a:rPr lang="hu-HU" sz="2800" b="1" dirty="0"/>
              <a:t> =               mm</a:t>
            </a:r>
            <a:r>
              <a:rPr lang="hu-HU" sz="2800" b="1" baseline="30000" dirty="0"/>
              <a:t>2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CC374DBE-F308-E82E-D14D-BF3A4E4F4A89}"/>
              </a:ext>
            </a:extLst>
          </p:cNvPr>
          <p:cNvSpPr txBox="1"/>
          <p:nvPr/>
        </p:nvSpPr>
        <p:spPr>
          <a:xfrm>
            <a:off x="5418628" y="3950858"/>
            <a:ext cx="3706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6000000 m</a:t>
            </a:r>
            <a:r>
              <a:rPr lang="hu-HU" sz="2800" b="1" baseline="30000" dirty="0"/>
              <a:t>2</a:t>
            </a:r>
            <a:r>
              <a:rPr lang="hu-HU" sz="2800" b="1" dirty="0"/>
              <a:t> =          km</a:t>
            </a:r>
            <a:r>
              <a:rPr lang="hu-HU" sz="2800" b="1" baseline="30000" dirty="0"/>
              <a:t>2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E69D0598-574A-BBA9-E812-5DD26F740AA1}"/>
              </a:ext>
            </a:extLst>
          </p:cNvPr>
          <p:cNvSpPr txBox="1"/>
          <p:nvPr/>
        </p:nvSpPr>
        <p:spPr>
          <a:xfrm>
            <a:off x="5422376" y="4724148"/>
            <a:ext cx="3667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21 ha =                      dm</a:t>
            </a:r>
            <a:r>
              <a:rPr lang="hu-HU" sz="2800" b="1" baseline="30000" dirty="0"/>
              <a:t>2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F8E0CA54-602A-9826-3D4C-CC918F9FD08F}"/>
              </a:ext>
            </a:extLst>
          </p:cNvPr>
          <p:cNvSpPr txBox="1"/>
          <p:nvPr/>
        </p:nvSpPr>
        <p:spPr>
          <a:xfrm>
            <a:off x="5421070" y="5497438"/>
            <a:ext cx="366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800000 cm</a:t>
            </a:r>
            <a:r>
              <a:rPr lang="hu-HU" sz="2800" b="1" baseline="30000" dirty="0"/>
              <a:t>2</a:t>
            </a:r>
            <a:r>
              <a:rPr lang="hu-HU" sz="2800" b="1" dirty="0"/>
              <a:t> =            m</a:t>
            </a:r>
            <a:r>
              <a:rPr lang="hu-HU" sz="2800" b="1" baseline="30000" dirty="0"/>
              <a:t>2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7EECF3FD-D384-3841-2046-1FCBEA7BB86F}"/>
              </a:ext>
            </a:extLst>
          </p:cNvPr>
          <p:cNvSpPr txBox="1"/>
          <p:nvPr/>
        </p:nvSpPr>
        <p:spPr>
          <a:xfrm>
            <a:off x="1770507" y="395126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8000"/>
                </a:solidFill>
              </a:rPr>
              <a:t>9700</a:t>
            </a:r>
          </a:p>
        </p:txBody>
      </p:sp>
      <p:sp>
        <p:nvSpPr>
          <p:cNvPr id="37" name="Zahnutá šípka nadol 45">
            <a:extLst>
              <a:ext uri="{FF2B5EF4-FFF2-40B4-BE49-F238E27FC236}">
                <a16:creationId xmlns:a16="http://schemas.microsoft.com/office/drawing/2014/main" id="{15387417-FEA7-61B2-9A30-02B1D48761C9}"/>
              </a:ext>
            </a:extLst>
          </p:cNvPr>
          <p:cNvSpPr/>
          <p:nvPr/>
        </p:nvSpPr>
        <p:spPr>
          <a:xfrm flipV="1">
            <a:off x="775488" y="4419112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8" name="Zahnutá šípka nadol 45">
            <a:extLst>
              <a:ext uri="{FF2B5EF4-FFF2-40B4-BE49-F238E27FC236}">
                <a16:creationId xmlns:a16="http://schemas.microsoft.com/office/drawing/2014/main" id="{9876AFC1-5594-38C8-E027-C0EB0FFEFA00}"/>
              </a:ext>
            </a:extLst>
          </p:cNvPr>
          <p:cNvSpPr/>
          <p:nvPr/>
        </p:nvSpPr>
        <p:spPr>
          <a:xfrm flipV="1">
            <a:off x="957822" y="4422863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9" name="Zahnutá šípka nadol 45">
            <a:extLst>
              <a:ext uri="{FF2B5EF4-FFF2-40B4-BE49-F238E27FC236}">
                <a16:creationId xmlns:a16="http://schemas.microsoft.com/office/drawing/2014/main" id="{670234E6-B8E2-CDAE-8664-C936A1F345F9}"/>
              </a:ext>
            </a:extLst>
          </p:cNvPr>
          <p:cNvSpPr/>
          <p:nvPr/>
        </p:nvSpPr>
        <p:spPr>
          <a:xfrm flipH="1" flipV="1">
            <a:off x="600751" y="5165871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0" name="Zahnutá šípka nadol 45">
            <a:extLst>
              <a:ext uri="{FF2B5EF4-FFF2-40B4-BE49-F238E27FC236}">
                <a16:creationId xmlns:a16="http://schemas.microsoft.com/office/drawing/2014/main" id="{554CFEF7-9826-0B73-D653-12AF2C4FEB15}"/>
              </a:ext>
            </a:extLst>
          </p:cNvPr>
          <p:cNvSpPr/>
          <p:nvPr/>
        </p:nvSpPr>
        <p:spPr>
          <a:xfrm flipH="1" flipV="1">
            <a:off x="790605" y="5159847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79D5AE0C-42E3-0C16-3F5C-5FE6C2EF094C}"/>
              </a:ext>
            </a:extLst>
          </p:cNvPr>
          <p:cNvSpPr txBox="1"/>
          <p:nvPr/>
        </p:nvSpPr>
        <p:spPr>
          <a:xfrm>
            <a:off x="1965716" y="47241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42" name="Zahnutá šípka nadol 45">
            <a:extLst>
              <a:ext uri="{FF2B5EF4-FFF2-40B4-BE49-F238E27FC236}">
                <a16:creationId xmlns:a16="http://schemas.microsoft.com/office/drawing/2014/main" id="{FC8B4D88-0EFF-1657-68AC-8EF18E568D9E}"/>
              </a:ext>
            </a:extLst>
          </p:cNvPr>
          <p:cNvSpPr/>
          <p:nvPr/>
        </p:nvSpPr>
        <p:spPr>
          <a:xfrm flipV="1">
            <a:off x="770056" y="5965925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3" name="Zahnutá šípka nadol 45">
            <a:extLst>
              <a:ext uri="{FF2B5EF4-FFF2-40B4-BE49-F238E27FC236}">
                <a16:creationId xmlns:a16="http://schemas.microsoft.com/office/drawing/2014/main" id="{B4880856-BB4C-3654-FCEA-D793EB0730D7}"/>
              </a:ext>
            </a:extLst>
          </p:cNvPr>
          <p:cNvSpPr/>
          <p:nvPr/>
        </p:nvSpPr>
        <p:spPr>
          <a:xfrm flipV="1">
            <a:off x="952413" y="5966539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4" name="Zahnutá šípka nadol 45">
            <a:extLst>
              <a:ext uri="{FF2B5EF4-FFF2-40B4-BE49-F238E27FC236}">
                <a16:creationId xmlns:a16="http://schemas.microsoft.com/office/drawing/2014/main" id="{B53DF2EF-460C-C139-8EB2-07E3C8F4CACE}"/>
              </a:ext>
            </a:extLst>
          </p:cNvPr>
          <p:cNvSpPr/>
          <p:nvPr/>
        </p:nvSpPr>
        <p:spPr>
          <a:xfrm flipV="1">
            <a:off x="1134772" y="5960515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AED612DC-1D6F-358C-46B2-25441E71C761}"/>
              </a:ext>
            </a:extLst>
          </p:cNvPr>
          <p:cNvSpPr txBox="1"/>
          <p:nvPr/>
        </p:nvSpPr>
        <p:spPr>
          <a:xfrm>
            <a:off x="1720668" y="5499794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8000"/>
                </a:solidFill>
              </a:rPr>
              <a:t>130000</a:t>
            </a:r>
          </a:p>
        </p:txBody>
      </p:sp>
      <p:sp>
        <p:nvSpPr>
          <p:cNvPr id="46" name="Zahnutá šípka nadol 45">
            <a:extLst>
              <a:ext uri="{FF2B5EF4-FFF2-40B4-BE49-F238E27FC236}">
                <a16:creationId xmlns:a16="http://schemas.microsoft.com/office/drawing/2014/main" id="{09854B02-8A16-95F8-7D2F-D57390BDB691}"/>
              </a:ext>
            </a:extLst>
          </p:cNvPr>
          <p:cNvSpPr/>
          <p:nvPr/>
        </p:nvSpPr>
        <p:spPr>
          <a:xfrm flipH="1" flipV="1">
            <a:off x="6200974" y="4383288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7" name="Zahnutá šípka nadol 45">
            <a:extLst>
              <a:ext uri="{FF2B5EF4-FFF2-40B4-BE49-F238E27FC236}">
                <a16:creationId xmlns:a16="http://schemas.microsoft.com/office/drawing/2014/main" id="{A96B2579-A6E2-0A7E-1598-1D4C8F4C563B}"/>
              </a:ext>
            </a:extLst>
          </p:cNvPr>
          <p:cNvSpPr/>
          <p:nvPr/>
        </p:nvSpPr>
        <p:spPr>
          <a:xfrm flipH="1" flipV="1">
            <a:off x="6383303" y="4387039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8" name="Zahnutá šípka nadol 45">
            <a:extLst>
              <a:ext uri="{FF2B5EF4-FFF2-40B4-BE49-F238E27FC236}">
                <a16:creationId xmlns:a16="http://schemas.microsoft.com/office/drawing/2014/main" id="{7E246873-5221-17CC-72CD-A38BDF1C10CE}"/>
              </a:ext>
            </a:extLst>
          </p:cNvPr>
          <p:cNvSpPr/>
          <p:nvPr/>
        </p:nvSpPr>
        <p:spPr>
          <a:xfrm flipH="1" flipV="1">
            <a:off x="6569409" y="4384763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9" name="Zahnutá šípka nadol 45">
            <a:extLst>
              <a:ext uri="{FF2B5EF4-FFF2-40B4-BE49-F238E27FC236}">
                <a16:creationId xmlns:a16="http://schemas.microsoft.com/office/drawing/2014/main" id="{99A300AD-5678-0AD1-6104-84AE02BB129E}"/>
              </a:ext>
            </a:extLst>
          </p:cNvPr>
          <p:cNvSpPr/>
          <p:nvPr/>
        </p:nvSpPr>
        <p:spPr>
          <a:xfrm flipH="1" flipV="1">
            <a:off x="5646273" y="4384100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0" name="Zahnutá šípka nadol 45">
            <a:extLst>
              <a:ext uri="{FF2B5EF4-FFF2-40B4-BE49-F238E27FC236}">
                <a16:creationId xmlns:a16="http://schemas.microsoft.com/office/drawing/2014/main" id="{561F23F7-C27C-9ABF-8E99-F0ADF44791BA}"/>
              </a:ext>
            </a:extLst>
          </p:cNvPr>
          <p:cNvSpPr/>
          <p:nvPr/>
        </p:nvSpPr>
        <p:spPr>
          <a:xfrm flipH="1" flipV="1">
            <a:off x="5828602" y="4387851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1" name="Zahnutá šípka nadol 45">
            <a:extLst>
              <a:ext uri="{FF2B5EF4-FFF2-40B4-BE49-F238E27FC236}">
                <a16:creationId xmlns:a16="http://schemas.microsoft.com/office/drawing/2014/main" id="{959283E5-756D-5EFF-B540-AF3C74D55A1B}"/>
              </a:ext>
            </a:extLst>
          </p:cNvPr>
          <p:cNvSpPr/>
          <p:nvPr/>
        </p:nvSpPr>
        <p:spPr>
          <a:xfrm flipH="1" flipV="1">
            <a:off x="6018456" y="4385575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CCA82553-8983-94C3-9985-34111BA8120E}"/>
              </a:ext>
            </a:extLst>
          </p:cNvPr>
          <p:cNvSpPr txBox="1"/>
          <p:nvPr/>
        </p:nvSpPr>
        <p:spPr>
          <a:xfrm>
            <a:off x="7731487" y="39520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53" name="Zahnutá šípka nadol 45">
            <a:extLst>
              <a:ext uri="{FF2B5EF4-FFF2-40B4-BE49-F238E27FC236}">
                <a16:creationId xmlns:a16="http://schemas.microsoft.com/office/drawing/2014/main" id="{6C222A96-8BA3-E8D4-3F8A-EE241C53BDA1}"/>
              </a:ext>
            </a:extLst>
          </p:cNvPr>
          <p:cNvSpPr/>
          <p:nvPr/>
        </p:nvSpPr>
        <p:spPr>
          <a:xfrm flipV="1">
            <a:off x="5858319" y="5177932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4" name="Zahnutá šípka nadol 45">
            <a:extLst>
              <a:ext uri="{FF2B5EF4-FFF2-40B4-BE49-F238E27FC236}">
                <a16:creationId xmlns:a16="http://schemas.microsoft.com/office/drawing/2014/main" id="{4A4EAB73-D395-F911-7AB1-AF4A96AFB9EE}"/>
              </a:ext>
            </a:extLst>
          </p:cNvPr>
          <p:cNvSpPr/>
          <p:nvPr/>
        </p:nvSpPr>
        <p:spPr>
          <a:xfrm flipV="1">
            <a:off x="6040352" y="5181683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5" name="Zahnutá šípka nadol 45">
            <a:extLst>
              <a:ext uri="{FF2B5EF4-FFF2-40B4-BE49-F238E27FC236}">
                <a16:creationId xmlns:a16="http://schemas.microsoft.com/office/drawing/2014/main" id="{8AEEB53E-AC2A-E4EA-2E81-6EFC43E316B3}"/>
              </a:ext>
            </a:extLst>
          </p:cNvPr>
          <p:cNvSpPr/>
          <p:nvPr/>
        </p:nvSpPr>
        <p:spPr>
          <a:xfrm flipV="1">
            <a:off x="6226162" y="5179407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6" name="Zahnutá šípka nadol 45">
            <a:extLst>
              <a:ext uri="{FF2B5EF4-FFF2-40B4-BE49-F238E27FC236}">
                <a16:creationId xmlns:a16="http://schemas.microsoft.com/office/drawing/2014/main" id="{D70DDBD0-CCAF-228B-D0DE-52353C7A74A4}"/>
              </a:ext>
            </a:extLst>
          </p:cNvPr>
          <p:cNvSpPr/>
          <p:nvPr/>
        </p:nvSpPr>
        <p:spPr>
          <a:xfrm flipV="1">
            <a:off x="6412589" y="5178744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7" name="Zahnutá šípka nadol 45">
            <a:extLst>
              <a:ext uri="{FF2B5EF4-FFF2-40B4-BE49-F238E27FC236}">
                <a16:creationId xmlns:a16="http://schemas.microsoft.com/office/drawing/2014/main" id="{9EF0D13B-8329-A090-F5A7-46BD2E421E87}"/>
              </a:ext>
            </a:extLst>
          </p:cNvPr>
          <p:cNvSpPr/>
          <p:nvPr/>
        </p:nvSpPr>
        <p:spPr>
          <a:xfrm flipV="1">
            <a:off x="6597650" y="5182495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8" name="Zahnutá šípka nadol 45">
            <a:extLst>
              <a:ext uri="{FF2B5EF4-FFF2-40B4-BE49-F238E27FC236}">
                <a16:creationId xmlns:a16="http://schemas.microsoft.com/office/drawing/2014/main" id="{2C688EBA-CC69-0338-EEFC-1273F6CD0008}"/>
              </a:ext>
            </a:extLst>
          </p:cNvPr>
          <p:cNvSpPr/>
          <p:nvPr/>
        </p:nvSpPr>
        <p:spPr>
          <a:xfrm flipV="1">
            <a:off x="6783460" y="5180219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9" name="BlokTextu 58">
            <a:extLst>
              <a:ext uri="{FF2B5EF4-FFF2-40B4-BE49-F238E27FC236}">
                <a16:creationId xmlns:a16="http://schemas.microsoft.com/office/drawing/2014/main" id="{6B4505BC-D471-128E-9BCB-1440D07117BA}"/>
              </a:ext>
            </a:extLst>
          </p:cNvPr>
          <p:cNvSpPr txBox="1"/>
          <p:nvPr/>
        </p:nvSpPr>
        <p:spPr>
          <a:xfrm>
            <a:off x="6675655" y="4725482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8000"/>
                </a:solidFill>
              </a:rPr>
              <a:t>21000000</a:t>
            </a:r>
          </a:p>
        </p:txBody>
      </p:sp>
      <p:sp>
        <p:nvSpPr>
          <p:cNvPr id="60" name="Zahnutá šípka nadol 45">
            <a:extLst>
              <a:ext uri="{FF2B5EF4-FFF2-40B4-BE49-F238E27FC236}">
                <a16:creationId xmlns:a16="http://schemas.microsoft.com/office/drawing/2014/main" id="{8C3ACC2E-1E25-FC59-BCEF-2E4352C1BC6B}"/>
              </a:ext>
            </a:extLst>
          </p:cNvPr>
          <p:cNvSpPr/>
          <p:nvPr/>
        </p:nvSpPr>
        <p:spPr>
          <a:xfrm flipH="1" flipV="1">
            <a:off x="6029518" y="5947395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1" name="Zahnutá šípka nadol 45">
            <a:extLst>
              <a:ext uri="{FF2B5EF4-FFF2-40B4-BE49-F238E27FC236}">
                <a16:creationId xmlns:a16="http://schemas.microsoft.com/office/drawing/2014/main" id="{3AA8EBF0-D4DC-94DA-1ECA-3B363A3C43B0}"/>
              </a:ext>
            </a:extLst>
          </p:cNvPr>
          <p:cNvSpPr/>
          <p:nvPr/>
        </p:nvSpPr>
        <p:spPr>
          <a:xfrm flipH="1" flipV="1">
            <a:off x="6207103" y="5951146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2" name="Zahnutá šípka nadol 45">
            <a:extLst>
              <a:ext uri="{FF2B5EF4-FFF2-40B4-BE49-F238E27FC236}">
                <a16:creationId xmlns:a16="http://schemas.microsoft.com/office/drawing/2014/main" id="{DFD4AC94-A201-A4AF-5391-23F08652AF2A}"/>
              </a:ext>
            </a:extLst>
          </p:cNvPr>
          <p:cNvSpPr/>
          <p:nvPr/>
        </p:nvSpPr>
        <p:spPr>
          <a:xfrm flipH="1" flipV="1">
            <a:off x="6391359" y="5948870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3" name="BlokTextu 62">
            <a:extLst>
              <a:ext uri="{FF2B5EF4-FFF2-40B4-BE49-F238E27FC236}">
                <a16:creationId xmlns:a16="http://schemas.microsoft.com/office/drawing/2014/main" id="{6B19E931-0A72-7EBF-D882-D86B359EE3DA}"/>
              </a:ext>
            </a:extLst>
          </p:cNvPr>
          <p:cNvSpPr txBox="1"/>
          <p:nvPr/>
        </p:nvSpPr>
        <p:spPr>
          <a:xfrm>
            <a:off x="7705811" y="549396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8000"/>
                </a:solidFill>
              </a:rPr>
              <a:t>80</a:t>
            </a:r>
          </a:p>
        </p:txBody>
      </p:sp>
      <p:sp>
        <p:nvSpPr>
          <p:cNvPr id="64" name="Zahnutá šípka nadol 45">
            <a:extLst>
              <a:ext uri="{FF2B5EF4-FFF2-40B4-BE49-F238E27FC236}">
                <a16:creationId xmlns:a16="http://schemas.microsoft.com/office/drawing/2014/main" id="{32E082F5-2A0D-7F11-CBD8-02268346D05A}"/>
              </a:ext>
            </a:extLst>
          </p:cNvPr>
          <p:cNvSpPr/>
          <p:nvPr/>
        </p:nvSpPr>
        <p:spPr>
          <a:xfrm flipV="1">
            <a:off x="1317133" y="5963009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5" name="Zahnutá šípka nadol 45">
            <a:extLst>
              <a:ext uri="{FF2B5EF4-FFF2-40B4-BE49-F238E27FC236}">
                <a16:creationId xmlns:a16="http://schemas.microsoft.com/office/drawing/2014/main" id="{1EDD5965-6A34-6C15-850F-9BB821750D01}"/>
              </a:ext>
            </a:extLst>
          </p:cNvPr>
          <p:cNvSpPr/>
          <p:nvPr/>
        </p:nvSpPr>
        <p:spPr>
          <a:xfrm flipH="1" flipV="1">
            <a:off x="5850332" y="5947400"/>
            <a:ext cx="252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 animBg="1"/>
      <p:bldP spid="61" grpId="0" animBg="1"/>
      <p:bldP spid="62" grpId="0" animBg="1"/>
      <p:bldP spid="63" grpId="0"/>
      <p:bldP spid="64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36BE378D-C4D9-35DD-71F8-53A4909E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Interaktív feladat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06039B1-4F9E-37AB-40F4-0C6DA676A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90" y="2466586"/>
            <a:ext cx="3077819" cy="1924828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4C5B5F29-3F22-A565-671B-20DFFB301C5F}"/>
              </a:ext>
            </a:extLst>
          </p:cNvPr>
          <p:cNvSpPr txBox="1"/>
          <p:nvPr/>
        </p:nvSpPr>
        <p:spPr>
          <a:xfrm>
            <a:off x="2632846" y="4593265"/>
            <a:ext cx="3878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0070C0"/>
                </a:solidFill>
              </a:rPr>
              <a:t>https://learningapps.org/10390547</a:t>
            </a:r>
          </a:p>
        </p:txBody>
      </p:sp>
    </p:spTree>
    <p:extLst>
      <p:ext uri="{BB962C8B-B14F-4D97-AF65-F5344CB8AC3E}">
        <p14:creationId xmlns:p14="http://schemas.microsoft.com/office/powerpoint/2010/main" val="48348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>
            <a:extLst>
              <a:ext uri="{FF2B5EF4-FFF2-40B4-BE49-F238E27FC236}">
                <a16:creationId xmlns:a16="http://schemas.microsoft.com/office/drawing/2014/main" id="{288704FB-63EA-2B80-8869-1544EC13F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98" y="3991074"/>
            <a:ext cx="411426" cy="432000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F80F0BEE-D183-D439-3001-7DECC45BF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76398" y="2406898"/>
            <a:ext cx="411426" cy="432000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9FBEBB62-FD66-7074-5A97-A9BA9E11A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71600" y="2406898"/>
            <a:ext cx="411426" cy="432000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868FC5B4-7711-9AAA-FAEE-96C4EB6EC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600" y="3991122"/>
            <a:ext cx="411426" cy="4320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D7646F8-B679-2841-0844-ECABBB11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Négyzet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9EEE1D5F-A2F4-0426-37FC-C923523363AF}"/>
              </a:ext>
            </a:extLst>
          </p:cNvPr>
          <p:cNvSpPr/>
          <p:nvPr/>
        </p:nvSpPr>
        <p:spPr>
          <a:xfrm>
            <a:off x="971600" y="2406898"/>
            <a:ext cx="2016224" cy="2016224"/>
          </a:xfrm>
          <a:prstGeom prst="rect">
            <a:avLst/>
          </a:prstGeom>
          <a:noFill/>
          <a:ln w="3810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B536E5A-4EC6-FEF0-3103-E63C4CD7A4D3}"/>
              </a:ext>
            </a:extLst>
          </p:cNvPr>
          <p:cNvSpPr txBox="1"/>
          <p:nvPr/>
        </p:nvSpPr>
        <p:spPr>
          <a:xfrm>
            <a:off x="3779912" y="1713590"/>
            <a:ext cx="310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u="sng" dirty="0">
                <a:solidFill>
                  <a:srgbClr val="0070C0"/>
                </a:solidFill>
              </a:rPr>
              <a:t>Tulajdonságai: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1FFAA305-AAD3-76F4-132C-A47FE9F636BC}"/>
              </a:ext>
            </a:extLst>
          </p:cNvPr>
          <p:cNvSpPr txBox="1"/>
          <p:nvPr/>
        </p:nvSpPr>
        <p:spPr>
          <a:xfrm>
            <a:off x="3859106" y="2559302"/>
            <a:ext cx="379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4 db csúcsa van (A, B, C, D)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F0A31EA-110E-4DEC-6B6F-AB7C5735D6B1}"/>
              </a:ext>
            </a:extLst>
          </p:cNvPr>
          <p:cNvSpPr txBox="1"/>
          <p:nvPr/>
        </p:nvSpPr>
        <p:spPr>
          <a:xfrm>
            <a:off x="683568" y="444982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F9BBDE5-C693-7061-92DA-4D0DF99F4AE3}"/>
              </a:ext>
            </a:extLst>
          </p:cNvPr>
          <p:cNvSpPr txBox="1"/>
          <p:nvPr/>
        </p:nvSpPr>
        <p:spPr>
          <a:xfrm>
            <a:off x="2892219" y="444982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1243F1E-4708-4339-75DD-3F22112B89EE}"/>
              </a:ext>
            </a:extLst>
          </p:cNvPr>
          <p:cNvSpPr txBox="1"/>
          <p:nvPr/>
        </p:nvSpPr>
        <p:spPr>
          <a:xfrm>
            <a:off x="2885219" y="190978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A476412-40A9-B08D-5B81-88E472A2B1FE}"/>
              </a:ext>
            </a:extLst>
          </p:cNvPr>
          <p:cNvSpPr txBox="1"/>
          <p:nvPr/>
        </p:nvSpPr>
        <p:spPr>
          <a:xfrm>
            <a:off x="662302" y="1920412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</a:t>
            </a:r>
            <a:endParaRPr lang="hu-HU" b="1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49C67D7-AF54-CC6E-55AE-C233741BA54E}"/>
              </a:ext>
            </a:extLst>
          </p:cNvPr>
          <p:cNvSpPr txBox="1"/>
          <p:nvPr/>
        </p:nvSpPr>
        <p:spPr>
          <a:xfrm>
            <a:off x="3851920" y="2983218"/>
            <a:ext cx="5062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4 db oldala van (mind egybevágó - 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dirty="0"/>
              <a:t>)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21224B8-26D1-025E-0E7B-734FD4CEE326}"/>
              </a:ext>
            </a:extLst>
          </p:cNvPr>
          <p:cNvSpPr txBox="1"/>
          <p:nvPr/>
        </p:nvSpPr>
        <p:spPr>
          <a:xfrm>
            <a:off x="1775952" y="432671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3293B22-7F39-4A34-6E9B-0B0801EEF1DF}"/>
              </a:ext>
            </a:extLst>
          </p:cNvPr>
          <p:cNvSpPr txBox="1"/>
          <p:nvPr/>
        </p:nvSpPr>
        <p:spPr>
          <a:xfrm>
            <a:off x="2987824" y="310876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19151CCB-8F0C-26D4-77AD-BE016344142E}"/>
              </a:ext>
            </a:extLst>
          </p:cNvPr>
          <p:cNvSpPr txBox="1"/>
          <p:nvPr/>
        </p:nvSpPr>
        <p:spPr>
          <a:xfrm>
            <a:off x="1775951" y="183947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73DF18A-1ABF-BE43-3166-0F4731D57F1E}"/>
              </a:ext>
            </a:extLst>
          </p:cNvPr>
          <p:cNvSpPr txBox="1"/>
          <p:nvPr/>
        </p:nvSpPr>
        <p:spPr>
          <a:xfrm>
            <a:off x="581750" y="310281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75EA7B38-37FD-216B-A67F-FA97A91EAA01}"/>
              </a:ext>
            </a:extLst>
          </p:cNvPr>
          <p:cNvSpPr txBox="1"/>
          <p:nvPr/>
        </p:nvSpPr>
        <p:spPr>
          <a:xfrm>
            <a:off x="3859106" y="3567414"/>
            <a:ext cx="4273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Belső szögei derékszögek (90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hu-HU" sz="2400" dirty="0"/>
              <a:t>)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14E9E00C-88BC-C93A-D50D-AC47683AEDFC}"/>
              </a:ext>
            </a:extLst>
          </p:cNvPr>
          <p:cNvSpPr txBox="1"/>
          <p:nvPr/>
        </p:nvSpPr>
        <p:spPr>
          <a:xfrm>
            <a:off x="3859106" y="4103408"/>
            <a:ext cx="4532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Szomszédos oldalai merőlegesek</a:t>
            </a:r>
          </a:p>
        </p:txBody>
      </p:sp>
      <p:cxnSp>
        <p:nvCxnSpPr>
          <p:cNvPr id="25" name="Rovná spojnica 24">
            <a:extLst>
              <a:ext uri="{FF2B5EF4-FFF2-40B4-BE49-F238E27FC236}">
                <a16:creationId xmlns:a16="http://schemas.microsoft.com/office/drawing/2014/main" id="{7C295055-6BAC-8422-9ED2-B964CE266AD0}"/>
              </a:ext>
            </a:extLst>
          </p:cNvPr>
          <p:cNvCxnSpPr>
            <a:cxnSpLocks/>
          </p:cNvCxnSpPr>
          <p:nvPr/>
        </p:nvCxnSpPr>
        <p:spPr>
          <a:xfrm flipV="1">
            <a:off x="971600" y="2406898"/>
            <a:ext cx="2016224" cy="2018976"/>
          </a:xfrm>
          <a:prstGeom prst="lin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>
            <a:extLst>
              <a:ext uri="{FF2B5EF4-FFF2-40B4-BE49-F238E27FC236}">
                <a16:creationId xmlns:a16="http://schemas.microsoft.com/office/drawing/2014/main" id="{C543BD38-3199-E5CB-7CB2-E7A061956E33}"/>
              </a:ext>
            </a:extLst>
          </p:cNvPr>
          <p:cNvCxnSpPr>
            <a:cxnSpLocks/>
          </p:cNvCxnSpPr>
          <p:nvPr/>
        </p:nvCxnSpPr>
        <p:spPr>
          <a:xfrm>
            <a:off x="971600" y="2406898"/>
            <a:ext cx="2016224" cy="2018976"/>
          </a:xfrm>
          <a:prstGeom prst="lin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ázok 27">
            <a:extLst>
              <a:ext uri="{FF2B5EF4-FFF2-40B4-BE49-F238E27FC236}">
                <a16:creationId xmlns:a16="http://schemas.microsoft.com/office/drawing/2014/main" id="{44D54931-5BD1-BE23-5CC0-73A0EB8F64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 flipH="1">
            <a:off x="2041368" y="3253784"/>
            <a:ext cx="274284" cy="288000"/>
          </a:xfrm>
          <a:prstGeom prst="rect">
            <a:avLst/>
          </a:prstGeom>
        </p:spPr>
      </p:pic>
      <p:sp>
        <p:nvSpPr>
          <p:cNvPr id="29" name="BlokTextu 28">
            <a:extLst>
              <a:ext uri="{FF2B5EF4-FFF2-40B4-BE49-F238E27FC236}">
                <a16:creationId xmlns:a16="http://schemas.microsoft.com/office/drawing/2014/main" id="{C3231F1B-D7DC-C567-C703-A647A3E2E45B}"/>
              </a:ext>
            </a:extLst>
          </p:cNvPr>
          <p:cNvSpPr txBox="1"/>
          <p:nvPr/>
        </p:nvSpPr>
        <p:spPr>
          <a:xfrm>
            <a:off x="3862583" y="4647534"/>
            <a:ext cx="449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Szemközti oldalai párhuzamosak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AB2E8ED4-F60A-36DE-690E-138950B31CF4}"/>
              </a:ext>
            </a:extLst>
          </p:cNvPr>
          <p:cNvSpPr txBox="1"/>
          <p:nvPr/>
        </p:nvSpPr>
        <p:spPr>
          <a:xfrm>
            <a:off x="3859106" y="5183528"/>
            <a:ext cx="5039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Átlói merőlegesek és felezik egymást</a:t>
            </a:r>
          </a:p>
        </p:txBody>
      </p:sp>
    </p:spTree>
    <p:extLst>
      <p:ext uri="{BB962C8B-B14F-4D97-AF65-F5344CB8AC3E}">
        <p14:creationId xmlns:p14="http://schemas.microsoft.com/office/powerpoint/2010/main" val="213576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3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3803E414-9235-3707-AEEB-A28893F5E4DE}"/>
              </a:ext>
            </a:extLst>
          </p:cNvPr>
          <p:cNvSpPr/>
          <p:nvPr/>
        </p:nvSpPr>
        <p:spPr>
          <a:xfrm>
            <a:off x="1297172" y="404024"/>
            <a:ext cx="6624084" cy="967563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E0C2001-99F0-E194-D8AF-9690A8CD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26" y="3545958"/>
            <a:ext cx="2539682" cy="2539682"/>
          </a:xfrm>
          <a:prstGeom prst="rect">
            <a:avLst/>
          </a:prstGeom>
        </p:spPr>
      </p:pic>
      <p:sp>
        <p:nvSpPr>
          <p:cNvPr id="4" name="Bublina reči: oválna 3">
            <a:extLst>
              <a:ext uri="{FF2B5EF4-FFF2-40B4-BE49-F238E27FC236}">
                <a16:creationId xmlns:a16="http://schemas.microsoft.com/office/drawing/2014/main" id="{2FB1DB6A-E8D3-F6FE-4079-A583754959C1}"/>
              </a:ext>
            </a:extLst>
          </p:cNvPr>
          <p:cNvSpPr/>
          <p:nvPr/>
        </p:nvSpPr>
        <p:spPr>
          <a:xfrm>
            <a:off x="414669" y="1924495"/>
            <a:ext cx="4922875" cy="2349794"/>
          </a:xfrm>
          <a:prstGeom prst="wedgeEllipseCallout">
            <a:avLst>
              <a:gd name="adj1" fmla="val 44514"/>
              <a:gd name="adj2" fmla="val 666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Jegyezd meg jól ezeket a képleteket, mert segítségükkel nagyon sok mindent ki fogsz tudni számolni az életben!</a:t>
            </a:r>
          </a:p>
        </p:txBody>
      </p:sp>
    </p:spTree>
    <p:extLst>
      <p:ext uri="{BB962C8B-B14F-4D97-AF65-F5344CB8AC3E}">
        <p14:creationId xmlns:p14="http://schemas.microsoft.com/office/powerpoint/2010/main" val="267589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D7646F8-B679-2841-0844-ECABBB11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Négyzet kerülete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9EEE1D5F-A2F4-0426-37FC-C923523363AF}"/>
              </a:ext>
            </a:extLst>
          </p:cNvPr>
          <p:cNvSpPr/>
          <p:nvPr/>
        </p:nvSpPr>
        <p:spPr>
          <a:xfrm>
            <a:off x="971600" y="3012636"/>
            <a:ext cx="2016224" cy="2016224"/>
          </a:xfrm>
          <a:prstGeom prst="rect">
            <a:avLst/>
          </a:prstGeom>
          <a:noFill/>
          <a:ln w="3810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F0A31EA-110E-4DEC-6B6F-AB7C5735D6B1}"/>
              </a:ext>
            </a:extLst>
          </p:cNvPr>
          <p:cNvSpPr txBox="1"/>
          <p:nvPr/>
        </p:nvSpPr>
        <p:spPr>
          <a:xfrm>
            <a:off x="683568" y="5055567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F9BBDE5-C693-7061-92DA-4D0DF99F4AE3}"/>
              </a:ext>
            </a:extLst>
          </p:cNvPr>
          <p:cNvSpPr txBox="1"/>
          <p:nvPr/>
        </p:nvSpPr>
        <p:spPr>
          <a:xfrm>
            <a:off x="2860320" y="505556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1243F1E-4708-4339-75DD-3F22112B89EE}"/>
              </a:ext>
            </a:extLst>
          </p:cNvPr>
          <p:cNvSpPr txBox="1"/>
          <p:nvPr/>
        </p:nvSpPr>
        <p:spPr>
          <a:xfrm>
            <a:off x="2842687" y="258994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A476412-40A9-B08D-5B81-88E472A2B1FE}"/>
              </a:ext>
            </a:extLst>
          </p:cNvPr>
          <p:cNvSpPr txBox="1"/>
          <p:nvPr/>
        </p:nvSpPr>
        <p:spPr>
          <a:xfrm>
            <a:off x="683568" y="258994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</a:t>
            </a:r>
            <a:endParaRPr lang="hu-HU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21224B8-26D1-025E-0E7B-734FD4CEE326}"/>
              </a:ext>
            </a:extLst>
          </p:cNvPr>
          <p:cNvSpPr txBox="1"/>
          <p:nvPr/>
        </p:nvSpPr>
        <p:spPr>
          <a:xfrm>
            <a:off x="1775952" y="493245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3293B22-7F39-4A34-6E9B-0B0801EEF1DF}"/>
              </a:ext>
            </a:extLst>
          </p:cNvPr>
          <p:cNvSpPr txBox="1"/>
          <p:nvPr/>
        </p:nvSpPr>
        <p:spPr>
          <a:xfrm>
            <a:off x="2987824" y="371450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19151CCB-8F0C-26D4-77AD-BE016344142E}"/>
              </a:ext>
            </a:extLst>
          </p:cNvPr>
          <p:cNvSpPr txBox="1"/>
          <p:nvPr/>
        </p:nvSpPr>
        <p:spPr>
          <a:xfrm>
            <a:off x="1775951" y="244521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73DF18A-1ABF-BE43-3166-0F4731D57F1E}"/>
              </a:ext>
            </a:extLst>
          </p:cNvPr>
          <p:cNvSpPr txBox="1"/>
          <p:nvPr/>
        </p:nvSpPr>
        <p:spPr>
          <a:xfrm>
            <a:off x="581750" y="370855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8">
            <a:extLst>
              <a:ext uri="{FF2B5EF4-FFF2-40B4-BE49-F238E27FC236}">
                <a16:creationId xmlns:a16="http://schemas.microsoft.com/office/drawing/2014/main" id="{386504DF-453D-E149-30E9-5A227EA33129}"/>
              </a:ext>
            </a:extLst>
          </p:cNvPr>
          <p:cNvSpPr txBox="1"/>
          <p:nvPr/>
        </p:nvSpPr>
        <p:spPr>
          <a:xfrm>
            <a:off x="395536" y="1828932"/>
            <a:ext cx="853791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800" b="1" u="sng" dirty="0">
                <a:latin typeface="Times New Roman" pitchFamily="18" charset="0"/>
                <a:cs typeface="Times New Roman" pitchFamily="18" charset="0"/>
              </a:rPr>
              <a:t>Kerület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– olyan, mintha körbe akarnánk járni az alakzatot</a:t>
            </a: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62F9ABEB-565E-071A-9E8A-542AF5ED8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62" y="3218978"/>
            <a:ext cx="1224791" cy="1296000"/>
          </a:xfrm>
          <a:prstGeom prst="rect">
            <a:avLst/>
          </a:prstGeom>
        </p:spPr>
      </p:pic>
      <p:sp>
        <p:nvSpPr>
          <p:cNvPr id="24" name="Bublina reči: oválna 23">
            <a:extLst>
              <a:ext uri="{FF2B5EF4-FFF2-40B4-BE49-F238E27FC236}">
                <a16:creationId xmlns:a16="http://schemas.microsoft.com/office/drawing/2014/main" id="{4194C557-781C-8969-A0D1-63526915CDBC}"/>
              </a:ext>
            </a:extLst>
          </p:cNvPr>
          <p:cNvSpPr/>
          <p:nvPr/>
        </p:nvSpPr>
        <p:spPr>
          <a:xfrm>
            <a:off x="4572000" y="2348880"/>
            <a:ext cx="3384376" cy="936104"/>
          </a:xfrm>
          <a:prstGeom prst="wedgeEllipseCallout">
            <a:avLst>
              <a:gd name="adj1" fmla="val -39006"/>
              <a:gd name="adj2" fmla="val 74604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Mennyi utat teszünk meg?</a:t>
            </a:r>
          </a:p>
        </p:txBody>
      </p:sp>
      <p:cxnSp>
        <p:nvCxnSpPr>
          <p:cNvPr id="34" name="Rovná spojnica 33">
            <a:extLst>
              <a:ext uri="{FF2B5EF4-FFF2-40B4-BE49-F238E27FC236}">
                <a16:creationId xmlns:a16="http://schemas.microsoft.com/office/drawing/2014/main" id="{C4E4EDC1-119C-4FB1-0B1A-48DFFE723021}"/>
              </a:ext>
            </a:extLst>
          </p:cNvPr>
          <p:cNvCxnSpPr/>
          <p:nvPr/>
        </p:nvCxnSpPr>
        <p:spPr>
          <a:xfrm>
            <a:off x="950334" y="5028860"/>
            <a:ext cx="205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lokTextu 34">
            <a:extLst>
              <a:ext uri="{FF2B5EF4-FFF2-40B4-BE49-F238E27FC236}">
                <a16:creationId xmlns:a16="http://schemas.microsoft.com/office/drawing/2014/main" id="{DD33B07A-59FD-4112-354D-1D2390FBBE00}"/>
              </a:ext>
            </a:extLst>
          </p:cNvPr>
          <p:cNvSpPr txBox="1"/>
          <p:nvPr/>
        </p:nvSpPr>
        <p:spPr>
          <a:xfrm>
            <a:off x="5457841" y="372836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Rovná spojnica 36">
            <a:extLst>
              <a:ext uri="{FF2B5EF4-FFF2-40B4-BE49-F238E27FC236}">
                <a16:creationId xmlns:a16="http://schemas.microsoft.com/office/drawing/2014/main" id="{CDA552FA-5929-6098-315D-EBBD5C0735DD}"/>
              </a:ext>
            </a:extLst>
          </p:cNvPr>
          <p:cNvCxnSpPr>
            <a:cxnSpLocks/>
          </p:cNvCxnSpPr>
          <p:nvPr/>
        </p:nvCxnSpPr>
        <p:spPr>
          <a:xfrm flipV="1">
            <a:off x="2987824" y="2996952"/>
            <a:ext cx="0" cy="20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lokTextu 37">
            <a:extLst>
              <a:ext uri="{FF2B5EF4-FFF2-40B4-BE49-F238E27FC236}">
                <a16:creationId xmlns:a16="http://schemas.microsoft.com/office/drawing/2014/main" id="{B4941826-6DB7-8630-7D49-A5018E691A51}"/>
              </a:ext>
            </a:extLst>
          </p:cNvPr>
          <p:cNvSpPr txBox="1"/>
          <p:nvPr/>
        </p:nvSpPr>
        <p:spPr>
          <a:xfrm>
            <a:off x="5876053" y="3742533"/>
            <a:ext cx="105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Rovná spojnica 38">
            <a:extLst>
              <a:ext uri="{FF2B5EF4-FFF2-40B4-BE49-F238E27FC236}">
                <a16:creationId xmlns:a16="http://schemas.microsoft.com/office/drawing/2014/main" id="{6C8B09E0-BC86-88AB-D42C-B8EB777D099F}"/>
              </a:ext>
            </a:extLst>
          </p:cNvPr>
          <p:cNvCxnSpPr/>
          <p:nvPr/>
        </p:nvCxnSpPr>
        <p:spPr>
          <a:xfrm>
            <a:off x="950334" y="3012636"/>
            <a:ext cx="205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BlokTextu 39">
            <a:extLst>
              <a:ext uri="{FF2B5EF4-FFF2-40B4-BE49-F238E27FC236}">
                <a16:creationId xmlns:a16="http://schemas.microsoft.com/office/drawing/2014/main" id="{EADE8F40-062E-E652-48AD-ACAC12FBCC3D}"/>
              </a:ext>
            </a:extLst>
          </p:cNvPr>
          <p:cNvSpPr txBox="1"/>
          <p:nvPr/>
        </p:nvSpPr>
        <p:spPr>
          <a:xfrm>
            <a:off x="6783372" y="3735440"/>
            <a:ext cx="105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Rovná spojnica 40">
            <a:extLst>
              <a:ext uri="{FF2B5EF4-FFF2-40B4-BE49-F238E27FC236}">
                <a16:creationId xmlns:a16="http://schemas.microsoft.com/office/drawing/2014/main" id="{418AC1FC-B24A-0A6D-A0AA-B18140E54BE4}"/>
              </a:ext>
            </a:extLst>
          </p:cNvPr>
          <p:cNvCxnSpPr>
            <a:cxnSpLocks/>
          </p:cNvCxnSpPr>
          <p:nvPr/>
        </p:nvCxnSpPr>
        <p:spPr>
          <a:xfrm flipV="1">
            <a:off x="971600" y="3003567"/>
            <a:ext cx="0" cy="20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BlokTextu 41">
            <a:extLst>
              <a:ext uri="{FF2B5EF4-FFF2-40B4-BE49-F238E27FC236}">
                <a16:creationId xmlns:a16="http://schemas.microsoft.com/office/drawing/2014/main" id="{05E65700-AC29-47AB-46E3-55A1D16E8D6C}"/>
              </a:ext>
            </a:extLst>
          </p:cNvPr>
          <p:cNvSpPr txBox="1"/>
          <p:nvPr/>
        </p:nvSpPr>
        <p:spPr>
          <a:xfrm>
            <a:off x="7701318" y="3738979"/>
            <a:ext cx="105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Szövegdoboz 13">
            <a:extLst>
              <a:ext uri="{FF2B5EF4-FFF2-40B4-BE49-F238E27FC236}">
                <a16:creationId xmlns:a16="http://schemas.microsoft.com/office/drawing/2014/main" id="{B75A9671-AD60-A66D-1F36-AA7FCCBF446E}"/>
              </a:ext>
            </a:extLst>
          </p:cNvPr>
          <p:cNvSpPr txBox="1"/>
          <p:nvPr/>
        </p:nvSpPr>
        <p:spPr>
          <a:xfrm>
            <a:off x="4664493" y="5123383"/>
            <a:ext cx="3810659" cy="120032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7200" dirty="0">
                <a:latin typeface="Lucida Calligraphy" panose="03010101010101010101" pitchFamily="66" charset="0"/>
                <a:cs typeface="Times New Roman" pitchFamily="18" charset="0"/>
              </a:rPr>
              <a:t>k</a:t>
            </a:r>
            <a:r>
              <a:rPr lang="hu-HU" sz="7200" dirty="0">
                <a:latin typeface="Lucida Calligraphy" pitchFamily="66" charset="0"/>
              </a:rPr>
              <a:t> = </a:t>
            </a:r>
            <a:r>
              <a:rPr lang="hu-HU" sz="7200" dirty="0">
                <a:latin typeface="Times New Roman" pitchFamily="18" charset="0"/>
                <a:cs typeface="Times New Roman" pitchFamily="18" charset="0"/>
              </a:rPr>
              <a:t>4 .</a:t>
            </a:r>
            <a:r>
              <a:rPr lang="hu-HU" sz="7200" dirty="0">
                <a:latin typeface="Lucida Calligraphy" pitchFamily="66" charset="0"/>
              </a:rPr>
              <a:t> a</a:t>
            </a: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2336731B-DFE0-65FF-297E-3C3991A8B033}"/>
              </a:ext>
            </a:extLst>
          </p:cNvPr>
          <p:cNvSpPr txBox="1"/>
          <p:nvPr/>
        </p:nvSpPr>
        <p:spPr>
          <a:xfrm>
            <a:off x="5198293" y="6413923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(Egysége: mm, cm, …)</a:t>
            </a:r>
          </a:p>
        </p:txBody>
      </p:sp>
    </p:spTree>
    <p:extLst>
      <p:ext uri="{BB962C8B-B14F-4D97-AF65-F5344CB8AC3E}">
        <p14:creationId xmlns:p14="http://schemas.microsoft.com/office/powerpoint/2010/main" val="23515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35" grpId="0"/>
      <p:bldP spid="38" grpId="0"/>
      <p:bldP spid="40" grpId="0"/>
      <p:bldP spid="42" grpId="0"/>
      <p:bldP spid="43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D7646F8-B679-2841-0844-ECABBB11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Négyzet területe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9EEE1D5F-A2F4-0426-37FC-C923523363AF}"/>
              </a:ext>
            </a:extLst>
          </p:cNvPr>
          <p:cNvSpPr/>
          <p:nvPr/>
        </p:nvSpPr>
        <p:spPr>
          <a:xfrm>
            <a:off x="971600" y="3012636"/>
            <a:ext cx="2016224" cy="2016224"/>
          </a:xfrm>
          <a:prstGeom prst="rect">
            <a:avLst/>
          </a:prstGeom>
          <a:noFill/>
          <a:ln w="3810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F0A31EA-110E-4DEC-6B6F-AB7C5735D6B1}"/>
              </a:ext>
            </a:extLst>
          </p:cNvPr>
          <p:cNvSpPr txBox="1"/>
          <p:nvPr/>
        </p:nvSpPr>
        <p:spPr>
          <a:xfrm>
            <a:off x="683568" y="5055567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F9BBDE5-C693-7061-92DA-4D0DF99F4AE3}"/>
              </a:ext>
            </a:extLst>
          </p:cNvPr>
          <p:cNvSpPr txBox="1"/>
          <p:nvPr/>
        </p:nvSpPr>
        <p:spPr>
          <a:xfrm>
            <a:off x="2860320" y="505556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1243F1E-4708-4339-75DD-3F22112B89EE}"/>
              </a:ext>
            </a:extLst>
          </p:cNvPr>
          <p:cNvSpPr txBox="1"/>
          <p:nvPr/>
        </p:nvSpPr>
        <p:spPr>
          <a:xfrm>
            <a:off x="2842687" y="258994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A476412-40A9-B08D-5B81-88E472A2B1FE}"/>
              </a:ext>
            </a:extLst>
          </p:cNvPr>
          <p:cNvSpPr txBox="1"/>
          <p:nvPr/>
        </p:nvSpPr>
        <p:spPr>
          <a:xfrm>
            <a:off x="683568" y="258994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</a:t>
            </a:r>
            <a:endParaRPr lang="hu-HU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21224B8-26D1-025E-0E7B-734FD4CEE326}"/>
              </a:ext>
            </a:extLst>
          </p:cNvPr>
          <p:cNvSpPr txBox="1"/>
          <p:nvPr/>
        </p:nvSpPr>
        <p:spPr>
          <a:xfrm>
            <a:off x="1482843" y="497384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3293B22-7F39-4A34-6E9B-0B0801EEF1DF}"/>
              </a:ext>
            </a:extLst>
          </p:cNvPr>
          <p:cNvSpPr txBox="1"/>
          <p:nvPr/>
        </p:nvSpPr>
        <p:spPr>
          <a:xfrm>
            <a:off x="2952588" y="369781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19151CCB-8F0C-26D4-77AD-BE016344142E}"/>
              </a:ext>
            </a:extLst>
          </p:cNvPr>
          <p:cNvSpPr txBox="1"/>
          <p:nvPr/>
        </p:nvSpPr>
        <p:spPr>
          <a:xfrm>
            <a:off x="1473785" y="247993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73DF18A-1ABF-BE43-3166-0F4731D57F1E}"/>
              </a:ext>
            </a:extLst>
          </p:cNvPr>
          <p:cNvSpPr txBox="1"/>
          <p:nvPr/>
        </p:nvSpPr>
        <p:spPr>
          <a:xfrm>
            <a:off x="-31496" y="369781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8">
            <a:extLst>
              <a:ext uri="{FF2B5EF4-FFF2-40B4-BE49-F238E27FC236}">
                <a16:creationId xmlns:a16="http://schemas.microsoft.com/office/drawing/2014/main" id="{386504DF-453D-E149-30E9-5A227EA33129}"/>
              </a:ext>
            </a:extLst>
          </p:cNvPr>
          <p:cNvSpPr txBox="1"/>
          <p:nvPr/>
        </p:nvSpPr>
        <p:spPr>
          <a:xfrm>
            <a:off x="395536" y="1556792"/>
            <a:ext cx="8456867" cy="95410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800" b="1" u="sng" dirty="0">
                <a:latin typeface="Times New Roman" pitchFamily="18" charset="0"/>
                <a:cs typeface="Times New Roman" pitchFamily="18" charset="0"/>
              </a:rPr>
              <a:t>Terület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– hány db 1 cm oldalú kis négyzettel rakhatjuk ki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négyzet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belsejét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62F9ABEB-565E-071A-9E8A-542AF5ED8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43" y="3218978"/>
            <a:ext cx="1224791" cy="1296000"/>
          </a:xfrm>
          <a:prstGeom prst="rect">
            <a:avLst/>
          </a:prstGeom>
        </p:spPr>
      </p:pic>
      <p:sp>
        <p:nvSpPr>
          <p:cNvPr id="24" name="Bublina reči: oválna 23">
            <a:extLst>
              <a:ext uri="{FF2B5EF4-FFF2-40B4-BE49-F238E27FC236}">
                <a16:creationId xmlns:a16="http://schemas.microsoft.com/office/drawing/2014/main" id="{4194C557-781C-8969-A0D1-63526915CDBC}"/>
              </a:ext>
            </a:extLst>
          </p:cNvPr>
          <p:cNvSpPr/>
          <p:nvPr/>
        </p:nvSpPr>
        <p:spPr>
          <a:xfrm>
            <a:off x="4811481" y="2348880"/>
            <a:ext cx="3384376" cy="936104"/>
          </a:xfrm>
          <a:prstGeom prst="wedgeEllipseCallout">
            <a:avLst>
              <a:gd name="adj1" fmla="val -39006"/>
              <a:gd name="adj2" fmla="val 74604"/>
            </a:avLst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Hány kis négyzet fér egy sorba?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DD33B07A-59FD-4112-354D-1D2390FBBE00}"/>
              </a:ext>
            </a:extLst>
          </p:cNvPr>
          <p:cNvSpPr txBox="1"/>
          <p:nvPr/>
        </p:nvSpPr>
        <p:spPr>
          <a:xfrm>
            <a:off x="5457841" y="4430128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B4941826-6DB7-8630-7D49-A5018E691A51}"/>
              </a:ext>
            </a:extLst>
          </p:cNvPr>
          <p:cNvSpPr txBox="1"/>
          <p:nvPr/>
        </p:nvSpPr>
        <p:spPr>
          <a:xfrm>
            <a:off x="5876053" y="4444301"/>
            <a:ext cx="793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EADE8F40-062E-E652-48AD-ACAC12FBCC3D}"/>
              </a:ext>
            </a:extLst>
          </p:cNvPr>
          <p:cNvSpPr txBox="1"/>
          <p:nvPr/>
        </p:nvSpPr>
        <p:spPr>
          <a:xfrm>
            <a:off x="6666409" y="4437208"/>
            <a:ext cx="1361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Szövegdoboz 13">
            <a:extLst>
              <a:ext uri="{FF2B5EF4-FFF2-40B4-BE49-F238E27FC236}">
                <a16:creationId xmlns:a16="http://schemas.microsoft.com/office/drawing/2014/main" id="{B75A9671-AD60-A66D-1F36-AA7FCCBF446E}"/>
              </a:ext>
            </a:extLst>
          </p:cNvPr>
          <p:cNvSpPr txBox="1"/>
          <p:nvPr/>
        </p:nvSpPr>
        <p:spPr>
          <a:xfrm>
            <a:off x="4775237" y="5330371"/>
            <a:ext cx="3650517" cy="1107996"/>
          </a:xfrm>
          <a:prstGeom prst="rect">
            <a:avLst/>
          </a:prstGeom>
          <a:solidFill>
            <a:srgbClr val="00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6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6600" dirty="0">
                <a:latin typeface="Lucida Calligraphy" pitchFamily="66" charset="0"/>
              </a:rPr>
              <a:t> = a</a:t>
            </a:r>
            <a:r>
              <a:rPr lang="hu-HU" sz="6600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hu-HU" sz="6600" dirty="0">
                <a:latin typeface="Lucida Calligraphy" pitchFamily="66" charset="0"/>
              </a:rPr>
              <a:t> a</a:t>
            </a:r>
          </a:p>
        </p:txBody>
      </p:sp>
      <p:sp>
        <p:nvSpPr>
          <p:cNvPr id="71" name="Bublina reči: oválna 70">
            <a:extLst>
              <a:ext uri="{FF2B5EF4-FFF2-40B4-BE49-F238E27FC236}">
                <a16:creationId xmlns:a16="http://schemas.microsoft.com/office/drawing/2014/main" id="{9D9E5AC4-3AD3-5A17-29AE-EB984C7F96AA}"/>
              </a:ext>
            </a:extLst>
          </p:cNvPr>
          <p:cNvSpPr/>
          <p:nvPr/>
        </p:nvSpPr>
        <p:spPr>
          <a:xfrm>
            <a:off x="5608924" y="3501111"/>
            <a:ext cx="3384376" cy="774868"/>
          </a:xfrm>
          <a:prstGeom prst="wedgeEllipseCallout">
            <a:avLst>
              <a:gd name="adj1" fmla="val -58569"/>
              <a:gd name="adj2" fmla="val -15790"/>
            </a:avLst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/>
              <a:t>És hány sor fér bele?</a:t>
            </a:r>
          </a:p>
        </p:txBody>
      </p:sp>
      <p:sp>
        <p:nvSpPr>
          <p:cNvPr id="73" name="BlokTextu 72">
            <a:extLst>
              <a:ext uri="{FF2B5EF4-FFF2-40B4-BE49-F238E27FC236}">
                <a16:creationId xmlns:a16="http://schemas.microsoft.com/office/drawing/2014/main" id="{71D8E574-545A-287F-AD49-4860FB8BD46D}"/>
              </a:ext>
            </a:extLst>
          </p:cNvPr>
          <p:cNvSpPr txBox="1"/>
          <p:nvPr/>
        </p:nvSpPr>
        <p:spPr>
          <a:xfrm>
            <a:off x="5261026" y="6488668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(Egysége: mm</a:t>
            </a:r>
            <a:r>
              <a:rPr lang="hu-HU" i="1" baseline="30000" dirty="0"/>
              <a:t>2</a:t>
            </a:r>
            <a:r>
              <a:rPr lang="hu-HU" i="1" dirty="0"/>
              <a:t>, cm</a:t>
            </a:r>
            <a:r>
              <a:rPr lang="hu-HU" i="1" baseline="30000" dirty="0"/>
              <a:t>2</a:t>
            </a:r>
            <a:r>
              <a:rPr lang="hu-HU" i="1" dirty="0"/>
              <a:t>, …)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61F6D6C4-A2F8-DACD-6595-0CA5C5570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7" y="4604537"/>
            <a:ext cx="2008800" cy="419868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32242630-4CBD-68B2-3C1E-8D4B1CEF5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10" y="3009745"/>
            <a:ext cx="2008800" cy="16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35" grpId="0"/>
      <p:bldP spid="38" grpId="0"/>
      <p:bldP spid="40" grpId="0"/>
      <p:bldP spid="43" grpId="0" animBg="1"/>
      <p:bldP spid="71" grpId="0" animBg="1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2D69F659-3A15-31FD-AB20-1EE94EE0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Feladat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797647A-B865-984C-203F-E55D990B0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1442"/>
            <a:ext cx="8229600" cy="105985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Számítsd ki a 9 cm oldalú négyzet kerületét és területét!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CA0513D-4F5D-FA6A-A528-E6E793C13E74}"/>
              </a:ext>
            </a:extLst>
          </p:cNvPr>
          <p:cNvSpPr txBox="1"/>
          <p:nvPr/>
        </p:nvSpPr>
        <p:spPr>
          <a:xfrm>
            <a:off x="616688" y="2358649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Lucida Calligraphy" panose="03010101010101010101" pitchFamily="66" charset="0"/>
              </a:rPr>
              <a:t>a</a:t>
            </a:r>
            <a:r>
              <a:rPr lang="hu-HU" sz="2800" dirty="0"/>
              <a:t> = 9 cm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AE91C44-71E2-9B38-B77C-6E6CDC95217A}"/>
              </a:ext>
            </a:extLst>
          </p:cNvPr>
          <p:cNvSpPr txBox="1"/>
          <p:nvPr/>
        </p:nvSpPr>
        <p:spPr>
          <a:xfrm>
            <a:off x="2254099" y="3131286"/>
            <a:ext cx="2244525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dirty="0">
                <a:solidFill>
                  <a:srgbClr val="002060"/>
                </a:solidFill>
                <a:latin typeface="Lucida Calligraphy" panose="03010101010101010101" pitchFamily="66" charset="0"/>
              </a:rPr>
              <a:t>k = </a:t>
            </a:r>
            <a:r>
              <a:rPr lang="hu-HU" sz="4000" dirty="0">
                <a:solidFill>
                  <a:srgbClr val="002060"/>
                </a:solidFill>
              </a:rPr>
              <a:t>4</a:t>
            </a:r>
            <a:r>
              <a:rPr lang="hu-HU" sz="4000" dirty="0">
                <a:solidFill>
                  <a:srgbClr val="002060"/>
                </a:solidFill>
                <a:latin typeface="Lucida Calligraphy" panose="03010101010101010101" pitchFamily="66" charset="0"/>
              </a:rPr>
              <a:t> </a:t>
            </a:r>
            <a:r>
              <a:rPr lang="hu-HU" sz="4000" dirty="0">
                <a:solidFill>
                  <a:srgbClr val="002060"/>
                </a:solidFill>
              </a:rPr>
              <a:t>.</a:t>
            </a:r>
            <a:r>
              <a:rPr lang="hu-HU" sz="4000" dirty="0">
                <a:solidFill>
                  <a:srgbClr val="002060"/>
                </a:solidFill>
                <a:latin typeface="Lucida Calligraphy" panose="03010101010101010101" pitchFamily="66" charset="0"/>
              </a:rPr>
              <a:t> a</a:t>
            </a:r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1BA5AF50-51AA-3657-4F19-8CB56755C394}"/>
              </a:ext>
            </a:extLst>
          </p:cNvPr>
          <p:cNvSpPr/>
          <p:nvPr/>
        </p:nvSpPr>
        <p:spPr>
          <a:xfrm>
            <a:off x="2147769" y="3085466"/>
            <a:ext cx="2448000" cy="71768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D4E89BC-4D20-A2D7-6969-4D176555B406}"/>
              </a:ext>
            </a:extLst>
          </p:cNvPr>
          <p:cNvSpPr txBox="1"/>
          <p:nvPr/>
        </p:nvSpPr>
        <p:spPr>
          <a:xfrm>
            <a:off x="2257642" y="3911012"/>
            <a:ext cx="2052165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Lucida Calligraphy" panose="03010101010101010101" pitchFamily="66" charset="0"/>
              </a:rPr>
              <a:t>k = </a:t>
            </a:r>
            <a:r>
              <a:rPr lang="hu-HU" sz="4000" dirty="0"/>
              <a:t>4 . 9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BBA8B21-6CF5-1388-4A4D-6BF2D01CD66E}"/>
              </a:ext>
            </a:extLst>
          </p:cNvPr>
          <p:cNvSpPr txBox="1"/>
          <p:nvPr/>
        </p:nvSpPr>
        <p:spPr>
          <a:xfrm>
            <a:off x="2261182" y="4626936"/>
            <a:ext cx="2440092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Lucida Calligraphy" panose="03010101010101010101" pitchFamily="66" charset="0"/>
              </a:rPr>
              <a:t>k = </a:t>
            </a:r>
            <a:r>
              <a:rPr lang="hu-HU" sz="4000" b="1" dirty="0"/>
              <a:t>36 cm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61A5489-513A-3417-C3F5-A4EBCD067D11}"/>
              </a:ext>
            </a:extLst>
          </p:cNvPr>
          <p:cNvSpPr txBox="1"/>
          <p:nvPr/>
        </p:nvSpPr>
        <p:spPr>
          <a:xfrm>
            <a:off x="5532477" y="3134826"/>
            <a:ext cx="2254143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dirty="0">
                <a:solidFill>
                  <a:srgbClr val="00B050"/>
                </a:solidFill>
              </a:rPr>
              <a:t>T</a:t>
            </a:r>
            <a:r>
              <a:rPr lang="hu-HU" sz="4000" dirty="0">
                <a:solidFill>
                  <a:srgbClr val="00B050"/>
                </a:solidFill>
                <a:latin typeface="Lucida Calligraphy" panose="03010101010101010101" pitchFamily="66" charset="0"/>
              </a:rPr>
              <a:t> = a </a:t>
            </a:r>
            <a:r>
              <a:rPr lang="hu-HU" sz="4000" dirty="0">
                <a:solidFill>
                  <a:srgbClr val="00B050"/>
                </a:solidFill>
              </a:rPr>
              <a:t>.</a:t>
            </a:r>
            <a:r>
              <a:rPr lang="hu-HU" sz="4000" dirty="0">
                <a:solidFill>
                  <a:srgbClr val="00B050"/>
                </a:solidFill>
                <a:latin typeface="Lucida Calligraphy" panose="03010101010101010101" pitchFamily="66" charset="0"/>
              </a:rPr>
              <a:t> a</a:t>
            </a:r>
          </a:p>
        </p:txBody>
      </p:sp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2A490671-97E1-56BA-113C-E14125E109F2}"/>
              </a:ext>
            </a:extLst>
          </p:cNvPr>
          <p:cNvSpPr/>
          <p:nvPr/>
        </p:nvSpPr>
        <p:spPr>
          <a:xfrm>
            <a:off x="5435332" y="3079390"/>
            <a:ext cx="2520000" cy="7176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BC70CA0F-FDE4-F65A-4539-2A2A658382DE}"/>
              </a:ext>
            </a:extLst>
          </p:cNvPr>
          <p:cNvSpPr txBox="1"/>
          <p:nvPr/>
        </p:nvSpPr>
        <p:spPr>
          <a:xfrm>
            <a:off x="5536020" y="3914552"/>
            <a:ext cx="1978427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dirty="0"/>
              <a:t>T</a:t>
            </a:r>
            <a:r>
              <a:rPr lang="hu-HU" sz="4000" dirty="0">
                <a:latin typeface="Lucida Calligraphy" panose="03010101010101010101" pitchFamily="66" charset="0"/>
              </a:rPr>
              <a:t> = </a:t>
            </a:r>
            <a:r>
              <a:rPr lang="hu-HU" sz="4000" dirty="0"/>
              <a:t>9 . 9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339AB6D-EBDF-B760-CC0E-40C434D7CCA0}"/>
              </a:ext>
            </a:extLst>
          </p:cNvPr>
          <p:cNvSpPr txBox="1"/>
          <p:nvPr/>
        </p:nvSpPr>
        <p:spPr>
          <a:xfrm>
            <a:off x="5539560" y="4630476"/>
            <a:ext cx="2542684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b="1" dirty="0"/>
              <a:t>T</a:t>
            </a:r>
            <a:r>
              <a:rPr lang="hu-HU" sz="4000" b="1" dirty="0">
                <a:latin typeface="Lucida Calligraphy" panose="03010101010101010101" pitchFamily="66" charset="0"/>
              </a:rPr>
              <a:t> = </a:t>
            </a:r>
            <a:r>
              <a:rPr lang="hu-HU" sz="4000" b="1" dirty="0"/>
              <a:t>81 cm</a:t>
            </a:r>
            <a:r>
              <a:rPr lang="hu-HU" sz="4000" b="1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893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>
            <a:extLst>
              <a:ext uri="{FF2B5EF4-FFF2-40B4-BE49-F238E27FC236}">
                <a16:creationId xmlns:a16="http://schemas.microsoft.com/office/drawing/2014/main" id="{288704FB-63EA-2B80-8869-1544EC13F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04" y="3991074"/>
            <a:ext cx="411426" cy="432000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F80F0BEE-D183-D439-3001-7DECC45BF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54604" y="2406898"/>
            <a:ext cx="411426" cy="432000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9FBEBB62-FD66-7074-5A97-A9BA9E11A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39966" y="2406898"/>
            <a:ext cx="411426" cy="432000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868FC5B4-7711-9AAA-FAEE-96C4EB6EC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966" y="3991122"/>
            <a:ext cx="411426" cy="4320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D7646F8-B679-2841-0844-ECABBB11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Téglalap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9EEE1D5F-A2F4-0426-37FC-C923523363AF}"/>
              </a:ext>
            </a:extLst>
          </p:cNvPr>
          <p:cNvSpPr/>
          <p:nvPr/>
        </p:nvSpPr>
        <p:spPr>
          <a:xfrm>
            <a:off x="418708" y="2406898"/>
            <a:ext cx="3528000" cy="2016000"/>
          </a:xfrm>
          <a:prstGeom prst="rect">
            <a:avLst/>
          </a:prstGeom>
          <a:noFill/>
          <a:ln w="3810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B536E5A-4EC6-FEF0-3103-E63C4CD7A4D3}"/>
              </a:ext>
            </a:extLst>
          </p:cNvPr>
          <p:cNvSpPr txBox="1"/>
          <p:nvPr/>
        </p:nvSpPr>
        <p:spPr>
          <a:xfrm>
            <a:off x="4513569" y="1735362"/>
            <a:ext cx="310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u="sng" dirty="0">
                <a:solidFill>
                  <a:srgbClr val="0070C0"/>
                </a:solidFill>
              </a:rPr>
              <a:t>Tulajdonságai: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1FFAA305-AAD3-76F4-132C-A47FE9F636BC}"/>
              </a:ext>
            </a:extLst>
          </p:cNvPr>
          <p:cNvSpPr txBox="1"/>
          <p:nvPr/>
        </p:nvSpPr>
        <p:spPr>
          <a:xfrm>
            <a:off x="4592763" y="2581074"/>
            <a:ext cx="379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4 db csúcsa van (A, B, C, D)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F0A31EA-110E-4DEC-6B6F-AB7C5735D6B1}"/>
              </a:ext>
            </a:extLst>
          </p:cNvPr>
          <p:cNvSpPr txBox="1"/>
          <p:nvPr/>
        </p:nvSpPr>
        <p:spPr>
          <a:xfrm>
            <a:off x="151934" y="444982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F9BBDE5-C693-7061-92DA-4D0DF99F4AE3}"/>
              </a:ext>
            </a:extLst>
          </p:cNvPr>
          <p:cNvSpPr txBox="1"/>
          <p:nvPr/>
        </p:nvSpPr>
        <p:spPr>
          <a:xfrm>
            <a:off x="3838526" y="444982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1243F1E-4708-4339-75DD-3F22112B89EE}"/>
              </a:ext>
            </a:extLst>
          </p:cNvPr>
          <p:cNvSpPr txBox="1"/>
          <p:nvPr/>
        </p:nvSpPr>
        <p:spPr>
          <a:xfrm>
            <a:off x="3831526" y="190978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A476412-40A9-B08D-5B81-88E472A2B1FE}"/>
              </a:ext>
            </a:extLst>
          </p:cNvPr>
          <p:cNvSpPr txBox="1"/>
          <p:nvPr/>
        </p:nvSpPr>
        <p:spPr>
          <a:xfrm>
            <a:off x="120035" y="1920412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</a:t>
            </a:r>
            <a:endParaRPr lang="hu-HU" b="1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49C67D7-AF54-CC6E-55AE-C233741BA54E}"/>
              </a:ext>
            </a:extLst>
          </p:cNvPr>
          <p:cNvSpPr txBox="1"/>
          <p:nvPr/>
        </p:nvSpPr>
        <p:spPr>
          <a:xfrm>
            <a:off x="4585577" y="3004990"/>
            <a:ext cx="3733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4 db oldala van </a:t>
            </a:r>
            <a:r>
              <a:rPr lang="hu-HU" sz="2000" dirty="0"/>
              <a:t>– </a:t>
            </a:r>
            <a:r>
              <a:rPr lang="hu-HU" sz="2400" dirty="0">
                <a:latin typeface="Lucida Calligraphy" panose="03010101010101010101" pitchFamily="66" charset="0"/>
                <a:cs typeface="Times New Roman" panose="02020603050405020304" pitchFamily="18" charset="0"/>
              </a:rPr>
              <a:t>a, b</a:t>
            </a:r>
            <a:endParaRPr lang="hu-HU" sz="2400" dirty="0">
              <a:latin typeface="Lucida Calligraphy" panose="03010101010101010101" pitchFamily="66" charset="0"/>
            </a:endParaRPr>
          </a:p>
          <a:p>
            <a:pPr>
              <a:buClr>
                <a:srgbClr val="0070C0"/>
              </a:buClr>
              <a:tabLst>
                <a:tab pos="265113" algn="l"/>
              </a:tabLst>
            </a:pPr>
            <a:r>
              <a:rPr lang="hu-HU" sz="2400" dirty="0"/>
              <a:t>	(2-2 szemközti egybevágó)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21224B8-26D1-025E-0E7B-734FD4CEE326}"/>
              </a:ext>
            </a:extLst>
          </p:cNvPr>
          <p:cNvSpPr txBox="1"/>
          <p:nvPr/>
        </p:nvSpPr>
        <p:spPr>
          <a:xfrm>
            <a:off x="1999238" y="4313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3293B22-7F39-4A34-6E9B-0B0801EEF1DF}"/>
              </a:ext>
            </a:extLst>
          </p:cNvPr>
          <p:cNvSpPr txBox="1"/>
          <p:nvPr/>
        </p:nvSpPr>
        <p:spPr>
          <a:xfrm>
            <a:off x="3966030" y="310876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19151CCB-8F0C-26D4-77AD-BE016344142E}"/>
              </a:ext>
            </a:extLst>
          </p:cNvPr>
          <p:cNvSpPr txBox="1"/>
          <p:nvPr/>
        </p:nvSpPr>
        <p:spPr>
          <a:xfrm>
            <a:off x="1999237" y="184644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73DF18A-1ABF-BE43-3166-0F4731D57F1E}"/>
              </a:ext>
            </a:extLst>
          </p:cNvPr>
          <p:cNvSpPr txBox="1"/>
          <p:nvPr/>
        </p:nvSpPr>
        <p:spPr>
          <a:xfrm>
            <a:off x="50116" y="310281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75EA7B38-37FD-216B-A67F-FA97A91EAA01}"/>
              </a:ext>
            </a:extLst>
          </p:cNvPr>
          <p:cNvSpPr txBox="1"/>
          <p:nvPr/>
        </p:nvSpPr>
        <p:spPr>
          <a:xfrm>
            <a:off x="4592763" y="3823098"/>
            <a:ext cx="4273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Belső szögei derékszögek (90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hu-HU" sz="2400" dirty="0"/>
              <a:t>)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14E9E00C-88BC-C93A-D50D-AC47683AEDFC}"/>
              </a:ext>
            </a:extLst>
          </p:cNvPr>
          <p:cNvSpPr txBox="1"/>
          <p:nvPr/>
        </p:nvSpPr>
        <p:spPr>
          <a:xfrm>
            <a:off x="4592763" y="4359092"/>
            <a:ext cx="4532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Szomszédos oldalai merőlegesek</a:t>
            </a:r>
          </a:p>
        </p:txBody>
      </p:sp>
      <p:cxnSp>
        <p:nvCxnSpPr>
          <p:cNvPr id="25" name="Rovná spojnica 24">
            <a:extLst>
              <a:ext uri="{FF2B5EF4-FFF2-40B4-BE49-F238E27FC236}">
                <a16:creationId xmlns:a16="http://schemas.microsoft.com/office/drawing/2014/main" id="{7C295055-6BAC-8422-9ED2-B964CE266AD0}"/>
              </a:ext>
            </a:extLst>
          </p:cNvPr>
          <p:cNvCxnSpPr>
            <a:cxnSpLocks/>
          </p:cNvCxnSpPr>
          <p:nvPr/>
        </p:nvCxnSpPr>
        <p:spPr>
          <a:xfrm flipV="1">
            <a:off x="418708" y="2420657"/>
            <a:ext cx="3528000" cy="1996213"/>
          </a:xfrm>
          <a:prstGeom prst="lin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>
            <a:extLst>
              <a:ext uri="{FF2B5EF4-FFF2-40B4-BE49-F238E27FC236}">
                <a16:creationId xmlns:a16="http://schemas.microsoft.com/office/drawing/2014/main" id="{C543BD38-3199-E5CB-7CB2-E7A061956E33}"/>
              </a:ext>
            </a:extLst>
          </p:cNvPr>
          <p:cNvCxnSpPr>
            <a:cxnSpLocks/>
          </p:cNvCxnSpPr>
          <p:nvPr/>
        </p:nvCxnSpPr>
        <p:spPr>
          <a:xfrm>
            <a:off x="431800" y="2408209"/>
            <a:ext cx="3514908" cy="2008661"/>
          </a:xfrm>
          <a:prstGeom prst="lin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>
            <a:extLst>
              <a:ext uri="{FF2B5EF4-FFF2-40B4-BE49-F238E27FC236}">
                <a16:creationId xmlns:a16="http://schemas.microsoft.com/office/drawing/2014/main" id="{C3231F1B-D7DC-C567-C703-A647A3E2E45B}"/>
              </a:ext>
            </a:extLst>
          </p:cNvPr>
          <p:cNvSpPr txBox="1"/>
          <p:nvPr/>
        </p:nvSpPr>
        <p:spPr>
          <a:xfrm>
            <a:off x="4596240" y="4903218"/>
            <a:ext cx="449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Szemközti oldalai párhuzamosak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AB2E8ED4-F60A-36DE-690E-138950B31CF4}"/>
              </a:ext>
            </a:extLst>
          </p:cNvPr>
          <p:cNvSpPr txBox="1"/>
          <p:nvPr/>
        </p:nvSpPr>
        <p:spPr>
          <a:xfrm>
            <a:off x="4592763" y="5439212"/>
            <a:ext cx="3421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Átlói nem merőlegesek,</a:t>
            </a:r>
          </a:p>
          <a:p>
            <a:pPr>
              <a:buClr>
                <a:srgbClr val="0070C0"/>
              </a:buClr>
              <a:tabLst>
                <a:tab pos="265113" algn="l"/>
              </a:tabLst>
            </a:pPr>
            <a:r>
              <a:rPr lang="hu-HU" sz="2400" dirty="0"/>
              <a:t>	de felezik egymást</a:t>
            </a:r>
          </a:p>
        </p:txBody>
      </p:sp>
    </p:spTree>
    <p:extLst>
      <p:ext uri="{BB962C8B-B14F-4D97-AF65-F5344CB8AC3E}">
        <p14:creationId xmlns:p14="http://schemas.microsoft.com/office/powerpoint/2010/main" val="15104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3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D7646F8-B679-2841-0844-ECABBB11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Téglalap kerülete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9EEE1D5F-A2F4-0426-37FC-C923523363AF}"/>
              </a:ext>
            </a:extLst>
          </p:cNvPr>
          <p:cNvSpPr/>
          <p:nvPr/>
        </p:nvSpPr>
        <p:spPr>
          <a:xfrm>
            <a:off x="482491" y="3012636"/>
            <a:ext cx="3228346" cy="2016224"/>
          </a:xfrm>
          <a:prstGeom prst="rect">
            <a:avLst/>
          </a:prstGeom>
          <a:noFill/>
          <a:ln w="3810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F0A31EA-110E-4DEC-6B6F-AB7C5735D6B1}"/>
              </a:ext>
            </a:extLst>
          </p:cNvPr>
          <p:cNvSpPr txBox="1"/>
          <p:nvPr/>
        </p:nvSpPr>
        <p:spPr>
          <a:xfrm>
            <a:off x="183833" y="5055567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F9BBDE5-C693-7061-92DA-4D0DF99F4AE3}"/>
              </a:ext>
            </a:extLst>
          </p:cNvPr>
          <p:cNvSpPr txBox="1"/>
          <p:nvPr/>
        </p:nvSpPr>
        <p:spPr>
          <a:xfrm>
            <a:off x="3583334" y="505556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1243F1E-4708-4339-75DD-3F22112B89EE}"/>
              </a:ext>
            </a:extLst>
          </p:cNvPr>
          <p:cNvSpPr txBox="1"/>
          <p:nvPr/>
        </p:nvSpPr>
        <p:spPr>
          <a:xfrm>
            <a:off x="3565701" y="258994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A476412-40A9-B08D-5B81-88E472A2B1FE}"/>
              </a:ext>
            </a:extLst>
          </p:cNvPr>
          <p:cNvSpPr txBox="1"/>
          <p:nvPr/>
        </p:nvSpPr>
        <p:spPr>
          <a:xfrm>
            <a:off x="183833" y="258994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</a:t>
            </a:r>
            <a:endParaRPr lang="hu-HU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21224B8-26D1-025E-0E7B-734FD4CEE326}"/>
              </a:ext>
            </a:extLst>
          </p:cNvPr>
          <p:cNvSpPr txBox="1"/>
          <p:nvPr/>
        </p:nvSpPr>
        <p:spPr>
          <a:xfrm>
            <a:off x="1901739" y="493245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3293B22-7F39-4A34-6E9B-0B0801EEF1DF}"/>
              </a:ext>
            </a:extLst>
          </p:cNvPr>
          <p:cNvSpPr txBox="1"/>
          <p:nvPr/>
        </p:nvSpPr>
        <p:spPr>
          <a:xfrm>
            <a:off x="3710838" y="371450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19151CCB-8F0C-26D4-77AD-BE016344142E}"/>
              </a:ext>
            </a:extLst>
          </p:cNvPr>
          <p:cNvSpPr txBox="1"/>
          <p:nvPr/>
        </p:nvSpPr>
        <p:spPr>
          <a:xfrm>
            <a:off x="1901739" y="244354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73DF18A-1ABF-BE43-3166-0F4731D57F1E}"/>
              </a:ext>
            </a:extLst>
          </p:cNvPr>
          <p:cNvSpPr txBox="1"/>
          <p:nvPr/>
        </p:nvSpPr>
        <p:spPr>
          <a:xfrm>
            <a:off x="82015" y="370855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8">
            <a:extLst>
              <a:ext uri="{FF2B5EF4-FFF2-40B4-BE49-F238E27FC236}">
                <a16:creationId xmlns:a16="http://schemas.microsoft.com/office/drawing/2014/main" id="{386504DF-453D-E149-30E9-5A227EA33129}"/>
              </a:ext>
            </a:extLst>
          </p:cNvPr>
          <p:cNvSpPr txBox="1"/>
          <p:nvPr/>
        </p:nvSpPr>
        <p:spPr>
          <a:xfrm>
            <a:off x="395536" y="1828938"/>
            <a:ext cx="853791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800" b="1" u="sng" dirty="0">
                <a:latin typeface="Times New Roman" pitchFamily="18" charset="0"/>
                <a:cs typeface="Times New Roman" pitchFamily="18" charset="0"/>
              </a:rPr>
              <a:t>Kerület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– olyan, mintha körbe akarnánk járni az alakzatot</a:t>
            </a: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62F9ABEB-565E-071A-9E8A-542AF5ED8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97" y="3218978"/>
            <a:ext cx="1224791" cy="1296000"/>
          </a:xfrm>
          <a:prstGeom prst="rect">
            <a:avLst/>
          </a:prstGeom>
        </p:spPr>
      </p:pic>
      <p:sp>
        <p:nvSpPr>
          <p:cNvPr id="24" name="Bublina reči: oválna 23">
            <a:extLst>
              <a:ext uri="{FF2B5EF4-FFF2-40B4-BE49-F238E27FC236}">
                <a16:creationId xmlns:a16="http://schemas.microsoft.com/office/drawing/2014/main" id="{4194C557-781C-8969-A0D1-63526915CDBC}"/>
              </a:ext>
            </a:extLst>
          </p:cNvPr>
          <p:cNvSpPr/>
          <p:nvPr/>
        </p:nvSpPr>
        <p:spPr>
          <a:xfrm>
            <a:off x="5071735" y="2348880"/>
            <a:ext cx="3384376" cy="936104"/>
          </a:xfrm>
          <a:prstGeom prst="wedgeEllipseCallout">
            <a:avLst>
              <a:gd name="adj1" fmla="val -39006"/>
              <a:gd name="adj2" fmla="val 74604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Mennyi utat teszünk meg?</a:t>
            </a:r>
          </a:p>
        </p:txBody>
      </p:sp>
      <p:cxnSp>
        <p:nvCxnSpPr>
          <p:cNvPr id="34" name="Rovná spojnica 33">
            <a:extLst>
              <a:ext uri="{FF2B5EF4-FFF2-40B4-BE49-F238E27FC236}">
                <a16:creationId xmlns:a16="http://schemas.microsoft.com/office/drawing/2014/main" id="{C4E4EDC1-119C-4FB1-0B1A-48DFFE723021}"/>
              </a:ext>
            </a:extLst>
          </p:cNvPr>
          <p:cNvCxnSpPr/>
          <p:nvPr/>
        </p:nvCxnSpPr>
        <p:spPr>
          <a:xfrm>
            <a:off x="461225" y="5028860"/>
            <a:ext cx="3268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lokTextu 34">
            <a:extLst>
              <a:ext uri="{FF2B5EF4-FFF2-40B4-BE49-F238E27FC236}">
                <a16:creationId xmlns:a16="http://schemas.microsoft.com/office/drawing/2014/main" id="{DD33B07A-59FD-4112-354D-1D2390FBBE00}"/>
              </a:ext>
            </a:extLst>
          </p:cNvPr>
          <p:cNvSpPr txBox="1"/>
          <p:nvPr/>
        </p:nvSpPr>
        <p:spPr>
          <a:xfrm>
            <a:off x="5457841" y="372836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Rovná spojnica 36">
            <a:extLst>
              <a:ext uri="{FF2B5EF4-FFF2-40B4-BE49-F238E27FC236}">
                <a16:creationId xmlns:a16="http://schemas.microsoft.com/office/drawing/2014/main" id="{CDA552FA-5929-6098-315D-EBBD5C0735DD}"/>
              </a:ext>
            </a:extLst>
          </p:cNvPr>
          <p:cNvCxnSpPr>
            <a:cxnSpLocks/>
          </p:cNvCxnSpPr>
          <p:nvPr/>
        </p:nvCxnSpPr>
        <p:spPr>
          <a:xfrm flipV="1">
            <a:off x="3710838" y="2996952"/>
            <a:ext cx="0" cy="2052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lokTextu 37">
            <a:extLst>
              <a:ext uri="{FF2B5EF4-FFF2-40B4-BE49-F238E27FC236}">
                <a16:creationId xmlns:a16="http://schemas.microsoft.com/office/drawing/2014/main" id="{B4941826-6DB7-8630-7D49-A5018E691A51}"/>
              </a:ext>
            </a:extLst>
          </p:cNvPr>
          <p:cNvSpPr txBox="1"/>
          <p:nvPr/>
        </p:nvSpPr>
        <p:spPr>
          <a:xfrm>
            <a:off x="5876053" y="3742533"/>
            <a:ext cx="1015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hu-HU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Rovná spojnica 38">
            <a:extLst>
              <a:ext uri="{FF2B5EF4-FFF2-40B4-BE49-F238E27FC236}">
                <a16:creationId xmlns:a16="http://schemas.microsoft.com/office/drawing/2014/main" id="{6C8B09E0-BC86-88AB-D42C-B8EB777D099F}"/>
              </a:ext>
            </a:extLst>
          </p:cNvPr>
          <p:cNvCxnSpPr/>
          <p:nvPr/>
        </p:nvCxnSpPr>
        <p:spPr>
          <a:xfrm>
            <a:off x="461225" y="3012636"/>
            <a:ext cx="327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BlokTextu 39">
            <a:extLst>
              <a:ext uri="{FF2B5EF4-FFF2-40B4-BE49-F238E27FC236}">
                <a16:creationId xmlns:a16="http://schemas.microsoft.com/office/drawing/2014/main" id="{EADE8F40-062E-E652-48AD-ACAC12FBCC3D}"/>
              </a:ext>
            </a:extLst>
          </p:cNvPr>
          <p:cNvSpPr txBox="1"/>
          <p:nvPr/>
        </p:nvSpPr>
        <p:spPr>
          <a:xfrm>
            <a:off x="6783372" y="3735440"/>
            <a:ext cx="1015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Rovná spojnica 40">
            <a:extLst>
              <a:ext uri="{FF2B5EF4-FFF2-40B4-BE49-F238E27FC236}">
                <a16:creationId xmlns:a16="http://schemas.microsoft.com/office/drawing/2014/main" id="{418AC1FC-B24A-0A6D-A0AA-B18140E54BE4}"/>
              </a:ext>
            </a:extLst>
          </p:cNvPr>
          <p:cNvCxnSpPr>
            <a:cxnSpLocks/>
          </p:cNvCxnSpPr>
          <p:nvPr/>
        </p:nvCxnSpPr>
        <p:spPr>
          <a:xfrm flipV="1">
            <a:off x="471865" y="3003567"/>
            <a:ext cx="0" cy="2052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BlokTextu 41">
            <a:extLst>
              <a:ext uri="{FF2B5EF4-FFF2-40B4-BE49-F238E27FC236}">
                <a16:creationId xmlns:a16="http://schemas.microsoft.com/office/drawing/2014/main" id="{05E65700-AC29-47AB-46E3-55A1D16E8D6C}"/>
              </a:ext>
            </a:extLst>
          </p:cNvPr>
          <p:cNvSpPr txBox="1"/>
          <p:nvPr/>
        </p:nvSpPr>
        <p:spPr>
          <a:xfrm>
            <a:off x="7701318" y="3738979"/>
            <a:ext cx="1015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hu-HU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Szövegdoboz 13">
            <a:extLst>
              <a:ext uri="{FF2B5EF4-FFF2-40B4-BE49-F238E27FC236}">
                <a16:creationId xmlns:a16="http://schemas.microsoft.com/office/drawing/2014/main" id="{B75A9671-AD60-A66D-1F36-AA7FCCBF446E}"/>
              </a:ext>
            </a:extLst>
          </p:cNvPr>
          <p:cNvSpPr txBox="1"/>
          <p:nvPr/>
        </p:nvSpPr>
        <p:spPr>
          <a:xfrm>
            <a:off x="5461942" y="4868201"/>
            <a:ext cx="3443571" cy="144655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400" dirty="0">
                <a:latin typeface="Lucida Calligraphy" panose="03010101010101010101" pitchFamily="66" charset="0"/>
                <a:cs typeface="Times New Roman" pitchFamily="18" charset="0"/>
              </a:rPr>
              <a:t>k</a:t>
            </a:r>
            <a:r>
              <a:rPr lang="hu-HU" sz="4400" dirty="0">
                <a:latin typeface="Lucida Calligraphy" pitchFamily="66" charset="0"/>
              </a:rPr>
              <a:t> = </a:t>
            </a:r>
            <a:r>
              <a:rPr lang="hu-HU" sz="44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hu-HU" sz="4400" dirty="0">
                <a:latin typeface="Lucida Calligraphy" panose="03010101010101010101" pitchFamily="66" charset="0"/>
                <a:cs typeface="Times New Roman" pitchFamily="18" charset="0"/>
              </a:rPr>
              <a:t>a</a:t>
            </a:r>
            <a:r>
              <a:rPr lang="hu-HU" sz="4400" dirty="0">
                <a:latin typeface="Times New Roman" pitchFamily="18" charset="0"/>
                <a:cs typeface="Times New Roman" pitchFamily="18" charset="0"/>
              </a:rPr>
              <a:t> + 2.</a:t>
            </a:r>
            <a:r>
              <a:rPr lang="hu-HU" sz="4400" dirty="0">
                <a:latin typeface="Lucida Calligraphy" panose="03010101010101010101" pitchFamily="66" charset="0"/>
                <a:cs typeface="Times New Roman" pitchFamily="18" charset="0"/>
              </a:rPr>
              <a:t>b</a:t>
            </a:r>
          </a:p>
          <a:p>
            <a:r>
              <a:rPr lang="hu-HU" sz="4400" dirty="0">
                <a:latin typeface="Lucida Calligraphy" panose="03010101010101010101" pitchFamily="66" charset="0"/>
                <a:cs typeface="Times New Roman" pitchFamily="18" charset="0"/>
              </a:rPr>
              <a:t>k</a:t>
            </a:r>
            <a:r>
              <a:rPr lang="hu-HU" sz="4400" dirty="0">
                <a:latin typeface="Times New Roman" pitchFamily="18" charset="0"/>
                <a:cs typeface="Times New Roman" pitchFamily="18" charset="0"/>
              </a:rPr>
              <a:t> = 2.(</a:t>
            </a:r>
            <a:r>
              <a:rPr lang="hu-HU" sz="4400" dirty="0">
                <a:latin typeface="Lucida Calligraphy" panose="03010101010101010101" pitchFamily="66" charset="0"/>
                <a:cs typeface="Times New Roman" pitchFamily="18" charset="0"/>
              </a:rPr>
              <a:t>a</a:t>
            </a:r>
            <a:r>
              <a:rPr lang="hu-HU" sz="4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hu-HU" sz="4400" dirty="0">
                <a:latin typeface="Lucida Calligraphy" panose="03010101010101010101" pitchFamily="66" charset="0"/>
                <a:cs typeface="Times New Roman" pitchFamily="18" charset="0"/>
              </a:rPr>
              <a:t>b</a:t>
            </a:r>
            <a:r>
              <a:rPr lang="hu-HU" sz="4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hu-HU" sz="4400" dirty="0">
              <a:latin typeface="Lucida Calligraphy" pitchFamily="66" charset="0"/>
            </a:endParaRP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2336731B-DFE0-65FF-297E-3C3991A8B033}"/>
              </a:ext>
            </a:extLst>
          </p:cNvPr>
          <p:cNvSpPr txBox="1"/>
          <p:nvPr/>
        </p:nvSpPr>
        <p:spPr>
          <a:xfrm>
            <a:off x="5844258" y="6367862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(Egysége: mm, cm, …)</a:t>
            </a:r>
          </a:p>
        </p:txBody>
      </p:sp>
    </p:spTree>
    <p:extLst>
      <p:ext uri="{BB962C8B-B14F-4D97-AF65-F5344CB8AC3E}">
        <p14:creationId xmlns:p14="http://schemas.microsoft.com/office/powerpoint/2010/main" val="400192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35" grpId="0"/>
      <p:bldP spid="38" grpId="0"/>
      <p:bldP spid="40" grpId="0"/>
      <p:bldP spid="42" grpId="0"/>
      <p:bldP spid="43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D7646F8-B679-2841-0844-ECABBB11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Téglalap területe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9EEE1D5F-A2F4-0426-37FC-C923523363AF}"/>
              </a:ext>
            </a:extLst>
          </p:cNvPr>
          <p:cNvSpPr/>
          <p:nvPr/>
        </p:nvSpPr>
        <p:spPr>
          <a:xfrm>
            <a:off x="673895" y="3012636"/>
            <a:ext cx="3204000" cy="2016224"/>
          </a:xfrm>
          <a:prstGeom prst="rect">
            <a:avLst/>
          </a:prstGeom>
          <a:noFill/>
          <a:ln w="38100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F0A31EA-110E-4DEC-6B6F-AB7C5735D6B1}"/>
              </a:ext>
            </a:extLst>
          </p:cNvPr>
          <p:cNvSpPr txBox="1"/>
          <p:nvPr/>
        </p:nvSpPr>
        <p:spPr>
          <a:xfrm>
            <a:off x="385863" y="5055567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F9BBDE5-C693-7061-92DA-4D0DF99F4AE3}"/>
              </a:ext>
            </a:extLst>
          </p:cNvPr>
          <p:cNvSpPr txBox="1"/>
          <p:nvPr/>
        </p:nvSpPr>
        <p:spPr>
          <a:xfrm>
            <a:off x="3774726" y="505556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1243F1E-4708-4339-75DD-3F22112B89EE}"/>
              </a:ext>
            </a:extLst>
          </p:cNvPr>
          <p:cNvSpPr txBox="1"/>
          <p:nvPr/>
        </p:nvSpPr>
        <p:spPr>
          <a:xfrm>
            <a:off x="3757093" y="258994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A476412-40A9-B08D-5B81-88E472A2B1FE}"/>
              </a:ext>
            </a:extLst>
          </p:cNvPr>
          <p:cNvSpPr txBox="1"/>
          <p:nvPr/>
        </p:nvSpPr>
        <p:spPr>
          <a:xfrm>
            <a:off x="385863" y="258994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</a:t>
            </a:r>
            <a:endParaRPr lang="hu-HU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21224B8-26D1-025E-0E7B-734FD4CEE326}"/>
              </a:ext>
            </a:extLst>
          </p:cNvPr>
          <p:cNvSpPr txBox="1"/>
          <p:nvPr/>
        </p:nvSpPr>
        <p:spPr>
          <a:xfrm>
            <a:off x="1822515" y="5002543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u-H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hu-H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3293B22-7F39-4A34-6E9B-0B0801EEF1DF}"/>
              </a:ext>
            </a:extLst>
          </p:cNvPr>
          <p:cNvSpPr txBox="1"/>
          <p:nvPr/>
        </p:nvSpPr>
        <p:spPr>
          <a:xfrm>
            <a:off x="3877627" y="3697811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hu-H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19151CCB-8F0C-26D4-77AD-BE016344142E}"/>
              </a:ext>
            </a:extLst>
          </p:cNvPr>
          <p:cNvSpPr txBox="1"/>
          <p:nvPr/>
        </p:nvSpPr>
        <p:spPr>
          <a:xfrm>
            <a:off x="1813457" y="2551166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u-H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hu-H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73DF18A-1ABF-BE43-3166-0F4731D57F1E}"/>
              </a:ext>
            </a:extLst>
          </p:cNvPr>
          <p:cNvSpPr txBox="1"/>
          <p:nvPr/>
        </p:nvSpPr>
        <p:spPr>
          <a:xfrm>
            <a:off x="-52762" y="3697812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hu-H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8">
            <a:extLst>
              <a:ext uri="{FF2B5EF4-FFF2-40B4-BE49-F238E27FC236}">
                <a16:creationId xmlns:a16="http://schemas.microsoft.com/office/drawing/2014/main" id="{386504DF-453D-E149-30E9-5A227EA33129}"/>
              </a:ext>
            </a:extLst>
          </p:cNvPr>
          <p:cNvSpPr txBox="1"/>
          <p:nvPr/>
        </p:nvSpPr>
        <p:spPr>
          <a:xfrm>
            <a:off x="395536" y="1556792"/>
            <a:ext cx="8456867" cy="95410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800" b="1" u="sng" dirty="0">
                <a:latin typeface="Times New Roman" pitchFamily="18" charset="0"/>
                <a:cs typeface="Times New Roman" pitchFamily="18" charset="0"/>
              </a:rPr>
              <a:t>Terület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– hány db 1 cm oldalú kis négyzettel rakhatjuk ki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téglalap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belsejét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62F9ABEB-565E-071A-9E8A-542AF5ED8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69" y="3218978"/>
            <a:ext cx="1224791" cy="1296000"/>
          </a:xfrm>
          <a:prstGeom prst="rect">
            <a:avLst/>
          </a:prstGeom>
        </p:spPr>
      </p:pic>
      <p:sp>
        <p:nvSpPr>
          <p:cNvPr id="24" name="Bublina reči: oválna 23">
            <a:extLst>
              <a:ext uri="{FF2B5EF4-FFF2-40B4-BE49-F238E27FC236}">
                <a16:creationId xmlns:a16="http://schemas.microsoft.com/office/drawing/2014/main" id="{4194C557-781C-8969-A0D1-63526915CDBC}"/>
              </a:ext>
            </a:extLst>
          </p:cNvPr>
          <p:cNvSpPr/>
          <p:nvPr/>
        </p:nvSpPr>
        <p:spPr>
          <a:xfrm>
            <a:off x="5518307" y="2348880"/>
            <a:ext cx="3384376" cy="936104"/>
          </a:xfrm>
          <a:prstGeom prst="wedgeEllipseCallout">
            <a:avLst>
              <a:gd name="adj1" fmla="val -39006"/>
              <a:gd name="adj2" fmla="val 74604"/>
            </a:avLst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Hány kis négyzet fér egy sorba?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DD33B07A-59FD-4112-354D-1D2390FBBE00}"/>
              </a:ext>
            </a:extLst>
          </p:cNvPr>
          <p:cNvSpPr txBox="1"/>
          <p:nvPr/>
        </p:nvSpPr>
        <p:spPr>
          <a:xfrm>
            <a:off x="6021372" y="4430128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B4941826-6DB7-8630-7D49-A5018E691A51}"/>
              </a:ext>
            </a:extLst>
          </p:cNvPr>
          <p:cNvSpPr txBox="1"/>
          <p:nvPr/>
        </p:nvSpPr>
        <p:spPr>
          <a:xfrm>
            <a:off x="6439584" y="4444301"/>
            <a:ext cx="793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EADE8F40-062E-E652-48AD-ACAC12FBCC3D}"/>
              </a:ext>
            </a:extLst>
          </p:cNvPr>
          <p:cNvSpPr txBox="1"/>
          <p:nvPr/>
        </p:nvSpPr>
        <p:spPr>
          <a:xfrm>
            <a:off x="7229940" y="4437208"/>
            <a:ext cx="1361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Szövegdoboz 13">
            <a:extLst>
              <a:ext uri="{FF2B5EF4-FFF2-40B4-BE49-F238E27FC236}">
                <a16:creationId xmlns:a16="http://schemas.microsoft.com/office/drawing/2014/main" id="{B75A9671-AD60-A66D-1F36-AA7FCCBF446E}"/>
              </a:ext>
            </a:extLst>
          </p:cNvPr>
          <p:cNvSpPr txBox="1"/>
          <p:nvPr/>
        </p:nvSpPr>
        <p:spPr>
          <a:xfrm>
            <a:off x="5338768" y="5330371"/>
            <a:ext cx="3650517" cy="1107996"/>
          </a:xfrm>
          <a:prstGeom prst="rect">
            <a:avLst/>
          </a:prstGeom>
          <a:solidFill>
            <a:srgbClr val="00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6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6600" dirty="0">
                <a:latin typeface="Lucida Calligraphy" pitchFamily="66" charset="0"/>
              </a:rPr>
              <a:t> = a</a:t>
            </a:r>
            <a:r>
              <a:rPr lang="hu-HU" sz="6600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hu-HU" sz="6600" dirty="0">
                <a:latin typeface="Lucida Calligraphy" pitchFamily="66" charset="0"/>
              </a:rPr>
              <a:t> b</a:t>
            </a:r>
          </a:p>
        </p:txBody>
      </p:sp>
      <p:sp>
        <p:nvSpPr>
          <p:cNvPr id="71" name="Bublina reči: oválna 70">
            <a:extLst>
              <a:ext uri="{FF2B5EF4-FFF2-40B4-BE49-F238E27FC236}">
                <a16:creationId xmlns:a16="http://schemas.microsoft.com/office/drawing/2014/main" id="{9D9E5AC4-3AD3-5A17-29AE-EB984C7F96AA}"/>
              </a:ext>
            </a:extLst>
          </p:cNvPr>
          <p:cNvSpPr/>
          <p:nvPr/>
        </p:nvSpPr>
        <p:spPr>
          <a:xfrm>
            <a:off x="6241319" y="3501110"/>
            <a:ext cx="2802958" cy="781475"/>
          </a:xfrm>
          <a:prstGeom prst="wedgeEllipseCallout">
            <a:avLst>
              <a:gd name="adj1" fmla="val -58569"/>
              <a:gd name="adj2" fmla="val -15790"/>
            </a:avLst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/>
              <a:t>És hány sor fér bele?</a:t>
            </a:r>
          </a:p>
        </p:txBody>
      </p:sp>
      <p:sp>
        <p:nvSpPr>
          <p:cNvPr id="73" name="BlokTextu 72">
            <a:extLst>
              <a:ext uri="{FF2B5EF4-FFF2-40B4-BE49-F238E27FC236}">
                <a16:creationId xmlns:a16="http://schemas.microsoft.com/office/drawing/2014/main" id="{71D8E574-545A-287F-AD49-4860FB8BD46D}"/>
              </a:ext>
            </a:extLst>
          </p:cNvPr>
          <p:cNvSpPr txBox="1"/>
          <p:nvPr/>
        </p:nvSpPr>
        <p:spPr>
          <a:xfrm>
            <a:off x="5824557" y="6488668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(Egysége: mm</a:t>
            </a:r>
            <a:r>
              <a:rPr lang="hu-HU" i="1" baseline="30000" dirty="0"/>
              <a:t>2</a:t>
            </a:r>
            <a:r>
              <a:rPr lang="hu-HU" i="1" dirty="0"/>
              <a:t>, cm</a:t>
            </a:r>
            <a:r>
              <a:rPr lang="hu-HU" i="1" baseline="30000" dirty="0"/>
              <a:t>2</a:t>
            </a:r>
            <a:r>
              <a:rPr lang="hu-HU" i="1" dirty="0"/>
              <a:t>, …)</a:t>
            </a: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C220B8EC-0198-2CF4-4A1E-3BCEFA342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5" y="4608745"/>
            <a:ext cx="3196800" cy="419118"/>
          </a:xfrm>
          <a:prstGeom prst="rect">
            <a:avLst/>
          </a:prstGeom>
        </p:spPr>
      </p:pic>
      <p:pic>
        <p:nvPicPr>
          <p:cNvPr id="34" name="Obrázok 33">
            <a:extLst>
              <a:ext uri="{FF2B5EF4-FFF2-40B4-BE49-F238E27FC236}">
                <a16:creationId xmlns:a16="http://schemas.microsoft.com/office/drawing/2014/main" id="{8CE215C1-C581-D3B3-B526-28A061BC8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3" y="3015668"/>
            <a:ext cx="3196800" cy="161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35" grpId="0"/>
      <p:bldP spid="38" grpId="0"/>
      <p:bldP spid="40" grpId="0"/>
      <p:bldP spid="43" grpId="0" animBg="1"/>
      <p:bldP spid="71" grpId="0" animBg="1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2D69F659-3A15-31FD-AB20-1EE94EE0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Feladat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797647A-B865-984C-203F-E55D990B0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2327"/>
            <a:ext cx="8229600" cy="105985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Számítsd ki a 10 cm és 7 cm oldalú téglalap kerületét és területét!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CA0513D-4F5D-FA6A-A528-E6E793C13E74}"/>
              </a:ext>
            </a:extLst>
          </p:cNvPr>
          <p:cNvSpPr txBox="1"/>
          <p:nvPr/>
        </p:nvSpPr>
        <p:spPr>
          <a:xfrm>
            <a:off x="616688" y="2282447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Lucida Calligraphy" panose="03010101010101010101" pitchFamily="66" charset="0"/>
              </a:rPr>
              <a:t>a</a:t>
            </a:r>
            <a:r>
              <a:rPr lang="hu-HU" sz="2800" dirty="0"/>
              <a:t> = 10 cm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AE91C44-71E2-9B38-B77C-6E6CDC95217A}"/>
              </a:ext>
            </a:extLst>
          </p:cNvPr>
          <p:cNvSpPr txBox="1"/>
          <p:nvPr/>
        </p:nvSpPr>
        <p:spPr>
          <a:xfrm>
            <a:off x="2115871" y="3534814"/>
            <a:ext cx="2730235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002060"/>
                </a:solidFill>
                <a:latin typeface="Lucida Calligraphy" panose="03010101010101010101" pitchFamily="66" charset="0"/>
              </a:rPr>
              <a:t>k = </a:t>
            </a:r>
            <a:r>
              <a:rPr lang="hu-HU" sz="3600" dirty="0">
                <a:solidFill>
                  <a:srgbClr val="002060"/>
                </a:solidFill>
              </a:rPr>
              <a:t>2.</a:t>
            </a:r>
            <a:r>
              <a:rPr lang="hu-HU" sz="3600" dirty="0">
                <a:solidFill>
                  <a:srgbClr val="002060"/>
                </a:solidFill>
                <a:latin typeface="Lucida Calligraphy" panose="03010101010101010101" pitchFamily="66" charset="0"/>
              </a:rPr>
              <a:t>a</a:t>
            </a:r>
            <a:r>
              <a:rPr lang="hu-HU" dirty="0">
                <a:solidFill>
                  <a:srgbClr val="002060"/>
                </a:solidFill>
                <a:latin typeface="Lucida Calligraphy" panose="03010101010101010101" pitchFamily="66" charset="0"/>
              </a:rPr>
              <a:t> </a:t>
            </a:r>
            <a:r>
              <a:rPr lang="hu-HU" sz="3600" dirty="0">
                <a:solidFill>
                  <a:srgbClr val="002060"/>
                </a:solidFill>
              </a:rPr>
              <a:t>+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sz="3600" dirty="0">
                <a:solidFill>
                  <a:srgbClr val="002060"/>
                </a:solidFill>
              </a:rPr>
              <a:t>2.</a:t>
            </a:r>
            <a:r>
              <a:rPr lang="hu-HU" sz="3600" dirty="0">
                <a:solidFill>
                  <a:srgbClr val="002060"/>
                </a:solidFill>
                <a:latin typeface="Lucida Calligraphy" panose="03010101010101010101" pitchFamily="66" charset="0"/>
              </a:rPr>
              <a:t>b</a:t>
            </a:r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1BA5AF50-51AA-3657-4F19-8CB56755C394}"/>
              </a:ext>
            </a:extLst>
          </p:cNvPr>
          <p:cNvSpPr/>
          <p:nvPr/>
        </p:nvSpPr>
        <p:spPr>
          <a:xfrm>
            <a:off x="2009541" y="3456337"/>
            <a:ext cx="2916000" cy="71768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D4E89BC-4D20-A2D7-6969-4D176555B406}"/>
              </a:ext>
            </a:extLst>
          </p:cNvPr>
          <p:cNvSpPr txBox="1"/>
          <p:nvPr/>
        </p:nvSpPr>
        <p:spPr>
          <a:xfrm>
            <a:off x="2119414" y="4314540"/>
            <a:ext cx="2815194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Lucida Calligraphy" panose="03010101010101010101" pitchFamily="66" charset="0"/>
              </a:rPr>
              <a:t>k = </a:t>
            </a:r>
            <a:r>
              <a:rPr lang="hu-HU" sz="3600" dirty="0"/>
              <a:t>2.10</a:t>
            </a:r>
            <a:r>
              <a:rPr lang="hu-HU" dirty="0"/>
              <a:t> </a:t>
            </a:r>
            <a:r>
              <a:rPr lang="hu-HU" sz="3600" dirty="0"/>
              <a:t>+</a:t>
            </a:r>
            <a:r>
              <a:rPr lang="hu-HU" dirty="0"/>
              <a:t> </a:t>
            </a:r>
            <a:r>
              <a:rPr lang="hu-HU" sz="3600" dirty="0"/>
              <a:t>2.7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BBA8B21-6CF5-1388-4A4D-6BF2D01CD66E}"/>
              </a:ext>
            </a:extLst>
          </p:cNvPr>
          <p:cNvSpPr txBox="1"/>
          <p:nvPr/>
        </p:nvSpPr>
        <p:spPr>
          <a:xfrm>
            <a:off x="2115871" y="5753466"/>
            <a:ext cx="2217274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Lucida Calligraphy" panose="03010101010101010101" pitchFamily="66" charset="0"/>
              </a:rPr>
              <a:t>k = </a:t>
            </a:r>
            <a:r>
              <a:rPr lang="hu-HU" sz="3600" b="1" dirty="0"/>
              <a:t>34 cm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61A5489-513A-3417-C3F5-A4EBCD067D11}"/>
              </a:ext>
            </a:extLst>
          </p:cNvPr>
          <p:cNvSpPr txBox="1"/>
          <p:nvPr/>
        </p:nvSpPr>
        <p:spPr>
          <a:xfrm>
            <a:off x="5702599" y="3538354"/>
            <a:ext cx="2040943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00B050"/>
                </a:solidFill>
              </a:rPr>
              <a:t>T</a:t>
            </a:r>
            <a:r>
              <a:rPr lang="hu-HU" sz="3600" dirty="0">
                <a:solidFill>
                  <a:srgbClr val="00B050"/>
                </a:solidFill>
                <a:latin typeface="Lucida Calligraphy" panose="03010101010101010101" pitchFamily="66" charset="0"/>
              </a:rPr>
              <a:t> = a </a:t>
            </a:r>
            <a:r>
              <a:rPr lang="hu-HU" sz="3600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r>
              <a:rPr lang="hu-HU" sz="3600" dirty="0">
                <a:solidFill>
                  <a:srgbClr val="00B050"/>
                </a:solidFill>
                <a:latin typeface="Lucida Calligraphy" panose="03010101010101010101" pitchFamily="66" charset="0"/>
              </a:rPr>
              <a:t> b</a:t>
            </a:r>
          </a:p>
        </p:txBody>
      </p:sp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2A490671-97E1-56BA-113C-E14125E109F2}"/>
              </a:ext>
            </a:extLst>
          </p:cNvPr>
          <p:cNvSpPr/>
          <p:nvPr/>
        </p:nvSpPr>
        <p:spPr>
          <a:xfrm>
            <a:off x="5581486" y="3456337"/>
            <a:ext cx="2304000" cy="7176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BC70CA0F-FDE4-F65A-4539-2A2A658382DE}"/>
              </a:ext>
            </a:extLst>
          </p:cNvPr>
          <p:cNvSpPr txBox="1"/>
          <p:nvPr/>
        </p:nvSpPr>
        <p:spPr>
          <a:xfrm>
            <a:off x="5706142" y="4318080"/>
            <a:ext cx="2036135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3600" dirty="0"/>
              <a:t>T</a:t>
            </a:r>
            <a:r>
              <a:rPr lang="hu-HU" sz="3600" dirty="0">
                <a:latin typeface="Lucida Calligraphy" panose="03010101010101010101" pitchFamily="66" charset="0"/>
              </a:rPr>
              <a:t> = </a:t>
            </a:r>
            <a:r>
              <a:rPr lang="hu-HU" sz="3600" dirty="0"/>
              <a:t>10 . 7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339AB6D-EBDF-B760-CC0E-40C434D7CCA0}"/>
              </a:ext>
            </a:extLst>
          </p:cNvPr>
          <p:cNvSpPr txBox="1"/>
          <p:nvPr/>
        </p:nvSpPr>
        <p:spPr>
          <a:xfrm>
            <a:off x="5709682" y="5034004"/>
            <a:ext cx="2310248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3600" b="1" dirty="0"/>
              <a:t>T</a:t>
            </a:r>
            <a:r>
              <a:rPr lang="hu-HU" sz="3600" b="1" dirty="0">
                <a:latin typeface="Lucida Calligraphy" panose="03010101010101010101" pitchFamily="66" charset="0"/>
              </a:rPr>
              <a:t> = </a:t>
            </a:r>
            <a:r>
              <a:rPr lang="hu-HU" sz="3600" b="1" dirty="0"/>
              <a:t>70 cm</a:t>
            </a:r>
            <a:r>
              <a:rPr lang="hu-HU" sz="3600" b="1" baseline="30000" dirty="0"/>
              <a:t>2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E5889BE3-06E3-5C24-D786-26B5538D6261}"/>
              </a:ext>
            </a:extLst>
          </p:cNvPr>
          <p:cNvSpPr txBox="1"/>
          <p:nvPr/>
        </p:nvSpPr>
        <p:spPr>
          <a:xfrm>
            <a:off x="609597" y="2764452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Lucida Calligraphy" panose="03010101010101010101" pitchFamily="66" charset="0"/>
              </a:rPr>
              <a:t>b</a:t>
            </a:r>
            <a:r>
              <a:rPr lang="hu-HU" sz="2800" dirty="0"/>
              <a:t> = 7 cm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FE2779DA-4D66-4145-F533-BE3B1D221013}"/>
              </a:ext>
            </a:extLst>
          </p:cNvPr>
          <p:cNvSpPr txBox="1"/>
          <p:nvPr/>
        </p:nvSpPr>
        <p:spPr>
          <a:xfrm>
            <a:off x="2115871" y="5034003"/>
            <a:ext cx="2347117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Lucida Calligraphy" panose="03010101010101010101" pitchFamily="66" charset="0"/>
              </a:rPr>
              <a:t>k = </a:t>
            </a:r>
            <a:r>
              <a:rPr lang="hu-HU" sz="3600" dirty="0"/>
              <a:t>20</a:t>
            </a:r>
            <a:r>
              <a:rPr lang="hu-HU" dirty="0"/>
              <a:t> </a:t>
            </a:r>
            <a:r>
              <a:rPr lang="hu-HU" sz="3600" dirty="0"/>
              <a:t>+</a:t>
            </a:r>
            <a:r>
              <a:rPr lang="hu-HU" dirty="0"/>
              <a:t> </a:t>
            </a:r>
            <a:r>
              <a:rPr lang="hu-HU" sz="36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1861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3" grpId="0"/>
      <p:bldP spid="14" grpId="0"/>
    </p:bldLst>
  </p:timing>
</p:sld>
</file>

<file path=ppt/theme/theme1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950</TotalTime>
  <Words>1077</Words>
  <Application>Microsoft Office PowerPoint</Application>
  <PresentationFormat>Prezentácia na obrazovke (4:3)</PresentationFormat>
  <Paragraphs>281</Paragraphs>
  <Slides>20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Lucida Calligraphy</vt:lpstr>
      <vt:lpstr>Lucida Sans Unicode</vt:lpstr>
      <vt:lpstr>Times New Roman</vt:lpstr>
      <vt:lpstr>Wingdings</vt:lpstr>
      <vt:lpstr>Wingdings 3</vt:lpstr>
      <vt:lpstr>Retrospektíva</vt:lpstr>
      <vt:lpstr>Négyzet és téglalap kerülete és területe</vt:lpstr>
      <vt:lpstr>Négyzet</vt:lpstr>
      <vt:lpstr>Négyzet kerülete</vt:lpstr>
      <vt:lpstr>Négyzet területe</vt:lpstr>
      <vt:lpstr>Feladat</vt:lpstr>
      <vt:lpstr>Téglalap</vt:lpstr>
      <vt:lpstr>Téglalap kerülete</vt:lpstr>
      <vt:lpstr>Téglalap területe</vt:lpstr>
      <vt:lpstr>Feladat</vt:lpstr>
      <vt:lpstr>Interaktív feladatok</vt:lpstr>
      <vt:lpstr>Interaktív feladatok</vt:lpstr>
      <vt:lpstr>Trükkösebb feladatok</vt:lpstr>
      <vt:lpstr>Trükkösebb feladatok</vt:lpstr>
      <vt:lpstr>Mértékegységek</vt:lpstr>
      <vt:lpstr>Mértékegységek</vt:lpstr>
      <vt:lpstr>Interaktív feladatok</vt:lpstr>
      <vt:lpstr>Mértékegységek</vt:lpstr>
      <vt:lpstr>Mértékegységek</vt:lpstr>
      <vt:lpstr>Interaktív feladat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Kerület és terület</dc:title>
  <dc:creator>Gyuri</dc:creator>
  <cp:lastModifiedBy>ZS133</cp:lastModifiedBy>
  <cp:revision>59</cp:revision>
  <dcterms:created xsi:type="dcterms:W3CDTF">2011-07-07T09:14:48Z</dcterms:created>
  <dcterms:modified xsi:type="dcterms:W3CDTF">2025-08-24T13:16:23Z</dcterms:modified>
</cp:coreProperties>
</file>