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72" r:id="rId9"/>
    <p:sldId id="268" r:id="rId10"/>
    <p:sldId id="271" r:id="rId11"/>
    <p:sldId id="264" r:id="rId12"/>
    <p:sldId id="269" r:id="rId13"/>
    <p:sldId id="273" r:id="rId14"/>
    <p:sldId id="274" r:id="rId15"/>
    <p:sldId id="276" r:id="rId16"/>
    <p:sldId id="275" r:id="rId17"/>
    <p:sldId id="277" r:id="rId18"/>
    <p:sldId id="278" r:id="rId19"/>
    <p:sldId id="279" r:id="rId20"/>
    <p:sldId id="266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505"/>
    <a:srgbClr val="008000"/>
    <a:srgbClr val="E2EEF2"/>
    <a:srgbClr val="2805FF"/>
    <a:srgbClr val="FAFC2B"/>
    <a:srgbClr val="E4EFF3"/>
    <a:srgbClr val="F5F9FA"/>
    <a:srgbClr val="E3EFF3"/>
    <a:srgbClr val="F6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3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EE6FD-4567-4848-9866-A7CFB24E4A82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hu-HU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64FEC-667F-4B73-B785-8EEAD5DFD249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5416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FEC-667F-4B73-B785-8EEAD5DFD24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35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F7110-D061-ED5A-83D8-08EB96276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3D8B6308-8950-89DF-CCCA-30BB41E28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B10A0BD3-2D6A-0050-FB32-3FDC0B06A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822CEC5-664F-0373-B3C5-FCF77C1B5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FEC-667F-4B73-B785-8EEAD5DFD249}" type="slidenum">
              <a:rPr lang="hu-HU" smtClean="0"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056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5FFB5-A760-D069-B266-1788F38C5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45569B8-44A3-6C07-B3DE-15BC46DDFD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7BEF3A9-C260-AFC1-807F-9D9E456B6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47311E0-C43E-F9D6-B37C-60B567C07F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FEC-667F-4B73-B785-8EEAD5DFD249}" type="slidenum">
              <a:rPr lang="hu-HU" smtClean="0"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94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FEC-667F-4B73-B785-8EEAD5DFD249}" type="slidenum">
              <a:rPr lang="hu-HU" smtClean="0"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3132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64FEC-667F-4B73-B785-8EEAD5DFD249}" type="slidenum">
              <a:rPr lang="hu-HU" smtClean="0"/>
              <a:t>21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71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4705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7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22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360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238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6981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4678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875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590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10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3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134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87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550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451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dirty="0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2351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2DF4D-0E6E-4D19-B888-B0139A06EEDE}" type="datetimeFigureOut">
              <a:rPr lang="hu-HU" smtClean="0"/>
              <a:t>2025. 08. 21.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932500-567C-4731-9369-E262EE7A545D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734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2165D4-FA82-20F5-771B-3508835FF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414" y="2100945"/>
            <a:ext cx="6952933" cy="2262781"/>
          </a:xfrm>
        </p:spPr>
        <p:txBody>
          <a:bodyPr/>
          <a:lstStyle/>
          <a:p>
            <a:pPr algn="ctr"/>
            <a:r>
              <a:rPr lang="hu-HU" b="1" dirty="0">
                <a:solidFill>
                  <a:schemeClr val="tx2">
                    <a:lumMod val="75000"/>
                  </a:schemeClr>
                </a:solidFill>
              </a:rPr>
              <a:t>Kocka és téglatest térfogata és felszíne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D33A4D-E93F-9337-D940-E610D3ABF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1309" y="4466209"/>
            <a:ext cx="2643320" cy="1126283"/>
          </a:xfrm>
        </p:spPr>
        <p:txBody>
          <a:bodyPr/>
          <a:lstStyle/>
          <a:p>
            <a:pPr algn="ctr"/>
            <a:r>
              <a:rPr lang="hu-HU" b="1" dirty="0"/>
              <a:t>Készítette:</a:t>
            </a:r>
          </a:p>
          <a:p>
            <a:pPr algn="ctr"/>
            <a:r>
              <a:rPr lang="hu-HU" b="1" dirty="0"/>
              <a:t>Mgr. Miklós György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4B3ED93-4C95-ECCA-174F-C20D1ED84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6670">
            <a:off x="2197622" y="409250"/>
            <a:ext cx="1936659" cy="1800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23207B6-C63E-CA55-3EAE-EFEA9456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2063">
            <a:off x="6679782" y="329211"/>
            <a:ext cx="2422642" cy="1800000"/>
          </a:xfrm>
          <a:prstGeom prst="rect">
            <a:avLst/>
          </a:prstGeo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D437D67-8238-D9BA-8DCE-C3F679DC0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518" y="2314718"/>
            <a:ext cx="1755541" cy="2387914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D9830CD1-88C1-B723-FAAC-602A75C8633D}"/>
              </a:ext>
            </a:extLst>
          </p:cNvPr>
          <p:cNvGrpSpPr>
            <a:grpSpLocks noChangeAspect="1"/>
          </p:cNvGrpSpPr>
          <p:nvPr/>
        </p:nvGrpSpPr>
        <p:grpSpPr>
          <a:xfrm rot="464536">
            <a:off x="2109426" y="4919174"/>
            <a:ext cx="2248752" cy="1688172"/>
            <a:chOff x="4428064" y="2492375"/>
            <a:chExt cx="2880160" cy="2162175"/>
          </a:xfrm>
          <a:solidFill>
            <a:srgbClr val="00B050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6EFE25-9878-DFB7-7A9C-2D72D1128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3213100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B348949-8EFE-AD85-F883-5108C6978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8144" y="3213100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950C2-E10A-B0A9-CC8C-C9DBCF009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8064" y="3213100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0C13BEBE-7199-32B2-15F8-59E396FE0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3213100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E22969C2-9E01-5F63-8F4C-57137307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3933825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6ECF3B15-504A-C6DF-9C41-4876B86DD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263" y="2492375"/>
              <a:ext cx="720000" cy="720725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CB9373AE-FB20-8E65-68DA-378E30A6153D}"/>
              </a:ext>
            </a:extLst>
          </p:cNvPr>
          <p:cNvGrpSpPr>
            <a:grpSpLocks noChangeAspect="1"/>
          </p:cNvGrpSpPr>
          <p:nvPr/>
        </p:nvGrpSpPr>
        <p:grpSpPr>
          <a:xfrm rot="21079250" flipH="1">
            <a:off x="7436612" y="4853405"/>
            <a:ext cx="2324860" cy="1744001"/>
            <a:chOff x="3885066" y="4862967"/>
            <a:chExt cx="2592387" cy="1944687"/>
          </a:xfrm>
        </p:grpSpPr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2D07FB35-FB34-464A-873C-094202600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5066" y="5367792"/>
              <a:ext cx="504825" cy="935037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0B8CE831-3EE6-B0BB-8BD7-A0B7F52DD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053" y="5367792"/>
              <a:ext cx="504825" cy="935037"/>
            </a:xfrm>
            <a:prstGeom prst="rect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97B0F17E-6B3C-EF04-4BC5-F99BD1714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891" y="5367792"/>
              <a:ext cx="792162" cy="935037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20" name="Rectangle 8">
              <a:extLst>
                <a:ext uri="{FF2B5EF4-FFF2-40B4-BE49-F238E27FC236}">
                  <a16:creationId xmlns:a16="http://schemas.microsoft.com/office/drawing/2014/main" id="{C2C90F02-0181-6590-3376-5C445ADC8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5291" y="5367792"/>
              <a:ext cx="792162" cy="935037"/>
            </a:xfrm>
            <a:prstGeom prst="rect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hu-HU" dirty="0"/>
            </a:p>
          </p:txBody>
        </p:sp>
        <p:sp>
          <p:nvSpPr>
            <p:cNvPr id="21" name="Rectangle 9">
              <a:extLst>
                <a:ext uri="{FF2B5EF4-FFF2-40B4-BE49-F238E27FC236}">
                  <a16:creationId xmlns:a16="http://schemas.microsoft.com/office/drawing/2014/main" id="{15055A8D-9F9F-3B57-575C-35D033F64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891" y="6302829"/>
              <a:ext cx="792162" cy="504825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/>
            </a:p>
          </p:txBody>
        </p:sp>
        <p:sp>
          <p:nvSpPr>
            <p:cNvPr id="22" name="Rectangle 10">
              <a:extLst>
                <a:ext uri="{FF2B5EF4-FFF2-40B4-BE49-F238E27FC236}">
                  <a16:creationId xmlns:a16="http://schemas.microsoft.com/office/drawing/2014/main" id="{F1EC54FB-BF16-0D5E-A3DD-9E299138D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9891" y="4862967"/>
              <a:ext cx="792162" cy="504825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76663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AEAA4-D189-6C52-3610-D9F2DB13B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8">
            <a:extLst>
              <a:ext uri="{FF2B5EF4-FFF2-40B4-BE49-F238E27FC236}">
                <a16:creationId xmlns:a16="http://schemas.microsoft.com/office/drawing/2014/main" id="{E8391141-D39F-6F53-6190-310308AE0A37}"/>
              </a:ext>
            </a:extLst>
          </p:cNvPr>
          <p:cNvSpPr txBox="1"/>
          <p:nvPr/>
        </p:nvSpPr>
        <p:spPr>
          <a:xfrm>
            <a:off x="681270" y="1850219"/>
            <a:ext cx="10829461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Térfogat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hány db 1 cm élű kis kockával rakhatjuk ki a téglatest </a:t>
            </a:r>
            <a:r>
              <a:rPr lang="hu-H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belsejét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A37C81A6-F01B-1B9F-4505-FFFABFAC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Téglatest térfogata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2D37C5DE-FD19-9CDD-0C3A-692275EA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6603" y="3253040"/>
            <a:ext cx="3492000" cy="1934486"/>
          </a:xfrm>
          <a:prstGeom prst="rect">
            <a:avLst/>
          </a:prstGeom>
          <a:gradFill>
            <a:gsLst>
              <a:gs pos="0">
                <a:srgbClr val="F6FAFB"/>
              </a:gs>
              <a:gs pos="100000">
                <a:srgbClr val="E3EFF3"/>
              </a:gs>
            </a:gsLst>
            <a:lin ang="5400000" scaled="0"/>
          </a:gradFill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B8253FDB-E23A-963F-4924-32A7913BA513}"/>
              </a:ext>
            </a:extLst>
          </p:cNvPr>
          <p:cNvSpPr txBox="1"/>
          <p:nvPr/>
        </p:nvSpPr>
        <p:spPr>
          <a:xfrm>
            <a:off x="1257229" y="516465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96D7097F-26DD-E0CA-FA03-844E61940B2F}"/>
              </a:ext>
            </a:extLst>
          </p:cNvPr>
          <p:cNvSpPr txBox="1"/>
          <p:nvPr/>
        </p:nvSpPr>
        <p:spPr>
          <a:xfrm>
            <a:off x="3805620" y="5164659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5E54DBFD-E584-D6FF-5B31-C6783C590A57}"/>
              </a:ext>
            </a:extLst>
          </p:cNvPr>
          <p:cNvSpPr txBox="1"/>
          <p:nvPr/>
        </p:nvSpPr>
        <p:spPr>
          <a:xfrm>
            <a:off x="4920095" y="432201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11FEA908-123B-0BAA-A598-CE9FB922D34E}"/>
              </a:ext>
            </a:extLst>
          </p:cNvPr>
          <p:cNvSpPr txBox="1"/>
          <p:nvPr/>
        </p:nvSpPr>
        <p:spPr>
          <a:xfrm>
            <a:off x="2202780" y="5139523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6F9B572-82E6-E54C-3947-3FF3A9B7A910}"/>
              </a:ext>
            </a:extLst>
          </p:cNvPr>
          <p:cNvSpPr txBox="1"/>
          <p:nvPr/>
        </p:nvSpPr>
        <p:spPr>
          <a:xfrm>
            <a:off x="4912073" y="366257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260A71D8-0F13-5A67-B1D2-7D4783F7ECD2}"/>
              </a:ext>
            </a:extLst>
          </p:cNvPr>
          <p:cNvSpPr txBox="1"/>
          <p:nvPr/>
        </p:nvSpPr>
        <p:spPr>
          <a:xfrm>
            <a:off x="4753266" y="281979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69E29B08-756D-E66A-FE20-A130A2D476E6}"/>
              </a:ext>
            </a:extLst>
          </p:cNvPr>
          <p:cNvSpPr txBox="1"/>
          <p:nvPr/>
        </p:nvSpPr>
        <p:spPr>
          <a:xfrm>
            <a:off x="2237447" y="2787899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43B338CC-73AF-9CA5-5DA9-43603EE2F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17" y="3404039"/>
            <a:ext cx="1224791" cy="1296000"/>
          </a:xfrm>
          <a:prstGeom prst="rect">
            <a:avLst/>
          </a:prstGeom>
        </p:spPr>
      </p:pic>
      <p:sp>
        <p:nvSpPr>
          <p:cNvPr id="30" name="Bublina reči: oválna 29">
            <a:extLst>
              <a:ext uri="{FF2B5EF4-FFF2-40B4-BE49-F238E27FC236}">
                <a16:creationId xmlns:a16="http://schemas.microsoft.com/office/drawing/2014/main" id="{88A7BD0E-DD96-5576-B1CD-5F1661B8ED3A}"/>
              </a:ext>
            </a:extLst>
          </p:cNvPr>
          <p:cNvSpPr/>
          <p:nvPr/>
        </p:nvSpPr>
        <p:spPr>
          <a:xfrm>
            <a:off x="8922757" y="2653683"/>
            <a:ext cx="2867332" cy="936104"/>
          </a:xfrm>
          <a:prstGeom prst="wedgeEllipseCallout">
            <a:avLst>
              <a:gd name="adj1" fmla="val -41231"/>
              <a:gd name="adj2" fmla="val 67789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Így hány sor fér az aljába?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998A5A56-61F6-AB71-BB1A-50FE76B84649}"/>
              </a:ext>
            </a:extLst>
          </p:cNvPr>
          <p:cNvSpPr txBox="1"/>
          <p:nvPr/>
        </p:nvSpPr>
        <p:spPr>
          <a:xfrm>
            <a:off x="1687849" y="5769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AF87D077-7C91-C8F7-2139-5B3AD7E91EED}"/>
              </a:ext>
            </a:extLst>
          </p:cNvPr>
          <p:cNvSpPr txBox="1"/>
          <p:nvPr/>
        </p:nvSpPr>
        <p:spPr>
          <a:xfrm>
            <a:off x="2116947" y="5783243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560E53AC-ECA0-4AF7-66E8-95069A3E9EDC}"/>
              </a:ext>
            </a:extLst>
          </p:cNvPr>
          <p:cNvSpPr txBox="1"/>
          <p:nvPr/>
        </p:nvSpPr>
        <p:spPr>
          <a:xfrm>
            <a:off x="3577155" y="5776150"/>
            <a:ext cx="136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zövegdoboz 13">
            <a:extLst>
              <a:ext uri="{FF2B5EF4-FFF2-40B4-BE49-F238E27FC236}">
                <a16:creationId xmlns:a16="http://schemas.microsoft.com/office/drawing/2014/main" id="{FE1CC4E8-6DF0-CACF-99B3-F48C709BBBDC}"/>
              </a:ext>
            </a:extLst>
          </p:cNvPr>
          <p:cNvSpPr txBox="1"/>
          <p:nvPr/>
        </p:nvSpPr>
        <p:spPr>
          <a:xfrm>
            <a:off x="5943346" y="5297714"/>
            <a:ext cx="511903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6600" dirty="0">
                <a:latin typeface="Lucida Calligraphy" pitchFamily="66" charset="0"/>
              </a:rPr>
              <a:t> =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b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c</a:t>
            </a:r>
          </a:p>
        </p:txBody>
      </p:sp>
      <p:sp>
        <p:nvSpPr>
          <p:cNvPr id="35" name="Bublina reči: oválna 34">
            <a:extLst>
              <a:ext uri="{FF2B5EF4-FFF2-40B4-BE49-F238E27FC236}">
                <a16:creationId xmlns:a16="http://schemas.microsoft.com/office/drawing/2014/main" id="{979E04FC-62CA-E393-F46D-796A4F677E75}"/>
              </a:ext>
            </a:extLst>
          </p:cNvPr>
          <p:cNvSpPr/>
          <p:nvPr/>
        </p:nvSpPr>
        <p:spPr>
          <a:xfrm>
            <a:off x="9288566" y="4152996"/>
            <a:ext cx="2790974" cy="774868"/>
          </a:xfrm>
          <a:prstGeom prst="wedgeEllipseCallout">
            <a:avLst>
              <a:gd name="adj1" fmla="val -56229"/>
              <a:gd name="adj2" fmla="val -29839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/>
              <a:t>És hány sor fér egymás fölé?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C4519BFC-1F78-7E1A-9F0F-AE945C1AD104}"/>
              </a:ext>
            </a:extLst>
          </p:cNvPr>
          <p:cNvSpPr txBox="1"/>
          <p:nvPr/>
        </p:nvSpPr>
        <p:spPr>
          <a:xfrm>
            <a:off x="7897653" y="6401581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3</a:t>
            </a:r>
            <a:r>
              <a:rPr lang="hu-HU" i="1" dirty="0"/>
              <a:t>, cm</a:t>
            </a:r>
            <a:r>
              <a:rPr lang="hu-HU" i="1" baseline="30000" dirty="0"/>
              <a:t>3</a:t>
            </a:r>
            <a:r>
              <a:rPr lang="hu-HU" i="1" dirty="0"/>
              <a:t>, …)</a:t>
            </a:r>
          </a:p>
        </p:txBody>
      </p:sp>
      <p:sp>
        <p:nvSpPr>
          <p:cNvPr id="45" name="Bublina reči: oválna 44">
            <a:extLst>
              <a:ext uri="{FF2B5EF4-FFF2-40B4-BE49-F238E27FC236}">
                <a16:creationId xmlns:a16="http://schemas.microsoft.com/office/drawing/2014/main" id="{5F1003AE-E7F8-3F0E-B430-744AA0F92942}"/>
              </a:ext>
            </a:extLst>
          </p:cNvPr>
          <p:cNvSpPr/>
          <p:nvPr/>
        </p:nvSpPr>
        <p:spPr>
          <a:xfrm>
            <a:off x="5372948" y="2637010"/>
            <a:ext cx="2950330" cy="936104"/>
          </a:xfrm>
          <a:prstGeom prst="wedgeEllipseCallout">
            <a:avLst>
              <a:gd name="adj1" fmla="val 38593"/>
              <a:gd name="adj2" fmla="val 68925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Hány kis kocka fér egy sorba?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DE1F5F9D-6D12-492B-326A-A2E5126D6D2E}"/>
              </a:ext>
            </a:extLst>
          </p:cNvPr>
          <p:cNvSpPr txBox="1"/>
          <p:nvPr/>
        </p:nvSpPr>
        <p:spPr>
          <a:xfrm>
            <a:off x="2811606" y="5776150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7F70B6AB-131A-875B-2D41-C995C8969D3E}"/>
              </a:ext>
            </a:extLst>
          </p:cNvPr>
          <p:cNvSpPr txBox="1"/>
          <p:nvPr/>
        </p:nvSpPr>
        <p:spPr>
          <a:xfrm>
            <a:off x="2024790" y="426834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48F2DD7-ADDD-0B98-453D-DC066EEB4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560" y="3248076"/>
            <a:ext cx="3492000" cy="193449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5410A198-D8DA-AA01-3E85-7D4BF680E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224" y="3248076"/>
            <a:ext cx="3492000" cy="1934493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BEBF3B26-BABA-5D69-EA1B-2497DCE719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37" y="3248690"/>
            <a:ext cx="3492000" cy="1934493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2571E7A9-51E9-4245-D9A3-6C8B08CD9E40}"/>
              </a:ext>
            </a:extLst>
          </p:cNvPr>
          <p:cNvSpPr txBox="1"/>
          <p:nvPr/>
        </p:nvSpPr>
        <p:spPr>
          <a:xfrm>
            <a:off x="1289384" y="3444985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616E02A2-FBF7-20CD-6839-7F8126975E25}"/>
              </a:ext>
            </a:extLst>
          </p:cNvPr>
          <p:cNvSpPr txBox="1"/>
          <p:nvPr/>
        </p:nvSpPr>
        <p:spPr>
          <a:xfrm>
            <a:off x="4397915" y="4707360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8495B97-962C-EAE6-DA95-D50D483273D2}"/>
              </a:ext>
            </a:extLst>
          </p:cNvPr>
          <p:cNvSpPr txBox="1"/>
          <p:nvPr/>
        </p:nvSpPr>
        <p:spPr>
          <a:xfrm>
            <a:off x="3825619" y="345916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346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9A8C-F77D-EBC5-71AE-35A640AD7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CFA3739D-F780-B080-AABE-09A8DBC9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Téglatest felszíne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16BDD83-6B16-434B-728C-338D53654055}"/>
              </a:ext>
            </a:extLst>
          </p:cNvPr>
          <p:cNvSpPr txBox="1"/>
          <p:nvPr/>
        </p:nvSpPr>
        <p:spPr>
          <a:xfrm>
            <a:off x="726732" y="1877786"/>
            <a:ext cx="7901522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Felszín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mekkora a téglatest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külső részének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területe</a:t>
            </a: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68D94CC8-1117-2821-7A86-1AB0BF291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36" y="3584348"/>
            <a:ext cx="1224791" cy="1296000"/>
          </a:xfrm>
          <a:prstGeom prst="rect">
            <a:avLst/>
          </a:prstGeom>
        </p:spPr>
      </p:pic>
      <p:sp>
        <p:nvSpPr>
          <p:cNvPr id="11" name="Bublina reči: obdĺžnik so zaoblenými rohmi 10">
            <a:extLst>
              <a:ext uri="{FF2B5EF4-FFF2-40B4-BE49-F238E27FC236}">
                <a16:creationId xmlns:a16="http://schemas.microsoft.com/office/drawing/2014/main" id="{82093726-8FA2-AF3E-8509-181128F13A25}"/>
              </a:ext>
            </a:extLst>
          </p:cNvPr>
          <p:cNvSpPr/>
          <p:nvPr/>
        </p:nvSpPr>
        <p:spPr>
          <a:xfrm>
            <a:off x="8867553" y="751366"/>
            <a:ext cx="3051544" cy="3880884"/>
          </a:xfrm>
          <a:prstGeom prst="wedgeRoundRectCallout">
            <a:avLst>
              <a:gd name="adj1" fmla="val -63553"/>
              <a:gd name="adj2" fmla="val 30944"/>
              <a:gd name="adj3" fmla="val 16667"/>
            </a:avLst>
          </a:prstGeom>
          <a:ln w="28575"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A1A4D44-70D6-D399-BFDE-9E607540CB49}"/>
              </a:ext>
            </a:extLst>
          </p:cNvPr>
          <p:cNvSpPr txBox="1"/>
          <p:nvPr/>
        </p:nvSpPr>
        <p:spPr>
          <a:xfrm>
            <a:off x="8913647" y="916468"/>
            <a:ext cx="282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B050"/>
                </a:solidFill>
              </a:rPr>
              <a:t>Hogy néz ki egy téglatest szétbontva és kiterítve?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8FF4418-A9EA-D266-D621-EA74FCC7ED0E}"/>
              </a:ext>
            </a:extLst>
          </p:cNvPr>
          <p:cNvSpPr txBox="1"/>
          <p:nvPr/>
        </p:nvSpPr>
        <p:spPr>
          <a:xfrm>
            <a:off x="8917191" y="1834410"/>
            <a:ext cx="282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8000"/>
                </a:solidFill>
              </a:rPr>
              <a:t>Milyen alakzatok ezek?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443570BD-A265-BF35-D216-5823C264D9AB}"/>
              </a:ext>
            </a:extLst>
          </p:cNvPr>
          <p:cNvSpPr txBox="1"/>
          <p:nvPr/>
        </p:nvSpPr>
        <p:spPr>
          <a:xfrm>
            <a:off x="9229331" y="2418638"/>
            <a:ext cx="251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8000"/>
                </a:solidFill>
              </a:rPr>
              <a:t>2-2-2 db téglalap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503DE3D0-9DB4-ECD7-45D7-7EB395BE1C5F}"/>
              </a:ext>
            </a:extLst>
          </p:cNvPr>
          <p:cNvSpPr txBox="1"/>
          <p:nvPr/>
        </p:nvSpPr>
        <p:spPr>
          <a:xfrm>
            <a:off x="8913646" y="2867822"/>
            <a:ext cx="293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B050"/>
                </a:solidFill>
              </a:rPr>
              <a:t>Hogy számítjuk ki a téglalapok területeit?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6A85C3A-985A-5E82-21F6-DBDD8ED85079}"/>
              </a:ext>
            </a:extLst>
          </p:cNvPr>
          <p:cNvSpPr txBox="1"/>
          <p:nvPr/>
        </p:nvSpPr>
        <p:spPr>
          <a:xfrm>
            <a:off x="8913647" y="3527090"/>
            <a:ext cx="282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8000"/>
                </a:solidFill>
              </a:rPr>
              <a:t>Akkor mi lesz a kocka felszínének képlete?</a:t>
            </a:r>
          </a:p>
        </p:txBody>
      </p:sp>
      <p:sp>
        <p:nvSpPr>
          <p:cNvPr id="17" name="Szövegdoboz 13">
            <a:extLst>
              <a:ext uri="{FF2B5EF4-FFF2-40B4-BE49-F238E27FC236}">
                <a16:creationId xmlns:a16="http://schemas.microsoft.com/office/drawing/2014/main" id="{DBFDC0BC-5697-AC42-AB07-60BAACFD5E66}"/>
              </a:ext>
            </a:extLst>
          </p:cNvPr>
          <p:cNvSpPr txBox="1"/>
          <p:nvPr/>
        </p:nvSpPr>
        <p:spPr>
          <a:xfrm>
            <a:off x="4029740" y="5414363"/>
            <a:ext cx="7817460" cy="892552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5200" dirty="0">
                <a:latin typeface="Lucida Calligraphy" pitchFamily="66" charset="0"/>
              </a:rPr>
              <a:t> = 2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a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b + 2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b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c + 2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a</a:t>
            </a:r>
            <a:r>
              <a:rPr lang="hu-HU" sz="5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5200" dirty="0">
                <a:latin typeface="Lucida Calligraphy" pitchFamily="66" charset="0"/>
              </a:rPr>
              <a:t>c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E3C6DAD-6EB9-482F-9CB8-FC4170D2AEB6}"/>
              </a:ext>
            </a:extLst>
          </p:cNvPr>
          <p:cNvSpPr txBox="1"/>
          <p:nvPr/>
        </p:nvSpPr>
        <p:spPr>
          <a:xfrm>
            <a:off x="9055566" y="6394220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2</a:t>
            </a:r>
            <a:r>
              <a:rPr lang="hu-HU" i="1" dirty="0"/>
              <a:t>, cm</a:t>
            </a:r>
            <a:r>
              <a:rPr lang="hu-HU" i="1" baseline="30000" dirty="0"/>
              <a:t>2</a:t>
            </a:r>
            <a:r>
              <a:rPr lang="hu-HU" i="1" dirty="0"/>
              <a:t>, …)</a:t>
            </a: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3F8DCCFD-7848-7204-E8BF-47D284FA9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339" y="2876813"/>
            <a:ext cx="2585177" cy="1656370"/>
          </a:xfrm>
          <a:prstGeom prst="rect">
            <a:avLst/>
          </a:prstGeom>
        </p:spPr>
      </p:pic>
      <p:sp>
        <p:nvSpPr>
          <p:cNvPr id="23" name="Obdĺžnik 22">
            <a:extLst>
              <a:ext uri="{FF2B5EF4-FFF2-40B4-BE49-F238E27FC236}">
                <a16:creationId xmlns:a16="http://schemas.microsoft.com/office/drawing/2014/main" id="{DCF98AB7-E5BD-88E1-EA17-03EA1B7CB87D}"/>
              </a:ext>
            </a:extLst>
          </p:cNvPr>
          <p:cNvSpPr/>
          <p:nvPr/>
        </p:nvSpPr>
        <p:spPr>
          <a:xfrm>
            <a:off x="1678290" y="3400978"/>
            <a:ext cx="1796430" cy="1120013"/>
          </a:xfrm>
          <a:prstGeom prst="rect">
            <a:avLst/>
          </a:prstGeom>
          <a:solidFill>
            <a:srgbClr val="280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4" name="Obdĺžnik 23">
            <a:extLst>
              <a:ext uri="{FF2B5EF4-FFF2-40B4-BE49-F238E27FC236}">
                <a16:creationId xmlns:a16="http://schemas.microsoft.com/office/drawing/2014/main" id="{692D0BFF-BF2C-929F-B5DF-EB3179A7F457}"/>
              </a:ext>
            </a:extLst>
          </p:cNvPr>
          <p:cNvSpPr/>
          <p:nvPr/>
        </p:nvSpPr>
        <p:spPr>
          <a:xfrm>
            <a:off x="3479269" y="3404750"/>
            <a:ext cx="900000" cy="1119600"/>
          </a:xfrm>
          <a:prstGeom prst="rect">
            <a:avLst/>
          </a:prstGeom>
          <a:solidFill>
            <a:srgbClr val="FAFC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Obdĺžnik 24">
            <a:extLst>
              <a:ext uri="{FF2B5EF4-FFF2-40B4-BE49-F238E27FC236}">
                <a16:creationId xmlns:a16="http://schemas.microsoft.com/office/drawing/2014/main" id="{E1D7014C-894B-2B5F-3659-F1FE9F7670BA}"/>
              </a:ext>
            </a:extLst>
          </p:cNvPr>
          <p:cNvSpPr/>
          <p:nvPr/>
        </p:nvSpPr>
        <p:spPr>
          <a:xfrm>
            <a:off x="774888" y="3404750"/>
            <a:ext cx="900000" cy="1119600"/>
          </a:xfrm>
          <a:prstGeom prst="rect">
            <a:avLst/>
          </a:prstGeom>
          <a:solidFill>
            <a:srgbClr val="FAFC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6" name="Obdĺžnik 25">
            <a:extLst>
              <a:ext uri="{FF2B5EF4-FFF2-40B4-BE49-F238E27FC236}">
                <a16:creationId xmlns:a16="http://schemas.microsoft.com/office/drawing/2014/main" id="{906F8AF1-6AC1-A87B-9566-DD3F5673BEDB}"/>
              </a:ext>
            </a:extLst>
          </p:cNvPr>
          <p:cNvSpPr/>
          <p:nvPr/>
        </p:nvSpPr>
        <p:spPr>
          <a:xfrm>
            <a:off x="1678320" y="2501706"/>
            <a:ext cx="1796400" cy="900000"/>
          </a:xfrm>
          <a:prstGeom prst="rect">
            <a:avLst/>
          </a:prstGeom>
          <a:solidFill>
            <a:srgbClr val="FF050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7" name="Obdĺžnik 26">
            <a:extLst>
              <a:ext uri="{FF2B5EF4-FFF2-40B4-BE49-F238E27FC236}">
                <a16:creationId xmlns:a16="http://schemas.microsoft.com/office/drawing/2014/main" id="{550B45DB-F541-BE8E-6C9C-7BABA7018D1C}"/>
              </a:ext>
            </a:extLst>
          </p:cNvPr>
          <p:cNvSpPr/>
          <p:nvPr/>
        </p:nvSpPr>
        <p:spPr>
          <a:xfrm>
            <a:off x="1678320" y="4520972"/>
            <a:ext cx="1796400" cy="900000"/>
          </a:xfrm>
          <a:prstGeom prst="rect">
            <a:avLst/>
          </a:prstGeom>
          <a:solidFill>
            <a:srgbClr val="FF050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8" name="Obdĺžnik 27">
            <a:extLst>
              <a:ext uri="{FF2B5EF4-FFF2-40B4-BE49-F238E27FC236}">
                <a16:creationId xmlns:a16="http://schemas.microsoft.com/office/drawing/2014/main" id="{2F58A8F8-E740-D3AB-938F-DD707BF1FF7A}"/>
              </a:ext>
            </a:extLst>
          </p:cNvPr>
          <p:cNvSpPr/>
          <p:nvPr/>
        </p:nvSpPr>
        <p:spPr>
          <a:xfrm>
            <a:off x="1678320" y="5420972"/>
            <a:ext cx="1796400" cy="1119600"/>
          </a:xfrm>
          <a:prstGeom prst="rect">
            <a:avLst/>
          </a:prstGeom>
          <a:solidFill>
            <a:srgbClr val="280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2758B27C-D1D0-D817-83D5-F69AC5BBCE32}"/>
              </a:ext>
            </a:extLst>
          </p:cNvPr>
          <p:cNvSpPr txBox="1"/>
          <p:nvPr/>
        </p:nvSpPr>
        <p:spPr>
          <a:xfrm>
            <a:off x="2375414" y="43235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98F1EC6-8D29-73FA-F17E-3DF74ACF55C3}"/>
              </a:ext>
            </a:extLst>
          </p:cNvPr>
          <p:cNvSpPr txBox="1"/>
          <p:nvPr/>
        </p:nvSpPr>
        <p:spPr>
          <a:xfrm>
            <a:off x="3818753" y="413596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7D0491CC-F292-0FB9-299A-D3CB0BD9A3EE}"/>
              </a:ext>
            </a:extLst>
          </p:cNvPr>
          <p:cNvSpPr txBox="1"/>
          <p:nvPr/>
        </p:nvSpPr>
        <p:spPr>
          <a:xfrm>
            <a:off x="4255516" y="3112362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60D1E1A7-F5A6-F497-DD64-FCB9818722AC}"/>
              </a:ext>
            </a:extLst>
          </p:cNvPr>
          <p:cNvSpPr txBox="1"/>
          <p:nvPr/>
        </p:nvSpPr>
        <p:spPr>
          <a:xfrm>
            <a:off x="3732618" y="44313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41B37B0-55F2-4984-38DB-5CB5ED590125}"/>
              </a:ext>
            </a:extLst>
          </p:cNvPr>
          <p:cNvSpPr txBox="1"/>
          <p:nvPr/>
        </p:nvSpPr>
        <p:spPr>
          <a:xfrm>
            <a:off x="2376405" y="443646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1D1059AD-1AAD-52AF-6EBA-6ECB4883ACEF}"/>
              </a:ext>
            </a:extLst>
          </p:cNvPr>
          <p:cNvSpPr txBox="1"/>
          <p:nvPr/>
        </p:nvSpPr>
        <p:spPr>
          <a:xfrm>
            <a:off x="4385799" y="3571906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B220026F-4677-17B0-B68E-E7D8E41937AF}"/>
              </a:ext>
            </a:extLst>
          </p:cNvPr>
          <p:cNvSpPr txBox="1"/>
          <p:nvPr/>
        </p:nvSpPr>
        <p:spPr>
          <a:xfrm>
            <a:off x="2169192" y="3658497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a.c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003EFE02-4B17-82D9-94BC-FA202C64274A}"/>
              </a:ext>
            </a:extLst>
          </p:cNvPr>
          <p:cNvSpPr txBox="1"/>
          <p:nvPr/>
        </p:nvSpPr>
        <p:spPr>
          <a:xfrm>
            <a:off x="3537515" y="3656020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b.c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5DBC61A4-8FCB-66F9-F30B-F18072DCA0F0}"/>
              </a:ext>
            </a:extLst>
          </p:cNvPr>
          <p:cNvSpPr txBox="1"/>
          <p:nvPr/>
        </p:nvSpPr>
        <p:spPr>
          <a:xfrm>
            <a:off x="2158897" y="265129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a.b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7E522F4-1E28-4324-55D2-D6EE76D64E95}"/>
              </a:ext>
            </a:extLst>
          </p:cNvPr>
          <p:cNvSpPr txBox="1"/>
          <p:nvPr/>
        </p:nvSpPr>
        <p:spPr>
          <a:xfrm>
            <a:off x="2178388" y="4810883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a.b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972ECFAA-FCAC-75FF-05FE-1E16E16523AE}"/>
              </a:ext>
            </a:extLst>
          </p:cNvPr>
          <p:cNvSpPr txBox="1"/>
          <p:nvPr/>
        </p:nvSpPr>
        <p:spPr>
          <a:xfrm>
            <a:off x="2158897" y="568569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a.c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83D7F9E9-F095-44E7-321B-5DB5EB3DF5FA}"/>
              </a:ext>
            </a:extLst>
          </p:cNvPr>
          <p:cNvSpPr txBox="1"/>
          <p:nvPr/>
        </p:nvSpPr>
        <p:spPr>
          <a:xfrm>
            <a:off x="835023" y="3688581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b.c</a:t>
            </a:r>
          </a:p>
        </p:txBody>
      </p:sp>
    </p:spTree>
    <p:extLst>
      <p:ext uri="{BB962C8B-B14F-4D97-AF65-F5344CB8AC3E}">
        <p14:creationId xmlns:p14="http://schemas.microsoft.com/office/powerpoint/2010/main" val="21134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C685A-1CBE-ED83-D6C7-5E1C7EFBF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BE0175E9-D7F9-DFF4-6271-ABB127C5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Feladat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ástupný objekt pre obsah 1">
            <a:extLst>
              <a:ext uri="{FF2B5EF4-FFF2-40B4-BE49-F238E27FC236}">
                <a16:creationId xmlns:a16="http://schemas.microsoft.com/office/drawing/2014/main" id="{4D9736D3-2CB2-D11B-31EA-81BF786B9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56" y="1808915"/>
            <a:ext cx="10940901" cy="9921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u-HU" sz="2800" b="1" dirty="0">
                <a:solidFill>
                  <a:schemeClr val="tx1"/>
                </a:solidFill>
              </a:rPr>
              <a:t>Számítsd ki a 8 cm hosszú, 5 cm széles és 4 cm magas téglatest térfogatát és felszínét!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A7D579F-FCD3-A6C5-A1CC-43EB9AD6A1ED}"/>
              </a:ext>
            </a:extLst>
          </p:cNvPr>
          <p:cNvSpPr txBox="1"/>
          <p:nvPr/>
        </p:nvSpPr>
        <p:spPr>
          <a:xfrm>
            <a:off x="2575975" y="287290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</a:t>
            </a:r>
            <a:r>
              <a:rPr lang="hu-HU" sz="3200" b="1" dirty="0"/>
              <a:t> = 8 cm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68E466E-3FC3-824D-AFAB-6830080A85BF}"/>
              </a:ext>
            </a:extLst>
          </p:cNvPr>
          <p:cNvSpPr txBox="1"/>
          <p:nvPr/>
        </p:nvSpPr>
        <p:spPr>
          <a:xfrm>
            <a:off x="1956377" y="3790511"/>
            <a:ext cx="3116559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V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= a </a:t>
            </a:r>
            <a:r>
              <a:rPr lang="hu-HU" sz="4000" b="1" dirty="0">
                <a:solidFill>
                  <a:srgbClr val="0070C0"/>
                </a:solidFill>
              </a:rPr>
              <a:t>.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b </a:t>
            </a:r>
            <a:r>
              <a:rPr lang="hu-HU" sz="4000" b="1" dirty="0">
                <a:solidFill>
                  <a:srgbClr val="0070C0"/>
                </a:solidFill>
              </a:rPr>
              <a:t>.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c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DB7EF951-06FA-86C0-64F9-AEDDA3D7D17C}"/>
              </a:ext>
            </a:extLst>
          </p:cNvPr>
          <p:cNvSpPr/>
          <p:nvPr/>
        </p:nvSpPr>
        <p:spPr>
          <a:xfrm>
            <a:off x="1850047" y="3744691"/>
            <a:ext cx="3487486" cy="71768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7B904BA4-D9C0-A3BF-8F18-49E107D49554}"/>
              </a:ext>
            </a:extLst>
          </p:cNvPr>
          <p:cNvSpPr txBox="1"/>
          <p:nvPr/>
        </p:nvSpPr>
        <p:spPr>
          <a:xfrm>
            <a:off x="1959920" y="4570237"/>
            <a:ext cx="293381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+mj-lt"/>
              </a:rPr>
              <a:t>V</a:t>
            </a:r>
            <a:r>
              <a:rPr lang="hu-HU" sz="4000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8 . 5 . 4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F3978BC2-113E-1424-8490-6F15518D056C}"/>
              </a:ext>
            </a:extLst>
          </p:cNvPr>
          <p:cNvSpPr txBox="1"/>
          <p:nvPr/>
        </p:nvSpPr>
        <p:spPr>
          <a:xfrm>
            <a:off x="1963460" y="5286161"/>
            <a:ext cx="32159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+mj-lt"/>
              </a:rPr>
              <a:t>V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160 cm</a:t>
            </a:r>
            <a:r>
              <a:rPr lang="hu-HU" sz="4000" b="1" baseline="30000" dirty="0"/>
              <a:t>3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5AC9D97-8793-FC63-4835-E7CD8BDB9A8F}"/>
              </a:ext>
            </a:extLst>
          </p:cNvPr>
          <p:cNvSpPr txBox="1"/>
          <p:nvPr/>
        </p:nvSpPr>
        <p:spPr>
          <a:xfrm>
            <a:off x="5787661" y="3794051"/>
            <a:ext cx="5894562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F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= </a:t>
            </a:r>
            <a:r>
              <a:rPr lang="hu-HU" sz="4000" b="1" dirty="0">
                <a:solidFill>
                  <a:srgbClr val="00B050"/>
                </a:solidFill>
                <a:latin typeface="+mj-lt"/>
              </a:rPr>
              <a:t>2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a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b</a:t>
            </a:r>
            <a:r>
              <a:rPr lang="hu-HU" sz="4000" b="1" dirty="0">
                <a:solidFill>
                  <a:srgbClr val="00B050"/>
                </a:solidFill>
                <a:latin typeface="+mj-lt"/>
              </a:rPr>
              <a:t> + </a:t>
            </a:r>
            <a:r>
              <a:rPr lang="hu-HU" sz="4000" b="1" dirty="0">
                <a:solidFill>
                  <a:srgbClr val="00B050"/>
                </a:solidFill>
              </a:rPr>
              <a:t>2.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b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c</a:t>
            </a:r>
            <a:r>
              <a:rPr lang="hu-HU" sz="4000" b="1" dirty="0">
                <a:solidFill>
                  <a:srgbClr val="00B050"/>
                </a:solidFill>
                <a:latin typeface="+mj-lt"/>
              </a:rPr>
              <a:t> + </a:t>
            </a:r>
            <a:r>
              <a:rPr lang="hu-HU" sz="4000" b="1" dirty="0">
                <a:solidFill>
                  <a:srgbClr val="00B050"/>
                </a:solidFill>
              </a:rPr>
              <a:t>2.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a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c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52ECE0D1-0085-D6C0-1C51-974D4DD4953C}"/>
              </a:ext>
            </a:extLst>
          </p:cNvPr>
          <p:cNvSpPr/>
          <p:nvPr/>
        </p:nvSpPr>
        <p:spPr>
          <a:xfrm>
            <a:off x="5690516" y="3738615"/>
            <a:ext cx="6154160" cy="7176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C361E5D6-00DE-7831-7C35-529F302E4EE7}"/>
              </a:ext>
            </a:extLst>
          </p:cNvPr>
          <p:cNvSpPr txBox="1"/>
          <p:nvPr/>
        </p:nvSpPr>
        <p:spPr>
          <a:xfrm>
            <a:off x="5791204" y="4573777"/>
            <a:ext cx="5737468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F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2.8.5 + 2.5.4 + 2.8.4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5EA073C-A671-5ADC-8837-77592BF6597F}"/>
              </a:ext>
            </a:extLst>
          </p:cNvPr>
          <p:cNvSpPr txBox="1"/>
          <p:nvPr/>
        </p:nvSpPr>
        <p:spPr>
          <a:xfrm>
            <a:off x="5794744" y="5289701"/>
            <a:ext cx="4011034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F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80 + 40 + 64</a:t>
            </a:r>
            <a:endParaRPr lang="hu-HU" sz="4000" b="1" baseline="30000" dirty="0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3ADDE7C-F075-E684-45B0-06F9EEFF62AF}"/>
              </a:ext>
            </a:extLst>
          </p:cNvPr>
          <p:cNvSpPr txBox="1"/>
          <p:nvPr/>
        </p:nvSpPr>
        <p:spPr>
          <a:xfrm>
            <a:off x="4336407" y="2864865"/>
            <a:ext cx="2140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, </a:t>
            </a:r>
            <a:r>
              <a:rPr lang="hu-HU" sz="3200" b="1" dirty="0">
                <a:latin typeface="Lucida Calligraphy" panose="03010101010101010101" pitchFamily="66" charset="0"/>
              </a:rPr>
              <a:t>b</a:t>
            </a:r>
            <a:r>
              <a:rPr lang="hu-HU" sz="3200" b="1" dirty="0"/>
              <a:t> = 5 cm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EBA6E40-1E2B-4D2E-1F77-E4CC2927E6A3}"/>
              </a:ext>
            </a:extLst>
          </p:cNvPr>
          <p:cNvSpPr txBox="1"/>
          <p:nvPr/>
        </p:nvSpPr>
        <p:spPr>
          <a:xfrm>
            <a:off x="6296351" y="2868407"/>
            <a:ext cx="2111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, </a:t>
            </a:r>
            <a:r>
              <a:rPr lang="hu-HU" sz="3200" b="1" dirty="0">
                <a:latin typeface="Lucida Calligraphy" panose="03010101010101010101" pitchFamily="66" charset="0"/>
              </a:rPr>
              <a:t>c</a:t>
            </a:r>
            <a:r>
              <a:rPr lang="hu-HU" sz="3200" b="1" dirty="0"/>
              <a:t> = 4 cm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AF2ECCE-3078-B5E9-58EB-F7D2781B2390}"/>
              </a:ext>
            </a:extLst>
          </p:cNvPr>
          <p:cNvSpPr txBox="1"/>
          <p:nvPr/>
        </p:nvSpPr>
        <p:spPr>
          <a:xfrm>
            <a:off x="5796253" y="6005625"/>
            <a:ext cx="310373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F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184 cm</a:t>
            </a:r>
            <a:r>
              <a:rPr lang="hu-HU" sz="4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27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93BF-785D-E9AF-0601-49E762723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4E0FF6DD-8C2A-3BCB-A5F1-14AC0DD6E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Interaktív feladatok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649A19A8-BCA3-1D21-9973-84BDD120C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7" y="2950102"/>
            <a:ext cx="3154050" cy="187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93F9FFAD-9774-5737-A138-5D6E47C57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768" y="2950102"/>
            <a:ext cx="3154050" cy="1877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CF73F632-C833-6034-F881-93ED7AD4A9C2}"/>
              </a:ext>
            </a:extLst>
          </p:cNvPr>
          <p:cNvSpPr txBox="1"/>
          <p:nvPr/>
        </p:nvSpPr>
        <p:spPr>
          <a:xfrm>
            <a:off x="2356678" y="2273727"/>
            <a:ext cx="250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</a:rPr>
              <a:t>Téglatest térfogata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0125FAB-9E47-DB3F-C9DC-96670A0296FF}"/>
              </a:ext>
            </a:extLst>
          </p:cNvPr>
          <p:cNvSpPr txBox="1"/>
          <p:nvPr/>
        </p:nvSpPr>
        <p:spPr>
          <a:xfrm>
            <a:off x="7493912" y="2286132"/>
            <a:ext cx="2263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8000"/>
                </a:solidFill>
              </a:rPr>
              <a:t>Téglatest felszíne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5D48DBF0-B20F-A40F-C6D6-D61DAE43D430}"/>
              </a:ext>
            </a:extLst>
          </p:cNvPr>
          <p:cNvSpPr txBox="1"/>
          <p:nvPr/>
        </p:nvSpPr>
        <p:spPr>
          <a:xfrm>
            <a:off x="1656967" y="5103551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https://learningapps.org/3238106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E32C489-1EAC-7812-422E-7463BD02C69A}"/>
              </a:ext>
            </a:extLst>
          </p:cNvPr>
          <p:cNvSpPr txBox="1"/>
          <p:nvPr/>
        </p:nvSpPr>
        <p:spPr>
          <a:xfrm>
            <a:off x="6674777" y="5091146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https://learningapps.org/3139585</a:t>
            </a:r>
          </a:p>
        </p:txBody>
      </p:sp>
    </p:spTree>
    <p:extLst>
      <p:ext uri="{BB962C8B-B14F-4D97-AF65-F5344CB8AC3E}">
        <p14:creationId xmlns:p14="http://schemas.microsoft.com/office/powerpoint/2010/main" val="711121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14AE8-5E60-8F6B-D0FF-3481EC4F8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02E15FF-1090-B7D9-DB37-AA50527AA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0CBC9181-59F7-F05A-3BAB-364BBC458D25}"/>
              </a:ext>
            </a:extLst>
          </p:cNvPr>
          <p:cNvSpPr txBox="1"/>
          <p:nvPr/>
        </p:nvSpPr>
        <p:spPr>
          <a:xfrm>
            <a:off x="2861877" y="1737405"/>
            <a:ext cx="5262979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térfogat mértékegységei 1.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8D46EB88-EC62-5B57-6FBE-CAECC141C34F}"/>
              </a:ext>
            </a:extLst>
          </p:cNvPr>
          <p:cNvSpPr txBox="1"/>
          <p:nvPr/>
        </p:nvSpPr>
        <p:spPr>
          <a:xfrm>
            <a:off x="2833574" y="3343252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3</a:t>
            </a:r>
            <a:r>
              <a:rPr lang="hu-HU" sz="3200" b="1" dirty="0"/>
              <a:t>					m</a:t>
            </a:r>
            <a:r>
              <a:rPr lang="hu-HU" sz="3200" b="1" baseline="30000" dirty="0"/>
              <a:t>3</a:t>
            </a:r>
            <a:r>
              <a:rPr lang="hu-HU" sz="3200" b="1" dirty="0"/>
              <a:t>		dm</a:t>
            </a:r>
            <a:r>
              <a:rPr lang="hu-HU" sz="3200" b="1" baseline="30000" dirty="0"/>
              <a:t>3</a:t>
            </a:r>
            <a:r>
              <a:rPr lang="hu-HU" sz="3200" b="1" dirty="0"/>
              <a:t>		  cm</a:t>
            </a:r>
            <a:r>
              <a:rPr lang="hu-HU" sz="3200" b="1" baseline="30000" dirty="0"/>
              <a:t>3</a:t>
            </a:r>
            <a:r>
              <a:rPr lang="hu-HU" sz="3200" b="1" dirty="0"/>
              <a:t>        mm</a:t>
            </a:r>
            <a:r>
              <a:rPr lang="hu-HU" sz="3200" b="1" baseline="30000" dirty="0"/>
              <a:t>3</a:t>
            </a:r>
            <a:endParaRPr lang="sk-SK" sz="3200" b="1" baseline="30000" dirty="0"/>
          </a:p>
        </p:txBody>
      </p:sp>
      <p:sp>
        <p:nvSpPr>
          <p:cNvPr id="11" name="Zahnutá šípka nadol 25">
            <a:extLst>
              <a:ext uri="{FF2B5EF4-FFF2-40B4-BE49-F238E27FC236}">
                <a16:creationId xmlns:a16="http://schemas.microsoft.com/office/drawing/2014/main" id="{EF8E2616-B61B-D68E-8F58-DF10C9942852}"/>
              </a:ext>
            </a:extLst>
          </p:cNvPr>
          <p:cNvSpPr/>
          <p:nvPr/>
        </p:nvSpPr>
        <p:spPr>
          <a:xfrm>
            <a:off x="3528171" y="2996031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33A7957B-D546-C690-0DA2-87B462497BD3}"/>
              </a:ext>
            </a:extLst>
          </p:cNvPr>
          <p:cNvSpPr txBox="1"/>
          <p:nvPr/>
        </p:nvSpPr>
        <p:spPr>
          <a:xfrm>
            <a:off x="3651876" y="2572621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ahnutá šípka nadol 31">
            <a:extLst>
              <a:ext uri="{FF2B5EF4-FFF2-40B4-BE49-F238E27FC236}">
                <a16:creationId xmlns:a16="http://schemas.microsoft.com/office/drawing/2014/main" id="{F3ADCB52-FE7D-6BCC-2ACD-E6E0092ECCE3}"/>
              </a:ext>
            </a:extLst>
          </p:cNvPr>
          <p:cNvSpPr/>
          <p:nvPr/>
        </p:nvSpPr>
        <p:spPr>
          <a:xfrm>
            <a:off x="6151674" y="2986982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hnutá šípka nadol 33">
            <a:extLst>
              <a:ext uri="{FF2B5EF4-FFF2-40B4-BE49-F238E27FC236}">
                <a16:creationId xmlns:a16="http://schemas.microsoft.com/office/drawing/2014/main" id="{10B3799A-8394-8D34-5FEB-EB0A047A6968}"/>
              </a:ext>
            </a:extLst>
          </p:cNvPr>
          <p:cNvSpPr/>
          <p:nvPr/>
        </p:nvSpPr>
        <p:spPr>
          <a:xfrm>
            <a:off x="7789536" y="2970903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hnutá šípka nadol 34">
            <a:extLst>
              <a:ext uri="{FF2B5EF4-FFF2-40B4-BE49-F238E27FC236}">
                <a16:creationId xmlns:a16="http://schemas.microsoft.com/office/drawing/2014/main" id="{3CD87DF9-52B9-F4CA-9629-70FFF9A5DA17}"/>
              </a:ext>
            </a:extLst>
          </p:cNvPr>
          <p:cNvSpPr/>
          <p:nvPr/>
        </p:nvSpPr>
        <p:spPr>
          <a:xfrm>
            <a:off x="9423277" y="2970903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99FF1759-0202-B3C3-324B-4AD8F68C2A82}"/>
              </a:ext>
            </a:extLst>
          </p:cNvPr>
          <p:cNvSpPr txBox="1"/>
          <p:nvPr/>
        </p:nvSpPr>
        <p:spPr>
          <a:xfrm>
            <a:off x="6143995" y="254118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2A3B1EE8-FEA5-EF23-84B7-D53D8A9B8250}"/>
              </a:ext>
            </a:extLst>
          </p:cNvPr>
          <p:cNvSpPr txBox="1"/>
          <p:nvPr/>
        </p:nvSpPr>
        <p:spPr>
          <a:xfrm>
            <a:off x="7768429" y="254590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CF6DE36-970F-5D7E-8B10-EA96934873B3}"/>
              </a:ext>
            </a:extLst>
          </p:cNvPr>
          <p:cNvSpPr txBox="1"/>
          <p:nvPr/>
        </p:nvSpPr>
        <p:spPr>
          <a:xfrm>
            <a:off x="9402171" y="2545909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ahnutá šípka nadol 38">
            <a:extLst>
              <a:ext uri="{FF2B5EF4-FFF2-40B4-BE49-F238E27FC236}">
                <a16:creationId xmlns:a16="http://schemas.microsoft.com/office/drawing/2014/main" id="{1324F3EB-04B6-2B56-3E6C-868EE0320351}"/>
              </a:ext>
            </a:extLst>
          </p:cNvPr>
          <p:cNvSpPr/>
          <p:nvPr/>
        </p:nvSpPr>
        <p:spPr>
          <a:xfrm flipH="1" flipV="1">
            <a:off x="3527524" y="3925575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1D5BC9E-C2A8-55A0-36C7-37A3E7D12680}"/>
              </a:ext>
            </a:extLst>
          </p:cNvPr>
          <p:cNvSpPr txBox="1"/>
          <p:nvPr/>
        </p:nvSpPr>
        <p:spPr>
          <a:xfrm>
            <a:off x="3658022" y="4300361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Zahnutá šípka nadol 44">
            <a:extLst>
              <a:ext uri="{FF2B5EF4-FFF2-40B4-BE49-F238E27FC236}">
                <a16:creationId xmlns:a16="http://schemas.microsoft.com/office/drawing/2014/main" id="{5E1569B7-88F6-40B2-3403-7632BE289350}"/>
              </a:ext>
            </a:extLst>
          </p:cNvPr>
          <p:cNvSpPr/>
          <p:nvPr/>
        </p:nvSpPr>
        <p:spPr>
          <a:xfrm flipH="1" flipV="1">
            <a:off x="6147228" y="3925827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Zahnutá šípka nadol 45">
            <a:extLst>
              <a:ext uri="{FF2B5EF4-FFF2-40B4-BE49-F238E27FC236}">
                <a16:creationId xmlns:a16="http://schemas.microsoft.com/office/drawing/2014/main" id="{29DD344D-3514-CA9D-9379-AF2130F3B0E4}"/>
              </a:ext>
            </a:extLst>
          </p:cNvPr>
          <p:cNvSpPr/>
          <p:nvPr/>
        </p:nvSpPr>
        <p:spPr>
          <a:xfrm flipH="1" flipV="1">
            <a:off x="7789536" y="392168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1" name="Zahnutá šípka nadol 46">
            <a:extLst>
              <a:ext uri="{FF2B5EF4-FFF2-40B4-BE49-F238E27FC236}">
                <a16:creationId xmlns:a16="http://schemas.microsoft.com/office/drawing/2014/main" id="{C20E8C8E-68EC-82CA-496F-17784588ED4E}"/>
              </a:ext>
            </a:extLst>
          </p:cNvPr>
          <p:cNvSpPr/>
          <p:nvPr/>
        </p:nvSpPr>
        <p:spPr>
          <a:xfrm flipH="1" flipV="1">
            <a:off x="9423276" y="392168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E7FA1553-34DE-B52C-2EA6-C1055F673348}"/>
              </a:ext>
            </a:extLst>
          </p:cNvPr>
          <p:cNvSpPr txBox="1"/>
          <p:nvPr/>
        </p:nvSpPr>
        <p:spPr>
          <a:xfrm>
            <a:off x="6126321" y="4308143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44882A1D-090A-54B4-7DC8-29D36BD42FE2}"/>
              </a:ext>
            </a:extLst>
          </p:cNvPr>
          <p:cNvSpPr txBox="1"/>
          <p:nvPr/>
        </p:nvSpPr>
        <p:spPr>
          <a:xfrm>
            <a:off x="7770179" y="4312132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D2CD9596-2B50-484A-E4E9-C1AFB6E47BDA}"/>
              </a:ext>
            </a:extLst>
          </p:cNvPr>
          <p:cNvSpPr txBox="1"/>
          <p:nvPr/>
        </p:nvSpPr>
        <p:spPr>
          <a:xfrm>
            <a:off x="9407803" y="4301456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D50E515F-42B6-1AF6-AD66-F842CA5F4294}"/>
              </a:ext>
            </a:extLst>
          </p:cNvPr>
          <p:cNvSpPr txBox="1"/>
          <p:nvPr/>
        </p:nvSpPr>
        <p:spPr>
          <a:xfrm rot="5400000">
            <a:off x="2354362" y="5381960"/>
            <a:ext cx="17924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köbkilométer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60B024EE-4AA0-36A8-1495-FDF1D6BF9FCB}"/>
              </a:ext>
            </a:extLst>
          </p:cNvPr>
          <p:cNvSpPr txBox="1"/>
          <p:nvPr/>
        </p:nvSpPr>
        <p:spPr>
          <a:xfrm rot="5400000">
            <a:off x="5169949" y="5182386"/>
            <a:ext cx="1393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köbméter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1EB758B4-E0C8-44A1-1584-2804614B8A81}"/>
              </a:ext>
            </a:extLst>
          </p:cNvPr>
          <p:cNvSpPr txBox="1"/>
          <p:nvPr/>
        </p:nvSpPr>
        <p:spPr>
          <a:xfrm rot="5400000">
            <a:off x="6383658" y="5462911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köbdeciméter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4D16B4BB-7939-DB9D-31EB-06A206D055A3}"/>
              </a:ext>
            </a:extLst>
          </p:cNvPr>
          <p:cNvSpPr txBox="1"/>
          <p:nvPr/>
        </p:nvSpPr>
        <p:spPr>
          <a:xfrm rot="5400000">
            <a:off x="7969883" y="5496574"/>
            <a:ext cx="2021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köbcentiméter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705ABBDF-9282-1029-1A99-282DB0635DE5}"/>
              </a:ext>
            </a:extLst>
          </p:cNvPr>
          <p:cNvSpPr txBox="1"/>
          <p:nvPr/>
        </p:nvSpPr>
        <p:spPr>
          <a:xfrm rot="5400000">
            <a:off x="9840559" y="5430851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köbmilliméter</a:t>
            </a:r>
          </a:p>
        </p:txBody>
      </p:sp>
      <p:pic>
        <p:nvPicPr>
          <p:cNvPr id="42" name="Obrázok 41">
            <a:extLst>
              <a:ext uri="{FF2B5EF4-FFF2-40B4-BE49-F238E27FC236}">
                <a16:creationId xmlns:a16="http://schemas.microsoft.com/office/drawing/2014/main" id="{1269E002-3B0A-6298-393D-090C3460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075" y="1563505"/>
            <a:ext cx="1618142" cy="1518666"/>
          </a:xfrm>
          <a:prstGeom prst="rect">
            <a:avLst/>
          </a:prstGeom>
        </p:spPr>
      </p:pic>
      <p:sp>
        <p:nvSpPr>
          <p:cNvPr id="43" name="Bublina reči: oválna 42">
            <a:extLst>
              <a:ext uri="{FF2B5EF4-FFF2-40B4-BE49-F238E27FC236}">
                <a16:creationId xmlns:a16="http://schemas.microsoft.com/office/drawing/2014/main" id="{D1E97879-52C3-F497-34D8-C013693F3696}"/>
              </a:ext>
            </a:extLst>
          </p:cNvPr>
          <p:cNvSpPr/>
          <p:nvPr/>
        </p:nvSpPr>
        <p:spPr>
          <a:xfrm>
            <a:off x="8580476" y="270400"/>
            <a:ext cx="3584640" cy="1388812"/>
          </a:xfrm>
          <a:prstGeom prst="wedgeEllipseCallout">
            <a:avLst>
              <a:gd name="adj1" fmla="val 27550"/>
              <a:gd name="adj2" fmla="val 60481"/>
            </a:avLst>
          </a:prstGeom>
          <a:solidFill>
            <a:srgbClr val="0070C0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5F863C1D-AFCD-4049-6BFB-0FAC4ED19863}"/>
              </a:ext>
            </a:extLst>
          </p:cNvPr>
          <p:cNvSpPr txBox="1"/>
          <p:nvPr/>
        </p:nvSpPr>
        <p:spPr>
          <a:xfrm>
            <a:off x="8663375" y="452671"/>
            <a:ext cx="346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A kis 3-as jelzi, hogy 3 db nulla, vagyis 1000 a váltószám, kivéve a km</a:t>
            </a:r>
            <a:r>
              <a:rPr lang="hu-HU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-nél 9 db nulla</a:t>
            </a:r>
          </a:p>
        </p:txBody>
      </p:sp>
    </p:spTree>
    <p:extLst>
      <p:ext uri="{BB962C8B-B14F-4D97-AF65-F5344CB8AC3E}">
        <p14:creationId xmlns:p14="http://schemas.microsoft.com/office/powerpoint/2010/main" val="6133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C830D14-71AE-726B-B38B-720963DF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ED9502A3-AD61-4553-BBA5-C2759BA08161}"/>
              </a:ext>
            </a:extLst>
          </p:cNvPr>
          <p:cNvSpPr txBox="1"/>
          <p:nvPr/>
        </p:nvSpPr>
        <p:spPr>
          <a:xfrm>
            <a:off x="1563279" y="4397427"/>
            <a:ext cx="3902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12 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     dm</a:t>
            </a:r>
            <a:r>
              <a:rPr lang="hu-HU" sz="2800" b="1" baseline="30000" dirty="0"/>
              <a:t>3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AA133942-AFFE-6161-085A-C4457B560254}"/>
              </a:ext>
            </a:extLst>
          </p:cNvPr>
          <p:cNvSpPr txBox="1"/>
          <p:nvPr/>
        </p:nvSpPr>
        <p:spPr>
          <a:xfrm>
            <a:off x="1563279" y="5170717"/>
            <a:ext cx="3927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828 cm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 dm</a:t>
            </a:r>
            <a:r>
              <a:rPr lang="hu-HU" sz="2800" b="1" baseline="30000" dirty="0"/>
              <a:t>3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73E318EE-67B1-8655-61B4-3F350ED85CBB}"/>
              </a:ext>
            </a:extLst>
          </p:cNvPr>
          <p:cNvSpPr txBox="1"/>
          <p:nvPr/>
        </p:nvSpPr>
        <p:spPr>
          <a:xfrm>
            <a:off x="1563279" y="5944007"/>
            <a:ext cx="4028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7,24 cm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mm</a:t>
            </a:r>
            <a:r>
              <a:rPr lang="hu-HU" sz="2800" b="1" baseline="30000" dirty="0"/>
              <a:t>3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855C4CAC-A86A-2D89-6EAC-50F78A3D034D}"/>
              </a:ext>
            </a:extLst>
          </p:cNvPr>
          <p:cNvSpPr txBox="1"/>
          <p:nvPr/>
        </p:nvSpPr>
        <p:spPr>
          <a:xfrm>
            <a:off x="7027903" y="4397428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591 cm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       m</a:t>
            </a:r>
            <a:r>
              <a:rPr lang="hu-HU" sz="2800" b="1" baseline="30000" dirty="0"/>
              <a:t>3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A9C7619A-8FEE-3856-BB43-3A6151C48196}"/>
              </a:ext>
            </a:extLst>
          </p:cNvPr>
          <p:cNvSpPr txBox="1"/>
          <p:nvPr/>
        </p:nvSpPr>
        <p:spPr>
          <a:xfrm>
            <a:off x="7027903" y="5170718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1,22 dm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      mm</a:t>
            </a:r>
            <a:r>
              <a:rPr lang="hu-HU" sz="2800" b="1" baseline="30000" dirty="0"/>
              <a:t>3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984F98F7-3742-7A2C-B5FB-393F37228C39}"/>
              </a:ext>
            </a:extLst>
          </p:cNvPr>
          <p:cNvSpPr txBox="1"/>
          <p:nvPr/>
        </p:nvSpPr>
        <p:spPr>
          <a:xfrm>
            <a:off x="7027903" y="5944008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60 mm</a:t>
            </a:r>
            <a:r>
              <a:rPr lang="hu-HU" sz="2800" b="1" baseline="30000" dirty="0"/>
              <a:t>3</a:t>
            </a:r>
            <a:r>
              <a:rPr lang="hu-HU" sz="2800" b="1" dirty="0"/>
              <a:t> =                    cm</a:t>
            </a:r>
            <a:r>
              <a:rPr lang="hu-HU" sz="2800" b="1" baseline="30000" dirty="0"/>
              <a:t>3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7C8B20F2-66A2-5B3B-F375-C560844B983F}"/>
              </a:ext>
            </a:extLst>
          </p:cNvPr>
          <p:cNvSpPr txBox="1"/>
          <p:nvPr/>
        </p:nvSpPr>
        <p:spPr>
          <a:xfrm>
            <a:off x="2659403" y="2450624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3</a:t>
            </a:r>
            <a:r>
              <a:rPr lang="hu-HU" sz="3200" b="1" dirty="0"/>
              <a:t>					m</a:t>
            </a:r>
            <a:r>
              <a:rPr lang="hu-HU" sz="3200" b="1" baseline="30000" dirty="0"/>
              <a:t>3</a:t>
            </a:r>
            <a:r>
              <a:rPr lang="hu-HU" sz="3200" b="1" dirty="0"/>
              <a:t>		dm</a:t>
            </a:r>
            <a:r>
              <a:rPr lang="hu-HU" sz="3200" b="1" baseline="30000" dirty="0"/>
              <a:t>3</a:t>
            </a:r>
            <a:r>
              <a:rPr lang="hu-HU" sz="3200" b="1" dirty="0"/>
              <a:t>		  cm</a:t>
            </a:r>
            <a:r>
              <a:rPr lang="hu-HU" sz="3200" b="1" baseline="30000" dirty="0"/>
              <a:t>3</a:t>
            </a:r>
            <a:r>
              <a:rPr lang="hu-HU" sz="3200" b="1" dirty="0"/>
              <a:t>        mm</a:t>
            </a:r>
            <a:r>
              <a:rPr lang="hu-HU" sz="3200" b="1" baseline="30000" dirty="0"/>
              <a:t>3</a:t>
            </a:r>
            <a:endParaRPr lang="sk-SK" sz="3200" b="1" baseline="30000" dirty="0"/>
          </a:p>
        </p:txBody>
      </p:sp>
      <p:sp>
        <p:nvSpPr>
          <p:cNvPr id="45" name="Zahnutá šípka nadol 25">
            <a:extLst>
              <a:ext uri="{FF2B5EF4-FFF2-40B4-BE49-F238E27FC236}">
                <a16:creationId xmlns:a16="http://schemas.microsoft.com/office/drawing/2014/main" id="{8BD360E3-0EF9-B32D-F989-46D21940394B}"/>
              </a:ext>
            </a:extLst>
          </p:cNvPr>
          <p:cNvSpPr/>
          <p:nvPr/>
        </p:nvSpPr>
        <p:spPr>
          <a:xfrm>
            <a:off x="3354000" y="2103403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E1B7C42C-A9ED-9C0A-B1F5-38DCAF1BE011}"/>
              </a:ext>
            </a:extLst>
          </p:cNvPr>
          <p:cNvSpPr txBox="1"/>
          <p:nvPr/>
        </p:nvSpPr>
        <p:spPr>
          <a:xfrm>
            <a:off x="3477705" y="1679993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Zahnutá šípka nadol 31">
            <a:extLst>
              <a:ext uri="{FF2B5EF4-FFF2-40B4-BE49-F238E27FC236}">
                <a16:creationId xmlns:a16="http://schemas.microsoft.com/office/drawing/2014/main" id="{6C208268-2299-426F-2BD1-47EE35285D94}"/>
              </a:ext>
            </a:extLst>
          </p:cNvPr>
          <p:cNvSpPr/>
          <p:nvPr/>
        </p:nvSpPr>
        <p:spPr>
          <a:xfrm>
            <a:off x="5977503" y="209435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8" name="Zahnutá šípka nadol 33">
            <a:extLst>
              <a:ext uri="{FF2B5EF4-FFF2-40B4-BE49-F238E27FC236}">
                <a16:creationId xmlns:a16="http://schemas.microsoft.com/office/drawing/2014/main" id="{E3B618E7-4686-C795-1C5A-4C7EF6612D95}"/>
              </a:ext>
            </a:extLst>
          </p:cNvPr>
          <p:cNvSpPr/>
          <p:nvPr/>
        </p:nvSpPr>
        <p:spPr>
          <a:xfrm>
            <a:off x="7615365" y="2078275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9" name="Zahnutá šípka nadol 34">
            <a:extLst>
              <a:ext uri="{FF2B5EF4-FFF2-40B4-BE49-F238E27FC236}">
                <a16:creationId xmlns:a16="http://schemas.microsoft.com/office/drawing/2014/main" id="{DBCE6456-AC36-A5BC-07F7-47145FEC0B96}"/>
              </a:ext>
            </a:extLst>
          </p:cNvPr>
          <p:cNvSpPr/>
          <p:nvPr/>
        </p:nvSpPr>
        <p:spPr>
          <a:xfrm>
            <a:off x="9249106" y="2078275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1B4DB5F8-765F-C09A-2539-F9343CEEDC3E}"/>
              </a:ext>
            </a:extLst>
          </p:cNvPr>
          <p:cNvSpPr txBox="1"/>
          <p:nvPr/>
        </p:nvSpPr>
        <p:spPr>
          <a:xfrm>
            <a:off x="5969824" y="164856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DB3CE34C-FB73-FDAA-0A01-159B93161C5C}"/>
              </a:ext>
            </a:extLst>
          </p:cNvPr>
          <p:cNvSpPr txBox="1"/>
          <p:nvPr/>
        </p:nvSpPr>
        <p:spPr>
          <a:xfrm>
            <a:off x="7594258" y="165328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CB604113-95E7-0CC6-37AE-BBD61AEBD481}"/>
              </a:ext>
            </a:extLst>
          </p:cNvPr>
          <p:cNvSpPr txBox="1"/>
          <p:nvPr/>
        </p:nvSpPr>
        <p:spPr>
          <a:xfrm>
            <a:off x="9228000" y="165328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Zahnutá šípka nadol 38">
            <a:extLst>
              <a:ext uri="{FF2B5EF4-FFF2-40B4-BE49-F238E27FC236}">
                <a16:creationId xmlns:a16="http://schemas.microsoft.com/office/drawing/2014/main" id="{B2F3FB7F-E87F-1D0B-50EA-E4C2883C39C6}"/>
              </a:ext>
            </a:extLst>
          </p:cNvPr>
          <p:cNvSpPr/>
          <p:nvPr/>
        </p:nvSpPr>
        <p:spPr>
          <a:xfrm flipH="1" flipV="1">
            <a:off x="3353353" y="3032947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D4EB0867-635B-F587-D975-DCDEF8097CBC}"/>
              </a:ext>
            </a:extLst>
          </p:cNvPr>
          <p:cNvSpPr txBox="1"/>
          <p:nvPr/>
        </p:nvSpPr>
        <p:spPr>
          <a:xfrm>
            <a:off x="3483851" y="3407733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ahnutá šípka nadol 44">
            <a:extLst>
              <a:ext uri="{FF2B5EF4-FFF2-40B4-BE49-F238E27FC236}">
                <a16:creationId xmlns:a16="http://schemas.microsoft.com/office/drawing/2014/main" id="{E61FE077-57F6-F02B-BF30-C0CC4B70308E}"/>
              </a:ext>
            </a:extLst>
          </p:cNvPr>
          <p:cNvSpPr/>
          <p:nvPr/>
        </p:nvSpPr>
        <p:spPr>
          <a:xfrm flipH="1" flipV="1">
            <a:off x="5973057" y="3033199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6" name="Zahnutá šípka nadol 45">
            <a:extLst>
              <a:ext uri="{FF2B5EF4-FFF2-40B4-BE49-F238E27FC236}">
                <a16:creationId xmlns:a16="http://schemas.microsoft.com/office/drawing/2014/main" id="{D7A4F1E4-C369-B9C3-BB2A-AAD5B23F274A}"/>
              </a:ext>
            </a:extLst>
          </p:cNvPr>
          <p:cNvSpPr/>
          <p:nvPr/>
        </p:nvSpPr>
        <p:spPr>
          <a:xfrm flipH="1" flipV="1">
            <a:off x="7615365" y="3029056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7" name="Zahnutá šípka nadol 46">
            <a:extLst>
              <a:ext uri="{FF2B5EF4-FFF2-40B4-BE49-F238E27FC236}">
                <a16:creationId xmlns:a16="http://schemas.microsoft.com/office/drawing/2014/main" id="{4404CF64-EAC8-A8E1-EAB6-30F730A6AEF6}"/>
              </a:ext>
            </a:extLst>
          </p:cNvPr>
          <p:cNvSpPr/>
          <p:nvPr/>
        </p:nvSpPr>
        <p:spPr>
          <a:xfrm flipH="1" flipV="1">
            <a:off x="9249105" y="3029056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460FD4F3-0C8C-031D-18F0-82AC6CABA61C}"/>
              </a:ext>
            </a:extLst>
          </p:cNvPr>
          <p:cNvSpPr txBox="1"/>
          <p:nvPr/>
        </p:nvSpPr>
        <p:spPr>
          <a:xfrm>
            <a:off x="5952150" y="3415515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FF8063EC-669A-8C4A-E3FF-5EE94BFE5DBD}"/>
              </a:ext>
            </a:extLst>
          </p:cNvPr>
          <p:cNvSpPr txBox="1"/>
          <p:nvPr/>
        </p:nvSpPr>
        <p:spPr>
          <a:xfrm>
            <a:off x="7596008" y="341950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1F409782-73F2-B1A6-7379-F6603975B5BA}"/>
              </a:ext>
            </a:extLst>
          </p:cNvPr>
          <p:cNvSpPr txBox="1"/>
          <p:nvPr/>
        </p:nvSpPr>
        <p:spPr>
          <a:xfrm>
            <a:off x="9233632" y="340882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8FEAF4F8-41CA-D6B2-BBB7-DE7FB53ECE35}"/>
              </a:ext>
            </a:extLst>
          </p:cNvPr>
          <p:cNvSpPr txBox="1"/>
          <p:nvPr/>
        </p:nvSpPr>
        <p:spPr>
          <a:xfrm>
            <a:off x="3131022" y="4397830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12000</a:t>
            </a:r>
          </a:p>
        </p:txBody>
      </p:sp>
      <p:sp>
        <p:nvSpPr>
          <p:cNvPr id="62" name="Zahnutá šípka nadol 45">
            <a:extLst>
              <a:ext uri="{FF2B5EF4-FFF2-40B4-BE49-F238E27FC236}">
                <a16:creationId xmlns:a16="http://schemas.microsoft.com/office/drawing/2014/main" id="{F2AA4065-3A97-0314-7162-0520308BC3A7}"/>
              </a:ext>
            </a:extLst>
          </p:cNvPr>
          <p:cNvSpPr/>
          <p:nvPr/>
        </p:nvSpPr>
        <p:spPr>
          <a:xfrm flipV="1">
            <a:off x="2074418" y="4865682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3" name="Zahnutá šípka nadol 45">
            <a:extLst>
              <a:ext uri="{FF2B5EF4-FFF2-40B4-BE49-F238E27FC236}">
                <a16:creationId xmlns:a16="http://schemas.microsoft.com/office/drawing/2014/main" id="{0BE13EDB-BF7C-6ED8-E6CD-C53B522E324A}"/>
              </a:ext>
            </a:extLst>
          </p:cNvPr>
          <p:cNvSpPr/>
          <p:nvPr/>
        </p:nvSpPr>
        <p:spPr>
          <a:xfrm flipV="1">
            <a:off x="2286731" y="486943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4" name="Zahnutá šípka nadol 45">
            <a:extLst>
              <a:ext uri="{FF2B5EF4-FFF2-40B4-BE49-F238E27FC236}">
                <a16:creationId xmlns:a16="http://schemas.microsoft.com/office/drawing/2014/main" id="{24A7E46A-36CE-BE3F-F8F4-7D4E8B01CFAC}"/>
              </a:ext>
            </a:extLst>
          </p:cNvPr>
          <p:cNvSpPr/>
          <p:nvPr/>
        </p:nvSpPr>
        <p:spPr>
          <a:xfrm flipV="1">
            <a:off x="2502821" y="486715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5" name="Zahnutá šípka nadol 45">
            <a:extLst>
              <a:ext uri="{FF2B5EF4-FFF2-40B4-BE49-F238E27FC236}">
                <a16:creationId xmlns:a16="http://schemas.microsoft.com/office/drawing/2014/main" id="{AB296067-B2A3-BBA3-AC4E-5DF4EDEA6886}"/>
              </a:ext>
            </a:extLst>
          </p:cNvPr>
          <p:cNvSpPr/>
          <p:nvPr/>
        </p:nvSpPr>
        <p:spPr>
          <a:xfrm flipH="1" flipV="1">
            <a:off x="1589922" y="5604942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6" name="Zahnutá šípka nadol 45">
            <a:extLst>
              <a:ext uri="{FF2B5EF4-FFF2-40B4-BE49-F238E27FC236}">
                <a16:creationId xmlns:a16="http://schemas.microsoft.com/office/drawing/2014/main" id="{AAD2E2E7-43C6-5434-1F90-04F6244104E9}"/>
              </a:ext>
            </a:extLst>
          </p:cNvPr>
          <p:cNvSpPr/>
          <p:nvPr/>
        </p:nvSpPr>
        <p:spPr>
          <a:xfrm flipH="1" flipV="1">
            <a:off x="1802235" y="560869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7" name="Zahnutá šípka nadol 45">
            <a:extLst>
              <a:ext uri="{FF2B5EF4-FFF2-40B4-BE49-F238E27FC236}">
                <a16:creationId xmlns:a16="http://schemas.microsoft.com/office/drawing/2014/main" id="{926B544D-2B8C-AC92-F283-5B03440E317E}"/>
              </a:ext>
            </a:extLst>
          </p:cNvPr>
          <p:cNvSpPr/>
          <p:nvPr/>
        </p:nvSpPr>
        <p:spPr>
          <a:xfrm flipH="1" flipV="1">
            <a:off x="2018325" y="560641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26CF1EE9-D288-8923-5396-48DBDEFCE4D0}"/>
              </a:ext>
            </a:extLst>
          </p:cNvPr>
          <p:cNvSpPr txBox="1"/>
          <p:nvPr/>
        </p:nvSpPr>
        <p:spPr>
          <a:xfrm>
            <a:off x="3459511" y="5170717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0,828</a:t>
            </a:r>
          </a:p>
        </p:txBody>
      </p:sp>
      <p:sp>
        <p:nvSpPr>
          <p:cNvPr id="69" name="Zahnutá šípka nadol 45">
            <a:extLst>
              <a:ext uri="{FF2B5EF4-FFF2-40B4-BE49-F238E27FC236}">
                <a16:creationId xmlns:a16="http://schemas.microsoft.com/office/drawing/2014/main" id="{780AD996-024B-F829-0984-98568EAA5D05}"/>
              </a:ext>
            </a:extLst>
          </p:cNvPr>
          <p:cNvSpPr/>
          <p:nvPr/>
        </p:nvSpPr>
        <p:spPr>
          <a:xfrm flipV="1">
            <a:off x="1926564" y="641624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0" name="Zahnutá šípka nadol 45">
            <a:extLst>
              <a:ext uri="{FF2B5EF4-FFF2-40B4-BE49-F238E27FC236}">
                <a16:creationId xmlns:a16="http://schemas.microsoft.com/office/drawing/2014/main" id="{9B788246-9C83-F5F5-B1C0-C0F789F1332F}"/>
              </a:ext>
            </a:extLst>
          </p:cNvPr>
          <p:cNvSpPr/>
          <p:nvPr/>
        </p:nvSpPr>
        <p:spPr>
          <a:xfrm flipV="1">
            <a:off x="2138877" y="6409361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1" name="Zahnutá šípka nadol 45">
            <a:extLst>
              <a:ext uri="{FF2B5EF4-FFF2-40B4-BE49-F238E27FC236}">
                <a16:creationId xmlns:a16="http://schemas.microsoft.com/office/drawing/2014/main" id="{2F655DE9-C478-913C-CEB0-67855523E93C}"/>
              </a:ext>
            </a:extLst>
          </p:cNvPr>
          <p:cNvSpPr/>
          <p:nvPr/>
        </p:nvSpPr>
        <p:spPr>
          <a:xfrm flipV="1">
            <a:off x="2354967" y="6407085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FBB57BA7-50E6-82B4-8CD2-A2D5ADF3A6CE}"/>
              </a:ext>
            </a:extLst>
          </p:cNvPr>
          <p:cNvSpPr txBox="1"/>
          <p:nvPr/>
        </p:nvSpPr>
        <p:spPr>
          <a:xfrm>
            <a:off x="3561872" y="594636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7240</a:t>
            </a:r>
          </a:p>
        </p:txBody>
      </p:sp>
      <p:sp>
        <p:nvSpPr>
          <p:cNvPr id="73" name="Zahnutá šípka nadol 45">
            <a:extLst>
              <a:ext uri="{FF2B5EF4-FFF2-40B4-BE49-F238E27FC236}">
                <a16:creationId xmlns:a16="http://schemas.microsoft.com/office/drawing/2014/main" id="{BEEB17C0-2CF5-EE57-1BD1-A966D78755CF}"/>
              </a:ext>
            </a:extLst>
          </p:cNvPr>
          <p:cNvSpPr/>
          <p:nvPr/>
        </p:nvSpPr>
        <p:spPr>
          <a:xfrm flipH="1" flipV="1">
            <a:off x="7039206" y="4829858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4" name="Zahnutá šípka nadol 45">
            <a:extLst>
              <a:ext uri="{FF2B5EF4-FFF2-40B4-BE49-F238E27FC236}">
                <a16:creationId xmlns:a16="http://schemas.microsoft.com/office/drawing/2014/main" id="{CD7BB7CC-E614-6578-2922-9B8B2C97A95A}"/>
              </a:ext>
            </a:extLst>
          </p:cNvPr>
          <p:cNvSpPr/>
          <p:nvPr/>
        </p:nvSpPr>
        <p:spPr>
          <a:xfrm flipH="1" flipV="1">
            <a:off x="7251519" y="4833609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5" name="Zahnutá šípka nadol 45">
            <a:extLst>
              <a:ext uri="{FF2B5EF4-FFF2-40B4-BE49-F238E27FC236}">
                <a16:creationId xmlns:a16="http://schemas.microsoft.com/office/drawing/2014/main" id="{01D392B6-F035-13E3-78D5-0C50DEB2EC4D}"/>
              </a:ext>
            </a:extLst>
          </p:cNvPr>
          <p:cNvSpPr/>
          <p:nvPr/>
        </p:nvSpPr>
        <p:spPr>
          <a:xfrm flipH="1" flipV="1">
            <a:off x="7467609" y="483133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6" name="Zahnutá šípka nadol 45">
            <a:extLst>
              <a:ext uri="{FF2B5EF4-FFF2-40B4-BE49-F238E27FC236}">
                <a16:creationId xmlns:a16="http://schemas.microsoft.com/office/drawing/2014/main" id="{ECCF55AA-1351-B231-68D5-E35AAB9BAF18}"/>
              </a:ext>
            </a:extLst>
          </p:cNvPr>
          <p:cNvSpPr/>
          <p:nvPr/>
        </p:nvSpPr>
        <p:spPr>
          <a:xfrm flipH="1" flipV="1">
            <a:off x="6394553" y="4830670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7" name="Zahnutá šípka nadol 45">
            <a:extLst>
              <a:ext uri="{FF2B5EF4-FFF2-40B4-BE49-F238E27FC236}">
                <a16:creationId xmlns:a16="http://schemas.microsoft.com/office/drawing/2014/main" id="{5E3F4E06-1C72-4EF0-CFE5-A07C401BFA40}"/>
              </a:ext>
            </a:extLst>
          </p:cNvPr>
          <p:cNvSpPr/>
          <p:nvPr/>
        </p:nvSpPr>
        <p:spPr>
          <a:xfrm flipH="1" flipV="1">
            <a:off x="6606866" y="4834421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8" name="Zahnutá šípka nadol 45">
            <a:extLst>
              <a:ext uri="{FF2B5EF4-FFF2-40B4-BE49-F238E27FC236}">
                <a16:creationId xmlns:a16="http://schemas.microsoft.com/office/drawing/2014/main" id="{5F6D261D-784B-3DC9-58E7-4D4F9B69E95A}"/>
              </a:ext>
            </a:extLst>
          </p:cNvPr>
          <p:cNvSpPr/>
          <p:nvPr/>
        </p:nvSpPr>
        <p:spPr>
          <a:xfrm flipH="1" flipV="1">
            <a:off x="6822956" y="4832145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4FC497F8-7504-2340-340F-6A02AE616322}"/>
              </a:ext>
            </a:extLst>
          </p:cNvPr>
          <p:cNvSpPr txBox="1"/>
          <p:nvPr/>
        </p:nvSpPr>
        <p:spPr>
          <a:xfrm>
            <a:off x="8901846" y="4398642"/>
            <a:ext cx="168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0,000591</a:t>
            </a:r>
          </a:p>
        </p:txBody>
      </p:sp>
      <p:sp>
        <p:nvSpPr>
          <p:cNvPr id="80" name="Zahnutá šípka nadol 45">
            <a:extLst>
              <a:ext uri="{FF2B5EF4-FFF2-40B4-BE49-F238E27FC236}">
                <a16:creationId xmlns:a16="http://schemas.microsoft.com/office/drawing/2014/main" id="{571D82A8-3146-618A-E8B3-64B4C64CF1AB}"/>
              </a:ext>
            </a:extLst>
          </p:cNvPr>
          <p:cNvSpPr/>
          <p:nvPr/>
        </p:nvSpPr>
        <p:spPr>
          <a:xfrm flipV="1">
            <a:off x="7385119" y="5624502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1" name="Zahnutá šípka nadol 45">
            <a:extLst>
              <a:ext uri="{FF2B5EF4-FFF2-40B4-BE49-F238E27FC236}">
                <a16:creationId xmlns:a16="http://schemas.microsoft.com/office/drawing/2014/main" id="{5964E5B8-6C83-EA5D-8D94-D54BDE4E4D55}"/>
              </a:ext>
            </a:extLst>
          </p:cNvPr>
          <p:cNvSpPr/>
          <p:nvPr/>
        </p:nvSpPr>
        <p:spPr>
          <a:xfrm flipV="1">
            <a:off x="7597432" y="5628253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2" name="Zahnutá šípka nadol 45">
            <a:extLst>
              <a:ext uri="{FF2B5EF4-FFF2-40B4-BE49-F238E27FC236}">
                <a16:creationId xmlns:a16="http://schemas.microsoft.com/office/drawing/2014/main" id="{1F7A618D-434B-9106-F44F-95B238232FC8}"/>
              </a:ext>
            </a:extLst>
          </p:cNvPr>
          <p:cNvSpPr/>
          <p:nvPr/>
        </p:nvSpPr>
        <p:spPr>
          <a:xfrm flipV="1">
            <a:off x="7813522" y="5625977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3" name="Zahnutá šípka nadol 45">
            <a:extLst>
              <a:ext uri="{FF2B5EF4-FFF2-40B4-BE49-F238E27FC236}">
                <a16:creationId xmlns:a16="http://schemas.microsoft.com/office/drawing/2014/main" id="{03676260-F2FC-D1B6-ECEB-29EDC5D828A2}"/>
              </a:ext>
            </a:extLst>
          </p:cNvPr>
          <p:cNvSpPr/>
          <p:nvPr/>
        </p:nvSpPr>
        <p:spPr>
          <a:xfrm flipV="1">
            <a:off x="8036285" y="5625314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4" name="Zahnutá šípka nadol 45">
            <a:extLst>
              <a:ext uri="{FF2B5EF4-FFF2-40B4-BE49-F238E27FC236}">
                <a16:creationId xmlns:a16="http://schemas.microsoft.com/office/drawing/2014/main" id="{CED82887-6543-85E3-1120-9EE8068B07F7}"/>
              </a:ext>
            </a:extLst>
          </p:cNvPr>
          <p:cNvSpPr/>
          <p:nvPr/>
        </p:nvSpPr>
        <p:spPr>
          <a:xfrm flipV="1">
            <a:off x="8248598" y="5629065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5" name="Zahnutá šípka nadol 45">
            <a:extLst>
              <a:ext uri="{FF2B5EF4-FFF2-40B4-BE49-F238E27FC236}">
                <a16:creationId xmlns:a16="http://schemas.microsoft.com/office/drawing/2014/main" id="{91E68D67-5268-FFFF-ACA0-AA6A3A34DF1E}"/>
              </a:ext>
            </a:extLst>
          </p:cNvPr>
          <p:cNvSpPr/>
          <p:nvPr/>
        </p:nvSpPr>
        <p:spPr>
          <a:xfrm flipV="1">
            <a:off x="8464688" y="5626789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id="{C0A8B33F-09B7-2C1A-60C0-FA88E804BD3C}"/>
              </a:ext>
            </a:extLst>
          </p:cNvPr>
          <p:cNvSpPr txBox="1"/>
          <p:nvPr/>
        </p:nvSpPr>
        <p:spPr>
          <a:xfrm>
            <a:off x="8966237" y="517205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1220000</a:t>
            </a:r>
          </a:p>
        </p:txBody>
      </p:sp>
      <p:sp>
        <p:nvSpPr>
          <p:cNvPr id="87" name="Zahnutá šípka nadol 45">
            <a:extLst>
              <a:ext uri="{FF2B5EF4-FFF2-40B4-BE49-F238E27FC236}">
                <a16:creationId xmlns:a16="http://schemas.microsoft.com/office/drawing/2014/main" id="{5F9A7627-F4E7-5EB4-CB00-581E329DD218}"/>
              </a:ext>
            </a:extLst>
          </p:cNvPr>
          <p:cNvSpPr/>
          <p:nvPr/>
        </p:nvSpPr>
        <p:spPr>
          <a:xfrm flipH="1" flipV="1">
            <a:off x="6841824" y="6411329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8" name="Zahnutá šípka nadol 45">
            <a:extLst>
              <a:ext uri="{FF2B5EF4-FFF2-40B4-BE49-F238E27FC236}">
                <a16:creationId xmlns:a16="http://schemas.microsoft.com/office/drawing/2014/main" id="{88488961-EC4C-0BF3-1588-54F38441DF14}"/>
              </a:ext>
            </a:extLst>
          </p:cNvPr>
          <p:cNvSpPr/>
          <p:nvPr/>
        </p:nvSpPr>
        <p:spPr>
          <a:xfrm flipH="1" flipV="1">
            <a:off x="7054137" y="6415080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9" name="Zahnutá šípka nadol 45">
            <a:extLst>
              <a:ext uri="{FF2B5EF4-FFF2-40B4-BE49-F238E27FC236}">
                <a16:creationId xmlns:a16="http://schemas.microsoft.com/office/drawing/2014/main" id="{A8913429-8467-2807-146E-98D5845DEE81}"/>
              </a:ext>
            </a:extLst>
          </p:cNvPr>
          <p:cNvSpPr/>
          <p:nvPr/>
        </p:nvSpPr>
        <p:spPr>
          <a:xfrm flipH="1" flipV="1">
            <a:off x="7270227" y="6412804"/>
            <a:ext cx="288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0" name="BlokTextu 89">
            <a:extLst>
              <a:ext uri="{FF2B5EF4-FFF2-40B4-BE49-F238E27FC236}">
                <a16:creationId xmlns:a16="http://schemas.microsoft.com/office/drawing/2014/main" id="{655E073C-AA4A-A02E-1067-9520D45A2831}"/>
              </a:ext>
            </a:extLst>
          </p:cNvPr>
          <p:cNvSpPr txBox="1"/>
          <p:nvPr/>
        </p:nvSpPr>
        <p:spPr>
          <a:xfrm>
            <a:off x="9261246" y="594053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70C0"/>
                </a:solidFill>
              </a:rPr>
              <a:t>0,06</a:t>
            </a:r>
          </a:p>
        </p:txBody>
      </p:sp>
    </p:spTree>
    <p:extLst>
      <p:ext uri="{BB962C8B-B14F-4D97-AF65-F5344CB8AC3E}">
        <p14:creationId xmlns:p14="http://schemas.microsoft.com/office/powerpoint/2010/main" val="39624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8" grpId="0" animBg="1"/>
      <p:bldP spid="89" grpId="0" animBg="1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30546-782C-A6EF-578C-6B204A5DA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B6C1F294-187B-8D0D-4F50-314ECEBC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78E8C254-592E-3CD7-BB08-890698232515}"/>
              </a:ext>
            </a:extLst>
          </p:cNvPr>
          <p:cNvSpPr txBox="1"/>
          <p:nvPr/>
        </p:nvSpPr>
        <p:spPr>
          <a:xfrm>
            <a:off x="2861877" y="1737405"/>
            <a:ext cx="5262979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térfogat mértékegységei 2.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6001F6E-15B8-C8FB-5B4A-0419DBE5CEEA}"/>
              </a:ext>
            </a:extLst>
          </p:cNvPr>
          <p:cNvSpPr txBox="1"/>
          <p:nvPr/>
        </p:nvSpPr>
        <p:spPr>
          <a:xfrm>
            <a:off x="3141919" y="3343252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hl					l			dl		  	  cl          ml</a:t>
            </a:r>
            <a:endParaRPr lang="sk-SK" sz="3200" b="1" baseline="30000" dirty="0"/>
          </a:p>
        </p:txBody>
      </p:sp>
      <p:sp>
        <p:nvSpPr>
          <p:cNvPr id="11" name="Zahnutá šípka nadol 25">
            <a:extLst>
              <a:ext uri="{FF2B5EF4-FFF2-40B4-BE49-F238E27FC236}">
                <a16:creationId xmlns:a16="http://schemas.microsoft.com/office/drawing/2014/main" id="{8A431E92-D55D-6C2C-906F-4DB11EDCE59D}"/>
              </a:ext>
            </a:extLst>
          </p:cNvPr>
          <p:cNvSpPr/>
          <p:nvPr/>
        </p:nvSpPr>
        <p:spPr>
          <a:xfrm>
            <a:off x="3528178" y="2996031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7EFC2ECB-1DF8-36DE-DB17-CE97EB95F417}"/>
              </a:ext>
            </a:extLst>
          </p:cNvPr>
          <p:cNvSpPr txBox="1"/>
          <p:nvPr/>
        </p:nvSpPr>
        <p:spPr>
          <a:xfrm>
            <a:off x="4055915" y="257262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ahnutá šípka nadol 31">
            <a:extLst>
              <a:ext uri="{FF2B5EF4-FFF2-40B4-BE49-F238E27FC236}">
                <a16:creationId xmlns:a16="http://schemas.microsoft.com/office/drawing/2014/main" id="{24CB9FEA-C661-30D3-3D8C-A718DD5D3D19}"/>
              </a:ext>
            </a:extLst>
          </p:cNvPr>
          <p:cNvSpPr/>
          <p:nvPr/>
        </p:nvSpPr>
        <p:spPr>
          <a:xfrm>
            <a:off x="5694478" y="2986982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hnutá šípka nadol 33">
            <a:extLst>
              <a:ext uri="{FF2B5EF4-FFF2-40B4-BE49-F238E27FC236}">
                <a16:creationId xmlns:a16="http://schemas.microsoft.com/office/drawing/2014/main" id="{B900C5BC-C307-0587-DECD-A4C18B1D67AC}"/>
              </a:ext>
            </a:extLst>
          </p:cNvPr>
          <p:cNvSpPr/>
          <p:nvPr/>
        </p:nvSpPr>
        <p:spPr>
          <a:xfrm>
            <a:off x="7332340" y="2970903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hnutá šípka nadol 34">
            <a:extLst>
              <a:ext uri="{FF2B5EF4-FFF2-40B4-BE49-F238E27FC236}">
                <a16:creationId xmlns:a16="http://schemas.microsoft.com/office/drawing/2014/main" id="{9B2A65F9-AF01-1FDA-6676-F8FE185A54B6}"/>
              </a:ext>
            </a:extLst>
          </p:cNvPr>
          <p:cNvSpPr/>
          <p:nvPr/>
        </p:nvSpPr>
        <p:spPr>
          <a:xfrm>
            <a:off x="8966081" y="2970903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2F55861E-FDC9-3568-4CB7-7C98E0E9C690}"/>
              </a:ext>
            </a:extLst>
          </p:cNvPr>
          <p:cNvSpPr txBox="1"/>
          <p:nvPr/>
        </p:nvSpPr>
        <p:spPr>
          <a:xfrm>
            <a:off x="5867555" y="2541188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F1BA2914-C3F0-F44D-FE37-02A8A03E7D1E}"/>
              </a:ext>
            </a:extLst>
          </p:cNvPr>
          <p:cNvSpPr txBox="1"/>
          <p:nvPr/>
        </p:nvSpPr>
        <p:spPr>
          <a:xfrm>
            <a:off x="7502622" y="254590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1CAB3A4-3FA6-B107-E596-C0137E1945BC}"/>
              </a:ext>
            </a:extLst>
          </p:cNvPr>
          <p:cNvSpPr txBox="1"/>
          <p:nvPr/>
        </p:nvSpPr>
        <p:spPr>
          <a:xfrm>
            <a:off x="9136363" y="254590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ahnutá šípka nadol 38">
            <a:extLst>
              <a:ext uri="{FF2B5EF4-FFF2-40B4-BE49-F238E27FC236}">
                <a16:creationId xmlns:a16="http://schemas.microsoft.com/office/drawing/2014/main" id="{8AA5AE84-4B98-0390-7DB6-D51F08962534}"/>
              </a:ext>
            </a:extLst>
          </p:cNvPr>
          <p:cNvSpPr/>
          <p:nvPr/>
        </p:nvSpPr>
        <p:spPr>
          <a:xfrm flipH="1" flipV="1">
            <a:off x="3527531" y="3925575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370C276F-0DB2-C01D-4600-4736680A3619}"/>
              </a:ext>
            </a:extLst>
          </p:cNvPr>
          <p:cNvSpPr txBox="1"/>
          <p:nvPr/>
        </p:nvSpPr>
        <p:spPr>
          <a:xfrm>
            <a:off x="4125864" y="4300361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Zahnutá šípka nadol 44">
            <a:extLst>
              <a:ext uri="{FF2B5EF4-FFF2-40B4-BE49-F238E27FC236}">
                <a16:creationId xmlns:a16="http://schemas.microsoft.com/office/drawing/2014/main" id="{1BA863F3-28C7-1B01-2798-BA29CC6B5EFA}"/>
              </a:ext>
            </a:extLst>
          </p:cNvPr>
          <p:cNvSpPr/>
          <p:nvPr/>
        </p:nvSpPr>
        <p:spPr>
          <a:xfrm flipH="1" flipV="1">
            <a:off x="5690032" y="3925827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Zahnutá šípka nadol 45">
            <a:extLst>
              <a:ext uri="{FF2B5EF4-FFF2-40B4-BE49-F238E27FC236}">
                <a16:creationId xmlns:a16="http://schemas.microsoft.com/office/drawing/2014/main" id="{5C0DF287-87F7-F623-C9D1-1A5AF1203090}"/>
              </a:ext>
            </a:extLst>
          </p:cNvPr>
          <p:cNvSpPr/>
          <p:nvPr/>
        </p:nvSpPr>
        <p:spPr>
          <a:xfrm flipH="1" flipV="1">
            <a:off x="7332340" y="3921684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1" name="Zahnutá šípka nadol 46">
            <a:extLst>
              <a:ext uri="{FF2B5EF4-FFF2-40B4-BE49-F238E27FC236}">
                <a16:creationId xmlns:a16="http://schemas.microsoft.com/office/drawing/2014/main" id="{6AC19E92-E650-4BEC-E9C1-FBBFEAB978B1}"/>
              </a:ext>
            </a:extLst>
          </p:cNvPr>
          <p:cNvSpPr/>
          <p:nvPr/>
        </p:nvSpPr>
        <p:spPr>
          <a:xfrm flipH="1" flipV="1">
            <a:off x="8966080" y="3921684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23D4693E-714B-0A24-634C-883B6451F9D2}"/>
              </a:ext>
            </a:extLst>
          </p:cNvPr>
          <p:cNvSpPr txBox="1"/>
          <p:nvPr/>
        </p:nvSpPr>
        <p:spPr>
          <a:xfrm>
            <a:off x="5913679" y="4308143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C2DA3150-93EC-6CE9-E70C-E1B7690FB312}"/>
              </a:ext>
            </a:extLst>
          </p:cNvPr>
          <p:cNvSpPr txBox="1"/>
          <p:nvPr/>
        </p:nvSpPr>
        <p:spPr>
          <a:xfrm>
            <a:off x="7557536" y="4312132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58974414-AD5B-FFA5-75D5-27D19827CB77}"/>
              </a:ext>
            </a:extLst>
          </p:cNvPr>
          <p:cNvSpPr txBox="1"/>
          <p:nvPr/>
        </p:nvSpPr>
        <p:spPr>
          <a:xfrm>
            <a:off x="9184528" y="430145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52F29F7D-9AE1-DBE1-757D-AA3EB536E641}"/>
              </a:ext>
            </a:extLst>
          </p:cNvPr>
          <p:cNvSpPr txBox="1"/>
          <p:nvPr/>
        </p:nvSpPr>
        <p:spPr>
          <a:xfrm rot="5400000">
            <a:off x="2786102" y="5361729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hektoliter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7D57C665-F5AB-27D9-4E4C-C6DA863FF11B}"/>
              </a:ext>
            </a:extLst>
          </p:cNvPr>
          <p:cNvSpPr txBox="1"/>
          <p:nvPr/>
        </p:nvSpPr>
        <p:spPr>
          <a:xfrm rot="5400000">
            <a:off x="5283850" y="5014518"/>
            <a:ext cx="617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liter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95EA4545-34E5-2B63-2E7E-6AEC81C7FA56}"/>
              </a:ext>
            </a:extLst>
          </p:cNvPr>
          <p:cNvSpPr txBox="1"/>
          <p:nvPr/>
        </p:nvSpPr>
        <p:spPr>
          <a:xfrm rot="5400000">
            <a:off x="6537664" y="5260890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deciliter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4FA2E5DB-D415-41EF-A65E-2517BABBD587}"/>
              </a:ext>
            </a:extLst>
          </p:cNvPr>
          <p:cNvSpPr txBox="1"/>
          <p:nvPr/>
        </p:nvSpPr>
        <p:spPr>
          <a:xfrm rot="5400000">
            <a:off x="8081357" y="5294553"/>
            <a:ext cx="1245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centiliter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E779C144-297B-0167-2453-B440AF46A76A}"/>
              </a:ext>
            </a:extLst>
          </p:cNvPr>
          <p:cNvSpPr txBox="1"/>
          <p:nvPr/>
        </p:nvSpPr>
        <p:spPr>
          <a:xfrm rot="5400000">
            <a:off x="9715733" y="5203214"/>
            <a:ext cx="106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milliliter</a:t>
            </a:r>
          </a:p>
        </p:txBody>
      </p:sp>
      <p:pic>
        <p:nvPicPr>
          <p:cNvPr id="42" name="Obrázok 41">
            <a:extLst>
              <a:ext uri="{FF2B5EF4-FFF2-40B4-BE49-F238E27FC236}">
                <a16:creationId xmlns:a16="http://schemas.microsoft.com/office/drawing/2014/main" id="{8C9A7716-7B5E-5BE7-E763-D6EAF20C66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075" y="1563505"/>
            <a:ext cx="1618142" cy="1518666"/>
          </a:xfrm>
          <a:prstGeom prst="rect">
            <a:avLst/>
          </a:prstGeom>
        </p:spPr>
      </p:pic>
      <p:sp>
        <p:nvSpPr>
          <p:cNvPr id="43" name="Bublina reči: oválna 42">
            <a:extLst>
              <a:ext uri="{FF2B5EF4-FFF2-40B4-BE49-F238E27FC236}">
                <a16:creationId xmlns:a16="http://schemas.microsoft.com/office/drawing/2014/main" id="{D8894A1D-D979-DBA9-D9D4-25A78C09AFF9}"/>
              </a:ext>
            </a:extLst>
          </p:cNvPr>
          <p:cNvSpPr/>
          <p:nvPr/>
        </p:nvSpPr>
        <p:spPr>
          <a:xfrm>
            <a:off x="8580476" y="270400"/>
            <a:ext cx="3584640" cy="1388812"/>
          </a:xfrm>
          <a:prstGeom prst="wedgeEllipseCallout">
            <a:avLst>
              <a:gd name="adj1" fmla="val 27550"/>
              <a:gd name="adj2" fmla="val 60481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542CEE02-BA2F-FC8B-4837-07DAA7FA6497}"/>
              </a:ext>
            </a:extLst>
          </p:cNvPr>
          <p:cNvSpPr txBox="1"/>
          <p:nvPr/>
        </p:nvSpPr>
        <p:spPr>
          <a:xfrm>
            <a:off x="8676165" y="495203"/>
            <a:ext cx="3414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Nincs kis szám, így 1 db nulla, vagyis 10 a váltószám, kivéve a hl-nél 2 db nulla</a:t>
            </a:r>
          </a:p>
        </p:txBody>
      </p:sp>
    </p:spTree>
    <p:extLst>
      <p:ext uri="{BB962C8B-B14F-4D97-AF65-F5344CB8AC3E}">
        <p14:creationId xmlns:p14="http://schemas.microsoft.com/office/powerpoint/2010/main" val="5017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8" grpId="0"/>
      <p:bldP spid="39" grpId="0"/>
      <p:bldP spid="40" grpId="0"/>
      <p:bldP spid="41" grpId="0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79062-0D47-9BDF-54CC-1274527EE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5A899323-8660-E30D-9BF4-E7CC9908B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3EFF2D58-B01C-4D3D-ECAD-1BC4C6D945B8}"/>
              </a:ext>
            </a:extLst>
          </p:cNvPr>
          <p:cNvSpPr txBox="1"/>
          <p:nvPr/>
        </p:nvSpPr>
        <p:spPr>
          <a:xfrm>
            <a:off x="1563279" y="4397427"/>
            <a:ext cx="3358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75 dl =                 cl</a:t>
            </a:r>
            <a:endParaRPr lang="hu-HU" sz="2800" b="1" baseline="30000" dirty="0"/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48FC3EF9-BB85-D9E6-A3B1-2DD760E9EC1E}"/>
              </a:ext>
            </a:extLst>
          </p:cNvPr>
          <p:cNvSpPr txBox="1"/>
          <p:nvPr/>
        </p:nvSpPr>
        <p:spPr>
          <a:xfrm>
            <a:off x="1563279" y="5170717"/>
            <a:ext cx="336342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9000 ml =            dl</a:t>
            </a:r>
            <a:endParaRPr lang="hu-HU" sz="2800" b="1" baseline="30000" dirty="0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47A14210-1F49-170D-009E-F8A5CAF690D2}"/>
              </a:ext>
            </a:extLst>
          </p:cNvPr>
          <p:cNvSpPr txBox="1"/>
          <p:nvPr/>
        </p:nvSpPr>
        <p:spPr>
          <a:xfrm>
            <a:off x="1563279" y="5944007"/>
            <a:ext cx="343555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/>
              <a:t>3,11 hl =              cl</a:t>
            </a:r>
            <a:endParaRPr lang="hu-HU" sz="2800" b="1" baseline="30000" dirty="0"/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93D0AECF-960E-C1E0-3664-8A529041040D}"/>
              </a:ext>
            </a:extLst>
          </p:cNvPr>
          <p:cNvSpPr txBox="1"/>
          <p:nvPr/>
        </p:nvSpPr>
        <p:spPr>
          <a:xfrm>
            <a:off x="7027903" y="4397428"/>
            <a:ext cx="3129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19 ml =                l</a:t>
            </a:r>
            <a:endParaRPr lang="hu-HU" sz="2800" b="1" baseline="30000" dirty="0"/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9842C26A-F67C-8DE5-389B-8A9EB8F31758}"/>
              </a:ext>
            </a:extLst>
          </p:cNvPr>
          <p:cNvSpPr txBox="1"/>
          <p:nvPr/>
        </p:nvSpPr>
        <p:spPr>
          <a:xfrm>
            <a:off x="7027903" y="5170718"/>
            <a:ext cx="332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0,5 l =                  cl</a:t>
            </a:r>
            <a:endParaRPr lang="hu-HU" sz="2800" b="1" baseline="30000" dirty="0"/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805C419F-427C-61C0-083A-A8BD26D9C384}"/>
              </a:ext>
            </a:extLst>
          </p:cNvPr>
          <p:cNvSpPr txBox="1"/>
          <p:nvPr/>
        </p:nvSpPr>
        <p:spPr>
          <a:xfrm>
            <a:off x="7027903" y="5944008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80 dl =                 hl</a:t>
            </a:r>
            <a:endParaRPr lang="hu-HU" sz="2800" b="1" baseline="30000" dirty="0"/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AA7E921A-D4A8-E1B9-68B6-5B4448C4B721}"/>
              </a:ext>
            </a:extLst>
          </p:cNvPr>
          <p:cNvSpPr txBox="1"/>
          <p:nvPr/>
        </p:nvSpPr>
        <p:spPr>
          <a:xfrm>
            <a:off x="3194820" y="4397830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62" name="Zahnutá šípka nadol 45">
            <a:extLst>
              <a:ext uri="{FF2B5EF4-FFF2-40B4-BE49-F238E27FC236}">
                <a16:creationId xmlns:a16="http://schemas.microsoft.com/office/drawing/2014/main" id="{647047BF-7123-74D4-790C-988A9E5EC695}"/>
              </a:ext>
            </a:extLst>
          </p:cNvPr>
          <p:cNvSpPr/>
          <p:nvPr/>
        </p:nvSpPr>
        <p:spPr>
          <a:xfrm flipV="1">
            <a:off x="2063785" y="4865682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6" name="Zahnutá šípka nadol 45">
            <a:extLst>
              <a:ext uri="{FF2B5EF4-FFF2-40B4-BE49-F238E27FC236}">
                <a16:creationId xmlns:a16="http://schemas.microsoft.com/office/drawing/2014/main" id="{F743464B-B31F-D001-6472-0F7AA68236D0}"/>
              </a:ext>
            </a:extLst>
          </p:cNvPr>
          <p:cNvSpPr/>
          <p:nvPr/>
        </p:nvSpPr>
        <p:spPr>
          <a:xfrm flipH="1" flipV="1">
            <a:off x="2014893" y="5608693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7" name="Zahnutá šípka nadol 45">
            <a:extLst>
              <a:ext uri="{FF2B5EF4-FFF2-40B4-BE49-F238E27FC236}">
                <a16:creationId xmlns:a16="http://schemas.microsoft.com/office/drawing/2014/main" id="{2ED13A27-7B35-497A-430A-F8DAE2491DDF}"/>
              </a:ext>
            </a:extLst>
          </p:cNvPr>
          <p:cNvSpPr/>
          <p:nvPr/>
        </p:nvSpPr>
        <p:spPr>
          <a:xfrm flipH="1" flipV="1">
            <a:off x="2230983" y="5606417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5A6E9424-7F88-5A68-F7AB-87D6AA453298}"/>
              </a:ext>
            </a:extLst>
          </p:cNvPr>
          <p:cNvSpPr txBox="1"/>
          <p:nvPr/>
        </p:nvSpPr>
        <p:spPr>
          <a:xfrm>
            <a:off x="3576471" y="5170717"/>
            <a:ext cx="5854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90</a:t>
            </a:r>
          </a:p>
        </p:txBody>
      </p:sp>
      <p:sp>
        <p:nvSpPr>
          <p:cNvPr id="69" name="Zahnutá šípka nadol 45">
            <a:extLst>
              <a:ext uri="{FF2B5EF4-FFF2-40B4-BE49-F238E27FC236}">
                <a16:creationId xmlns:a16="http://schemas.microsoft.com/office/drawing/2014/main" id="{49F9B9FD-00AC-9F3F-2496-5A3929920176}"/>
              </a:ext>
            </a:extLst>
          </p:cNvPr>
          <p:cNvSpPr/>
          <p:nvPr/>
        </p:nvSpPr>
        <p:spPr>
          <a:xfrm flipV="1">
            <a:off x="1926564" y="6416243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0" name="Zahnutá šípka nadol 45">
            <a:extLst>
              <a:ext uri="{FF2B5EF4-FFF2-40B4-BE49-F238E27FC236}">
                <a16:creationId xmlns:a16="http://schemas.microsoft.com/office/drawing/2014/main" id="{BE600D39-5655-9C5D-76A1-C59238FC31E3}"/>
              </a:ext>
            </a:extLst>
          </p:cNvPr>
          <p:cNvSpPr/>
          <p:nvPr/>
        </p:nvSpPr>
        <p:spPr>
          <a:xfrm flipV="1">
            <a:off x="2138877" y="6409361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1" name="Zahnutá šípka nadol 45">
            <a:extLst>
              <a:ext uri="{FF2B5EF4-FFF2-40B4-BE49-F238E27FC236}">
                <a16:creationId xmlns:a16="http://schemas.microsoft.com/office/drawing/2014/main" id="{47126625-BC38-7302-6D0B-4E5DB412C64E}"/>
              </a:ext>
            </a:extLst>
          </p:cNvPr>
          <p:cNvSpPr/>
          <p:nvPr/>
        </p:nvSpPr>
        <p:spPr>
          <a:xfrm flipV="1">
            <a:off x="2354967" y="6407085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1C439F0A-5FF9-E0AE-8FFB-8543AF8F3300}"/>
              </a:ext>
            </a:extLst>
          </p:cNvPr>
          <p:cNvSpPr txBox="1"/>
          <p:nvPr/>
        </p:nvSpPr>
        <p:spPr>
          <a:xfrm>
            <a:off x="3173784" y="5946364"/>
            <a:ext cx="11865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31100</a:t>
            </a:r>
          </a:p>
        </p:txBody>
      </p:sp>
      <p:sp>
        <p:nvSpPr>
          <p:cNvPr id="73" name="Zahnutá šípka nadol 45">
            <a:extLst>
              <a:ext uri="{FF2B5EF4-FFF2-40B4-BE49-F238E27FC236}">
                <a16:creationId xmlns:a16="http://schemas.microsoft.com/office/drawing/2014/main" id="{36D82A48-9392-9179-370C-06230258CEA1}"/>
              </a:ext>
            </a:extLst>
          </p:cNvPr>
          <p:cNvSpPr/>
          <p:nvPr/>
        </p:nvSpPr>
        <p:spPr>
          <a:xfrm flipH="1" flipV="1">
            <a:off x="6847825" y="4829858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4" name="Zahnutá šípka nadol 45">
            <a:extLst>
              <a:ext uri="{FF2B5EF4-FFF2-40B4-BE49-F238E27FC236}">
                <a16:creationId xmlns:a16="http://schemas.microsoft.com/office/drawing/2014/main" id="{DCBCDEE4-393F-1B88-DF09-88DFDFBE94D5}"/>
              </a:ext>
            </a:extLst>
          </p:cNvPr>
          <p:cNvSpPr/>
          <p:nvPr/>
        </p:nvSpPr>
        <p:spPr>
          <a:xfrm flipH="1" flipV="1">
            <a:off x="7060138" y="4833609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5" name="Zahnutá šípka nadol 45">
            <a:extLst>
              <a:ext uri="{FF2B5EF4-FFF2-40B4-BE49-F238E27FC236}">
                <a16:creationId xmlns:a16="http://schemas.microsoft.com/office/drawing/2014/main" id="{AB476858-4A95-2676-63AF-FF75DBD71848}"/>
              </a:ext>
            </a:extLst>
          </p:cNvPr>
          <p:cNvSpPr/>
          <p:nvPr/>
        </p:nvSpPr>
        <p:spPr>
          <a:xfrm flipH="1" flipV="1">
            <a:off x="7276228" y="4831333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67F66463-4374-2E8C-1F9F-82612FD5BBBB}"/>
              </a:ext>
            </a:extLst>
          </p:cNvPr>
          <p:cNvSpPr txBox="1"/>
          <p:nvPr/>
        </p:nvSpPr>
        <p:spPr>
          <a:xfrm>
            <a:off x="8597050" y="4398642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0,019</a:t>
            </a:r>
          </a:p>
        </p:txBody>
      </p:sp>
      <p:sp>
        <p:nvSpPr>
          <p:cNvPr id="80" name="Zahnutá šípka nadol 45">
            <a:extLst>
              <a:ext uri="{FF2B5EF4-FFF2-40B4-BE49-F238E27FC236}">
                <a16:creationId xmlns:a16="http://schemas.microsoft.com/office/drawing/2014/main" id="{FEC77FE5-3979-02F5-4351-6C7F706A2AE5}"/>
              </a:ext>
            </a:extLst>
          </p:cNvPr>
          <p:cNvSpPr/>
          <p:nvPr/>
        </p:nvSpPr>
        <p:spPr>
          <a:xfrm flipV="1">
            <a:off x="7385119" y="5624502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1" name="Zahnutá šípka nadol 45">
            <a:extLst>
              <a:ext uri="{FF2B5EF4-FFF2-40B4-BE49-F238E27FC236}">
                <a16:creationId xmlns:a16="http://schemas.microsoft.com/office/drawing/2014/main" id="{92B73AF8-3E81-973D-A5CC-903A9B2C9310}"/>
              </a:ext>
            </a:extLst>
          </p:cNvPr>
          <p:cNvSpPr/>
          <p:nvPr/>
        </p:nvSpPr>
        <p:spPr>
          <a:xfrm flipV="1">
            <a:off x="7597432" y="5628253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id="{D0EDE281-226B-6181-59EE-5C02B9065C6A}"/>
              </a:ext>
            </a:extLst>
          </p:cNvPr>
          <p:cNvSpPr txBox="1"/>
          <p:nvPr/>
        </p:nvSpPr>
        <p:spPr>
          <a:xfrm>
            <a:off x="8675613" y="517205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50</a:t>
            </a:r>
          </a:p>
        </p:txBody>
      </p:sp>
      <p:sp>
        <p:nvSpPr>
          <p:cNvPr id="87" name="Zahnutá šípka nadol 45">
            <a:extLst>
              <a:ext uri="{FF2B5EF4-FFF2-40B4-BE49-F238E27FC236}">
                <a16:creationId xmlns:a16="http://schemas.microsoft.com/office/drawing/2014/main" id="{48A8F524-18DC-50D6-9B47-0E2CB208D6CE}"/>
              </a:ext>
            </a:extLst>
          </p:cNvPr>
          <p:cNvSpPr/>
          <p:nvPr/>
        </p:nvSpPr>
        <p:spPr>
          <a:xfrm flipH="1" flipV="1">
            <a:off x="6841824" y="6411329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8" name="Zahnutá šípka nadol 45">
            <a:extLst>
              <a:ext uri="{FF2B5EF4-FFF2-40B4-BE49-F238E27FC236}">
                <a16:creationId xmlns:a16="http://schemas.microsoft.com/office/drawing/2014/main" id="{38CC9AAA-D8DC-AF2C-BA5A-9D2812C41157}"/>
              </a:ext>
            </a:extLst>
          </p:cNvPr>
          <p:cNvSpPr/>
          <p:nvPr/>
        </p:nvSpPr>
        <p:spPr>
          <a:xfrm flipH="1" flipV="1">
            <a:off x="7054137" y="6415080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9" name="Zahnutá šípka nadol 45">
            <a:extLst>
              <a:ext uri="{FF2B5EF4-FFF2-40B4-BE49-F238E27FC236}">
                <a16:creationId xmlns:a16="http://schemas.microsoft.com/office/drawing/2014/main" id="{5DD97E63-6FC7-9D3A-954F-4AB19586D464}"/>
              </a:ext>
            </a:extLst>
          </p:cNvPr>
          <p:cNvSpPr/>
          <p:nvPr/>
        </p:nvSpPr>
        <p:spPr>
          <a:xfrm flipH="1" flipV="1">
            <a:off x="7270227" y="6412804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0" name="BlokTextu 89">
            <a:extLst>
              <a:ext uri="{FF2B5EF4-FFF2-40B4-BE49-F238E27FC236}">
                <a16:creationId xmlns:a16="http://schemas.microsoft.com/office/drawing/2014/main" id="{C4D26076-696E-5BF9-64B1-339E4F84A9C4}"/>
              </a:ext>
            </a:extLst>
          </p:cNvPr>
          <p:cNvSpPr txBox="1"/>
          <p:nvPr/>
        </p:nvSpPr>
        <p:spPr>
          <a:xfrm>
            <a:off x="8594941" y="5940530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</a:rPr>
              <a:t>0,08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CB9D297-CA0B-2639-8992-6982A3BEFDAD}"/>
              </a:ext>
            </a:extLst>
          </p:cNvPr>
          <p:cNvSpPr txBox="1"/>
          <p:nvPr/>
        </p:nvSpPr>
        <p:spPr>
          <a:xfrm>
            <a:off x="3141919" y="2503275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hl					l			dl		  	  cl          ml</a:t>
            </a:r>
            <a:endParaRPr lang="sk-SK" sz="3200" b="1" baseline="30000" dirty="0"/>
          </a:p>
        </p:txBody>
      </p:sp>
      <p:sp>
        <p:nvSpPr>
          <p:cNvPr id="3" name="Zahnutá šípka nadol 25">
            <a:extLst>
              <a:ext uri="{FF2B5EF4-FFF2-40B4-BE49-F238E27FC236}">
                <a16:creationId xmlns:a16="http://schemas.microsoft.com/office/drawing/2014/main" id="{9707CCC5-9434-2A02-9717-B912922F1C2F}"/>
              </a:ext>
            </a:extLst>
          </p:cNvPr>
          <p:cNvSpPr/>
          <p:nvPr/>
        </p:nvSpPr>
        <p:spPr>
          <a:xfrm>
            <a:off x="3528178" y="2156054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BFC66D1-36F9-F5B5-7BCC-6C33EFBBEDB7}"/>
              </a:ext>
            </a:extLst>
          </p:cNvPr>
          <p:cNvSpPr txBox="1"/>
          <p:nvPr/>
        </p:nvSpPr>
        <p:spPr>
          <a:xfrm>
            <a:off x="4055915" y="173264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ahnutá šípka nadol 31">
            <a:extLst>
              <a:ext uri="{FF2B5EF4-FFF2-40B4-BE49-F238E27FC236}">
                <a16:creationId xmlns:a16="http://schemas.microsoft.com/office/drawing/2014/main" id="{2716F7A0-1F60-ACB7-5D41-820D5F402106}"/>
              </a:ext>
            </a:extLst>
          </p:cNvPr>
          <p:cNvSpPr/>
          <p:nvPr/>
        </p:nvSpPr>
        <p:spPr>
          <a:xfrm>
            <a:off x="5694478" y="2147005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Zahnutá šípka nadol 33">
            <a:extLst>
              <a:ext uri="{FF2B5EF4-FFF2-40B4-BE49-F238E27FC236}">
                <a16:creationId xmlns:a16="http://schemas.microsoft.com/office/drawing/2014/main" id="{644607A9-C3F4-A580-AB8C-E781D8F3ADEB}"/>
              </a:ext>
            </a:extLst>
          </p:cNvPr>
          <p:cNvSpPr/>
          <p:nvPr/>
        </p:nvSpPr>
        <p:spPr>
          <a:xfrm>
            <a:off x="7332340" y="2130926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Zahnutá šípka nadol 34">
            <a:extLst>
              <a:ext uri="{FF2B5EF4-FFF2-40B4-BE49-F238E27FC236}">
                <a16:creationId xmlns:a16="http://schemas.microsoft.com/office/drawing/2014/main" id="{BD949BB0-4EC8-C574-F4DE-E3AC68634BFE}"/>
              </a:ext>
            </a:extLst>
          </p:cNvPr>
          <p:cNvSpPr/>
          <p:nvPr/>
        </p:nvSpPr>
        <p:spPr>
          <a:xfrm>
            <a:off x="8966081" y="2130926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916C6618-286B-2885-74FC-BD13FB2D500F}"/>
              </a:ext>
            </a:extLst>
          </p:cNvPr>
          <p:cNvSpPr txBox="1"/>
          <p:nvPr/>
        </p:nvSpPr>
        <p:spPr>
          <a:xfrm>
            <a:off x="5867555" y="1701211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370BAF1A-273E-9230-5E77-370D0132A478}"/>
              </a:ext>
            </a:extLst>
          </p:cNvPr>
          <p:cNvSpPr txBox="1"/>
          <p:nvPr/>
        </p:nvSpPr>
        <p:spPr>
          <a:xfrm>
            <a:off x="7502622" y="170593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1737560F-0801-EE85-E9EA-35E7DCDA7052}"/>
              </a:ext>
            </a:extLst>
          </p:cNvPr>
          <p:cNvSpPr txBox="1"/>
          <p:nvPr/>
        </p:nvSpPr>
        <p:spPr>
          <a:xfrm>
            <a:off x="9136363" y="1705932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ahnutá šípka nadol 38">
            <a:extLst>
              <a:ext uri="{FF2B5EF4-FFF2-40B4-BE49-F238E27FC236}">
                <a16:creationId xmlns:a16="http://schemas.microsoft.com/office/drawing/2014/main" id="{5EE74053-0902-D0E7-B3B9-D33D740CAFE9}"/>
              </a:ext>
            </a:extLst>
          </p:cNvPr>
          <p:cNvSpPr/>
          <p:nvPr/>
        </p:nvSpPr>
        <p:spPr>
          <a:xfrm flipH="1" flipV="1">
            <a:off x="3527531" y="3085598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6D8AD3D-3E77-1AC8-7E2E-586E0D6E81EE}"/>
              </a:ext>
            </a:extLst>
          </p:cNvPr>
          <p:cNvSpPr txBox="1"/>
          <p:nvPr/>
        </p:nvSpPr>
        <p:spPr>
          <a:xfrm>
            <a:off x="4125864" y="346038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ahnutá šípka nadol 44">
            <a:extLst>
              <a:ext uri="{FF2B5EF4-FFF2-40B4-BE49-F238E27FC236}">
                <a16:creationId xmlns:a16="http://schemas.microsoft.com/office/drawing/2014/main" id="{EE1C6163-F308-7335-EDF3-276A390A3B54}"/>
              </a:ext>
            </a:extLst>
          </p:cNvPr>
          <p:cNvSpPr/>
          <p:nvPr/>
        </p:nvSpPr>
        <p:spPr>
          <a:xfrm flipH="1" flipV="1">
            <a:off x="5690032" y="3085850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hnutá šípka nadol 45">
            <a:extLst>
              <a:ext uri="{FF2B5EF4-FFF2-40B4-BE49-F238E27FC236}">
                <a16:creationId xmlns:a16="http://schemas.microsoft.com/office/drawing/2014/main" id="{A8636390-8931-BBDC-5620-3123E7814349}"/>
              </a:ext>
            </a:extLst>
          </p:cNvPr>
          <p:cNvSpPr/>
          <p:nvPr/>
        </p:nvSpPr>
        <p:spPr>
          <a:xfrm flipH="1" flipV="1">
            <a:off x="7332340" y="3081707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hnutá šípka nadol 46">
            <a:extLst>
              <a:ext uri="{FF2B5EF4-FFF2-40B4-BE49-F238E27FC236}">
                <a16:creationId xmlns:a16="http://schemas.microsoft.com/office/drawing/2014/main" id="{46C6B4B8-0EDE-0140-0BB8-F14F7B2314FB}"/>
              </a:ext>
            </a:extLst>
          </p:cNvPr>
          <p:cNvSpPr/>
          <p:nvPr/>
        </p:nvSpPr>
        <p:spPr>
          <a:xfrm flipH="1" flipV="1">
            <a:off x="8966080" y="3081707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71B35DF7-F4E1-8911-3E3A-FA7F4DB82957}"/>
              </a:ext>
            </a:extLst>
          </p:cNvPr>
          <p:cNvSpPr txBox="1"/>
          <p:nvPr/>
        </p:nvSpPr>
        <p:spPr>
          <a:xfrm>
            <a:off x="5913679" y="3468166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97F3C361-AB85-FB73-7718-4529B385F519}"/>
              </a:ext>
            </a:extLst>
          </p:cNvPr>
          <p:cNvSpPr txBox="1"/>
          <p:nvPr/>
        </p:nvSpPr>
        <p:spPr>
          <a:xfrm>
            <a:off x="7557536" y="3472155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BF224140-8792-DDE7-1FE4-42E4C4E23F69}"/>
              </a:ext>
            </a:extLst>
          </p:cNvPr>
          <p:cNvSpPr txBox="1"/>
          <p:nvPr/>
        </p:nvSpPr>
        <p:spPr>
          <a:xfrm>
            <a:off x="9184528" y="3461479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ahnutá šípka nadol 45">
            <a:extLst>
              <a:ext uri="{FF2B5EF4-FFF2-40B4-BE49-F238E27FC236}">
                <a16:creationId xmlns:a16="http://schemas.microsoft.com/office/drawing/2014/main" id="{25114C88-79C0-4FCE-6D2C-B2CE789E9A4A}"/>
              </a:ext>
            </a:extLst>
          </p:cNvPr>
          <p:cNvSpPr/>
          <p:nvPr/>
        </p:nvSpPr>
        <p:spPr>
          <a:xfrm flipV="1">
            <a:off x="2565844" y="6405313"/>
            <a:ext cx="288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/>
      <p:bldP spid="73" grpId="0" animBg="1"/>
      <p:bldP spid="74" grpId="0" animBg="1"/>
      <p:bldP spid="75" grpId="0" animBg="1"/>
      <p:bldP spid="79" grpId="0"/>
      <p:bldP spid="80" grpId="0" animBg="1"/>
      <p:bldP spid="81" grpId="0" animBg="1"/>
      <p:bldP spid="86" grpId="0"/>
      <p:bldP spid="87" grpId="0" animBg="1"/>
      <p:bldP spid="88" grpId="0" animBg="1"/>
      <p:bldP spid="89" grpId="0" animBg="1"/>
      <p:bldP spid="90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CD8B1-54A5-9CB0-5C23-6AE4415D5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1232238-B2B7-6318-5147-71684F8A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991BBD57-99CE-602B-9656-520279FB27B5}"/>
              </a:ext>
            </a:extLst>
          </p:cNvPr>
          <p:cNvSpPr txBox="1"/>
          <p:nvPr/>
        </p:nvSpPr>
        <p:spPr>
          <a:xfrm>
            <a:off x="3414321" y="2450624"/>
            <a:ext cx="8608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3</a:t>
            </a:r>
            <a:r>
              <a:rPr lang="hu-HU" sz="3200" b="1" dirty="0"/>
              <a:t>					m</a:t>
            </a:r>
            <a:r>
              <a:rPr lang="hu-HU" sz="3200" b="1" baseline="30000" dirty="0"/>
              <a:t>3</a:t>
            </a:r>
            <a:r>
              <a:rPr lang="hu-HU" sz="3200" b="1" dirty="0"/>
              <a:t>		dm</a:t>
            </a:r>
            <a:r>
              <a:rPr lang="hu-HU" sz="3200" b="1" baseline="30000" dirty="0"/>
              <a:t>3</a:t>
            </a:r>
            <a:r>
              <a:rPr lang="hu-HU" sz="3200" b="1" dirty="0"/>
              <a:t>		  cm</a:t>
            </a:r>
            <a:r>
              <a:rPr lang="hu-HU" sz="3200" b="1" baseline="30000" dirty="0"/>
              <a:t>3</a:t>
            </a:r>
            <a:r>
              <a:rPr lang="hu-HU" sz="3200" b="1" dirty="0"/>
              <a:t>        mm</a:t>
            </a:r>
            <a:r>
              <a:rPr lang="hu-HU" sz="3200" b="1" baseline="30000" dirty="0"/>
              <a:t>3</a:t>
            </a:r>
            <a:endParaRPr lang="sk-SK" sz="3200" b="1" baseline="30000" dirty="0"/>
          </a:p>
        </p:txBody>
      </p:sp>
      <p:sp>
        <p:nvSpPr>
          <p:cNvPr id="45" name="Zahnutá šípka nadol 25">
            <a:extLst>
              <a:ext uri="{FF2B5EF4-FFF2-40B4-BE49-F238E27FC236}">
                <a16:creationId xmlns:a16="http://schemas.microsoft.com/office/drawing/2014/main" id="{274C2FD1-1EBA-268B-08D2-A131D79604E2}"/>
              </a:ext>
            </a:extLst>
          </p:cNvPr>
          <p:cNvSpPr/>
          <p:nvPr/>
        </p:nvSpPr>
        <p:spPr>
          <a:xfrm>
            <a:off x="4108918" y="2103403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174067CA-C3B9-0F93-DF47-0FDD9BD1B60F}"/>
              </a:ext>
            </a:extLst>
          </p:cNvPr>
          <p:cNvSpPr txBox="1"/>
          <p:nvPr/>
        </p:nvSpPr>
        <p:spPr>
          <a:xfrm>
            <a:off x="4232623" y="1679993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Zahnutá šípka nadol 31">
            <a:extLst>
              <a:ext uri="{FF2B5EF4-FFF2-40B4-BE49-F238E27FC236}">
                <a16:creationId xmlns:a16="http://schemas.microsoft.com/office/drawing/2014/main" id="{F751780D-6CC9-990C-6848-46305DB21D9D}"/>
              </a:ext>
            </a:extLst>
          </p:cNvPr>
          <p:cNvSpPr/>
          <p:nvPr/>
        </p:nvSpPr>
        <p:spPr>
          <a:xfrm>
            <a:off x="6732421" y="2094354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8" name="Zahnutá šípka nadol 33">
            <a:extLst>
              <a:ext uri="{FF2B5EF4-FFF2-40B4-BE49-F238E27FC236}">
                <a16:creationId xmlns:a16="http://schemas.microsoft.com/office/drawing/2014/main" id="{C51BFFCD-ACF7-5A3C-8BA8-8E596347045E}"/>
              </a:ext>
            </a:extLst>
          </p:cNvPr>
          <p:cNvSpPr/>
          <p:nvPr/>
        </p:nvSpPr>
        <p:spPr>
          <a:xfrm>
            <a:off x="8370283" y="2078275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9" name="Zahnutá šípka nadol 34">
            <a:extLst>
              <a:ext uri="{FF2B5EF4-FFF2-40B4-BE49-F238E27FC236}">
                <a16:creationId xmlns:a16="http://schemas.microsoft.com/office/drawing/2014/main" id="{6A3F78FE-EB7A-636A-316E-FBEBB12621B8}"/>
              </a:ext>
            </a:extLst>
          </p:cNvPr>
          <p:cNvSpPr/>
          <p:nvPr/>
        </p:nvSpPr>
        <p:spPr>
          <a:xfrm>
            <a:off x="10004024" y="2078275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0" name="BlokTextu 49">
            <a:extLst>
              <a:ext uri="{FF2B5EF4-FFF2-40B4-BE49-F238E27FC236}">
                <a16:creationId xmlns:a16="http://schemas.microsoft.com/office/drawing/2014/main" id="{1C6F6E4F-7635-949F-4E06-ACD3033C0E61}"/>
              </a:ext>
            </a:extLst>
          </p:cNvPr>
          <p:cNvSpPr txBox="1"/>
          <p:nvPr/>
        </p:nvSpPr>
        <p:spPr>
          <a:xfrm>
            <a:off x="6724742" y="1648560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BlokTextu 50">
            <a:extLst>
              <a:ext uri="{FF2B5EF4-FFF2-40B4-BE49-F238E27FC236}">
                <a16:creationId xmlns:a16="http://schemas.microsoft.com/office/drawing/2014/main" id="{F49D2A8A-1F57-24E4-C8C6-3696E9847479}"/>
              </a:ext>
            </a:extLst>
          </p:cNvPr>
          <p:cNvSpPr txBox="1"/>
          <p:nvPr/>
        </p:nvSpPr>
        <p:spPr>
          <a:xfrm>
            <a:off x="8349176" y="165328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BlokTextu 51">
            <a:extLst>
              <a:ext uri="{FF2B5EF4-FFF2-40B4-BE49-F238E27FC236}">
                <a16:creationId xmlns:a16="http://schemas.microsoft.com/office/drawing/2014/main" id="{5F58E16C-F131-ECA0-6A43-5849E2063CA9}"/>
              </a:ext>
            </a:extLst>
          </p:cNvPr>
          <p:cNvSpPr txBox="1"/>
          <p:nvPr/>
        </p:nvSpPr>
        <p:spPr>
          <a:xfrm>
            <a:off x="9982918" y="1653281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.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Zahnutá šípka nadol 38">
            <a:extLst>
              <a:ext uri="{FF2B5EF4-FFF2-40B4-BE49-F238E27FC236}">
                <a16:creationId xmlns:a16="http://schemas.microsoft.com/office/drawing/2014/main" id="{790160E0-283E-09B4-2AA4-95EB4CDFE618}"/>
              </a:ext>
            </a:extLst>
          </p:cNvPr>
          <p:cNvSpPr/>
          <p:nvPr/>
        </p:nvSpPr>
        <p:spPr>
          <a:xfrm flipH="1" flipV="1">
            <a:off x="4108271" y="3032947"/>
            <a:ext cx="2268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4" name="BlokTextu 53">
            <a:extLst>
              <a:ext uri="{FF2B5EF4-FFF2-40B4-BE49-F238E27FC236}">
                <a16:creationId xmlns:a16="http://schemas.microsoft.com/office/drawing/2014/main" id="{354424D1-145C-6A41-66ED-190A5A2F1DA2}"/>
              </a:ext>
            </a:extLst>
          </p:cNvPr>
          <p:cNvSpPr txBox="1"/>
          <p:nvPr/>
        </p:nvSpPr>
        <p:spPr>
          <a:xfrm>
            <a:off x="4238769" y="3407733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1 000 000 000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5" name="Zahnutá šípka nadol 44">
            <a:extLst>
              <a:ext uri="{FF2B5EF4-FFF2-40B4-BE49-F238E27FC236}">
                <a16:creationId xmlns:a16="http://schemas.microsoft.com/office/drawing/2014/main" id="{F49F5A6F-8A84-5BC0-0210-65528AD6EB81}"/>
              </a:ext>
            </a:extLst>
          </p:cNvPr>
          <p:cNvSpPr/>
          <p:nvPr/>
        </p:nvSpPr>
        <p:spPr>
          <a:xfrm flipH="1" flipV="1">
            <a:off x="6727975" y="3033199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6" name="Zahnutá šípka nadol 45">
            <a:extLst>
              <a:ext uri="{FF2B5EF4-FFF2-40B4-BE49-F238E27FC236}">
                <a16:creationId xmlns:a16="http://schemas.microsoft.com/office/drawing/2014/main" id="{37D1368A-BF60-6EC8-239C-8C97B37D80EB}"/>
              </a:ext>
            </a:extLst>
          </p:cNvPr>
          <p:cNvSpPr/>
          <p:nvPr/>
        </p:nvSpPr>
        <p:spPr>
          <a:xfrm flipH="1" flipV="1">
            <a:off x="8370283" y="3029056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7" name="Zahnutá šípka nadol 46">
            <a:extLst>
              <a:ext uri="{FF2B5EF4-FFF2-40B4-BE49-F238E27FC236}">
                <a16:creationId xmlns:a16="http://schemas.microsoft.com/office/drawing/2014/main" id="{01703D8B-3B64-3798-ABB6-F990EA3D9937}"/>
              </a:ext>
            </a:extLst>
          </p:cNvPr>
          <p:cNvSpPr/>
          <p:nvPr/>
        </p:nvSpPr>
        <p:spPr>
          <a:xfrm flipH="1" flipV="1">
            <a:off x="10004023" y="3029056"/>
            <a:ext cx="1044000" cy="396000"/>
          </a:xfrm>
          <a:prstGeom prst="curved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8" name="BlokTextu 57">
            <a:extLst>
              <a:ext uri="{FF2B5EF4-FFF2-40B4-BE49-F238E27FC236}">
                <a16:creationId xmlns:a16="http://schemas.microsoft.com/office/drawing/2014/main" id="{BDD94779-8D17-0FC0-165C-F4ED02EB19C5}"/>
              </a:ext>
            </a:extLst>
          </p:cNvPr>
          <p:cNvSpPr txBox="1"/>
          <p:nvPr/>
        </p:nvSpPr>
        <p:spPr>
          <a:xfrm>
            <a:off x="6707068" y="3415515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BlokTextu 58">
            <a:extLst>
              <a:ext uri="{FF2B5EF4-FFF2-40B4-BE49-F238E27FC236}">
                <a16:creationId xmlns:a16="http://schemas.microsoft.com/office/drawing/2014/main" id="{347EDBCE-54C9-BF8C-E5FF-DCF4397D6EC7}"/>
              </a:ext>
            </a:extLst>
          </p:cNvPr>
          <p:cNvSpPr txBox="1"/>
          <p:nvPr/>
        </p:nvSpPr>
        <p:spPr>
          <a:xfrm>
            <a:off x="8350926" y="3419504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0" name="BlokTextu 59">
            <a:extLst>
              <a:ext uri="{FF2B5EF4-FFF2-40B4-BE49-F238E27FC236}">
                <a16:creationId xmlns:a16="http://schemas.microsoft.com/office/drawing/2014/main" id="{40860FE0-5812-6A47-D9B6-F9BF4123EE94}"/>
              </a:ext>
            </a:extLst>
          </p:cNvPr>
          <p:cNvSpPr txBox="1"/>
          <p:nvPr/>
        </p:nvSpPr>
        <p:spPr>
          <a:xfrm>
            <a:off x="9988550" y="340882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: 1 000</a:t>
            </a:r>
            <a:endParaRPr lang="sk-SK" sz="24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53CC955-E461-6344-9AE3-D84B85BA1443}"/>
              </a:ext>
            </a:extLst>
          </p:cNvPr>
          <p:cNvSpPr txBox="1"/>
          <p:nvPr/>
        </p:nvSpPr>
        <p:spPr>
          <a:xfrm>
            <a:off x="4694283" y="5363440"/>
            <a:ext cx="7492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hl					l			dl		  	  cl          ml</a:t>
            </a:r>
            <a:endParaRPr lang="sk-SK" sz="3200" b="1" baseline="30000" dirty="0"/>
          </a:p>
        </p:txBody>
      </p:sp>
      <p:sp>
        <p:nvSpPr>
          <p:cNvPr id="3" name="Zahnutá šípka nadol 25">
            <a:extLst>
              <a:ext uri="{FF2B5EF4-FFF2-40B4-BE49-F238E27FC236}">
                <a16:creationId xmlns:a16="http://schemas.microsoft.com/office/drawing/2014/main" id="{299C71D8-1ACC-75C5-BE78-85EE410FCFCF}"/>
              </a:ext>
            </a:extLst>
          </p:cNvPr>
          <p:cNvSpPr/>
          <p:nvPr/>
        </p:nvSpPr>
        <p:spPr>
          <a:xfrm>
            <a:off x="5080542" y="5016219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E940D63-83D1-66A2-738B-A61EE31C147D}"/>
              </a:ext>
            </a:extLst>
          </p:cNvPr>
          <p:cNvSpPr txBox="1"/>
          <p:nvPr/>
        </p:nvSpPr>
        <p:spPr>
          <a:xfrm>
            <a:off x="5608279" y="459280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ahnutá šípka nadol 31">
            <a:extLst>
              <a:ext uri="{FF2B5EF4-FFF2-40B4-BE49-F238E27FC236}">
                <a16:creationId xmlns:a16="http://schemas.microsoft.com/office/drawing/2014/main" id="{EBE07487-914B-FA04-7704-301897EC7AEC}"/>
              </a:ext>
            </a:extLst>
          </p:cNvPr>
          <p:cNvSpPr/>
          <p:nvPr/>
        </p:nvSpPr>
        <p:spPr>
          <a:xfrm>
            <a:off x="7246842" y="5007170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Zahnutá šípka nadol 33">
            <a:extLst>
              <a:ext uri="{FF2B5EF4-FFF2-40B4-BE49-F238E27FC236}">
                <a16:creationId xmlns:a16="http://schemas.microsoft.com/office/drawing/2014/main" id="{5A0EE11D-01D8-9A95-DA1E-65705E6009FE}"/>
              </a:ext>
            </a:extLst>
          </p:cNvPr>
          <p:cNvSpPr/>
          <p:nvPr/>
        </p:nvSpPr>
        <p:spPr>
          <a:xfrm>
            <a:off x="8884704" y="4991091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" name="Zahnutá šípka nadol 34">
            <a:extLst>
              <a:ext uri="{FF2B5EF4-FFF2-40B4-BE49-F238E27FC236}">
                <a16:creationId xmlns:a16="http://schemas.microsoft.com/office/drawing/2014/main" id="{C14C6106-6B67-9E26-A4A3-106D6619DF4E}"/>
              </a:ext>
            </a:extLst>
          </p:cNvPr>
          <p:cNvSpPr/>
          <p:nvPr/>
        </p:nvSpPr>
        <p:spPr>
          <a:xfrm>
            <a:off x="10518445" y="4991091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E51BD55-4640-83AF-AEF8-E3E68818DEBC}"/>
              </a:ext>
            </a:extLst>
          </p:cNvPr>
          <p:cNvSpPr txBox="1"/>
          <p:nvPr/>
        </p:nvSpPr>
        <p:spPr>
          <a:xfrm>
            <a:off x="7419919" y="456137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DBDA2B38-B1A7-08B4-27A3-70373A7C562C}"/>
              </a:ext>
            </a:extLst>
          </p:cNvPr>
          <p:cNvSpPr txBox="1"/>
          <p:nvPr/>
        </p:nvSpPr>
        <p:spPr>
          <a:xfrm>
            <a:off x="9054986" y="456609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870C733-445E-837B-A82F-AD1861D9D3F1}"/>
              </a:ext>
            </a:extLst>
          </p:cNvPr>
          <p:cNvSpPr txBox="1"/>
          <p:nvPr/>
        </p:nvSpPr>
        <p:spPr>
          <a:xfrm>
            <a:off x="10688727" y="4566097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.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Zahnutá šípka nadol 38">
            <a:extLst>
              <a:ext uri="{FF2B5EF4-FFF2-40B4-BE49-F238E27FC236}">
                <a16:creationId xmlns:a16="http://schemas.microsoft.com/office/drawing/2014/main" id="{C65D11D2-AA70-5DED-BE63-DCC5829DE9DC}"/>
              </a:ext>
            </a:extLst>
          </p:cNvPr>
          <p:cNvSpPr/>
          <p:nvPr/>
        </p:nvSpPr>
        <p:spPr>
          <a:xfrm flipH="1" flipV="1">
            <a:off x="5079895" y="5945763"/>
            <a:ext cx="1908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FE55595D-B63D-44F7-A9BC-21802BF6BD05}"/>
              </a:ext>
            </a:extLst>
          </p:cNvPr>
          <p:cNvSpPr txBox="1"/>
          <p:nvPr/>
        </p:nvSpPr>
        <p:spPr>
          <a:xfrm>
            <a:off x="5678228" y="6320549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Zahnutá šípka nadol 44">
            <a:extLst>
              <a:ext uri="{FF2B5EF4-FFF2-40B4-BE49-F238E27FC236}">
                <a16:creationId xmlns:a16="http://schemas.microsoft.com/office/drawing/2014/main" id="{435EFC69-7532-1780-B096-80FFF9B198AD}"/>
              </a:ext>
            </a:extLst>
          </p:cNvPr>
          <p:cNvSpPr/>
          <p:nvPr/>
        </p:nvSpPr>
        <p:spPr>
          <a:xfrm flipH="1" flipV="1">
            <a:off x="7242396" y="5946015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5" name="Zahnutá šípka nadol 45">
            <a:extLst>
              <a:ext uri="{FF2B5EF4-FFF2-40B4-BE49-F238E27FC236}">
                <a16:creationId xmlns:a16="http://schemas.microsoft.com/office/drawing/2014/main" id="{C215FA9A-0C84-D321-C9D1-D7B8125F4979}"/>
              </a:ext>
            </a:extLst>
          </p:cNvPr>
          <p:cNvSpPr/>
          <p:nvPr/>
        </p:nvSpPr>
        <p:spPr>
          <a:xfrm flipH="1" flipV="1">
            <a:off x="8884704" y="5941872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Zahnutá šípka nadol 46">
            <a:extLst>
              <a:ext uri="{FF2B5EF4-FFF2-40B4-BE49-F238E27FC236}">
                <a16:creationId xmlns:a16="http://schemas.microsoft.com/office/drawing/2014/main" id="{40EB742B-59C8-E751-9E83-F9EC13419A16}"/>
              </a:ext>
            </a:extLst>
          </p:cNvPr>
          <p:cNvSpPr/>
          <p:nvPr/>
        </p:nvSpPr>
        <p:spPr>
          <a:xfrm flipH="1" flipV="1">
            <a:off x="10518444" y="5941872"/>
            <a:ext cx="1044000" cy="39600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03F1EB4E-D339-530A-071C-027527438EF2}"/>
              </a:ext>
            </a:extLst>
          </p:cNvPr>
          <p:cNvSpPr txBox="1"/>
          <p:nvPr/>
        </p:nvSpPr>
        <p:spPr>
          <a:xfrm>
            <a:off x="7466043" y="6328331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CD4E136-70C6-0A41-4295-5C61398FA7EE}"/>
              </a:ext>
            </a:extLst>
          </p:cNvPr>
          <p:cNvSpPr txBox="1"/>
          <p:nvPr/>
        </p:nvSpPr>
        <p:spPr>
          <a:xfrm>
            <a:off x="9109900" y="633232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2373F2B-5A69-2666-2BCC-18417EA2E3D6}"/>
              </a:ext>
            </a:extLst>
          </p:cNvPr>
          <p:cNvSpPr txBox="1"/>
          <p:nvPr/>
        </p:nvSpPr>
        <p:spPr>
          <a:xfrm>
            <a:off x="10736892" y="6321644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10</a:t>
            </a:r>
            <a:endParaRPr lang="sk-SK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0B486034-DDA2-CFDD-5CD7-40F719470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46" y="3695091"/>
            <a:ext cx="1224791" cy="1296000"/>
          </a:xfrm>
          <a:prstGeom prst="rect">
            <a:avLst/>
          </a:prstGeom>
        </p:spPr>
      </p:pic>
      <p:sp>
        <p:nvSpPr>
          <p:cNvPr id="21" name="Bublina reči: oválna 20">
            <a:extLst>
              <a:ext uri="{FF2B5EF4-FFF2-40B4-BE49-F238E27FC236}">
                <a16:creationId xmlns:a16="http://schemas.microsoft.com/office/drawing/2014/main" id="{07685B25-433C-9DE9-15D6-7609B66BB151}"/>
              </a:ext>
            </a:extLst>
          </p:cNvPr>
          <p:cNvSpPr/>
          <p:nvPr/>
        </p:nvSpPr>
        <p:spPr>
          <a:xfrm>
            <a:off x="68852" y="1679993"/>
            <a:ext cx="3345469" cy="1799113"/>
          </a:xfrm>
          <a:prstGeom prst="wedgeEllipseCallout">
            <a:avLst>
              <a:gd name="adj1" fmla="val -30899"/>
              <a:gd name="adj2" fmla="val 60328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E59F2A34-C135-ED99-F495-3081C63BC15B}"/>
              </a:ext>
            </a:extLst>
          </p:cNvPr>
          <p:cNvSpPr txBox="1"/>
          <p:nvPr/>
        </p:nvSpPr>
        <p:spPr>
          <a:xfrm>
            <a:off x="38110" y="1925521"/>
            <a:ext cx="3393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De ha mindkettő a térfogat mértékegysége, akkor van valahol átmenet köztük?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CB2DA442-A747-6B39-DA1C-D259F555F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02000" y="3850129"/>
            <a:ext cx="1618142" cy="1518666"/>
          </a:xfrm>
          <a:prstGeom prst="rect">
            <a:avLst/>
          </a:prstGeom>
        </p:spPr>
      </p:pic>
      <p:sp>
        <p:nvSpPr>
          <p:cNvPr id="24" name="Bublina reči: oválna 23">
            <a:extLst>
              <a:ext uri="{FF2B5EF4-FFF2-40B4-BE49-F238E27FC236}">
                <a16:creationId xmlns:a16="http://schemas.microsoft.com/office/drawing/2014/main" id="{9BF65C20-FB93-9FCA-D632-45532C5A2FB3}"/>
              </a:ext>
            </a:extLst>
          </p:cNvPr>
          <p:cNvSpPr/>
          <p:nvPr/>
        </p:nvSpPr>
        <p:spPr>
          <a:xfrm>
            <a:off x="255158" y="5384671"/>
            <a:ext cx="3584640" cy="1388812"/>
          </a:xfrm>
          <a:prstGeom prst="wedgeEllipseCallout">
            <a:avLst>
              <a:gd name="adj1" fmla="val 26067"/>
              <a:gd name="adj2" fmla="val -61247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D54C9E95-91DC-7D38-157F-FC122DEA752C}"/>
              </a:ext>
            </a:extLst>
          </p:cNvPr>
          <p:cNvSpPr txBox="1"/>
          <p:nvPr/>
        </p:nvSpPr>
        <p:spPr>
          <a:xfrm>
            <a:off x="297682" y="5492514"/>
            <a:ext cx="341451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b="1" dirty="0">
                <a:solidFill>
                  <a:schemeClr val="bg1"/>
                </a:solidFill>
                <a:cs typeface="Arial" panose="020B0604020202020204" pitchFamily="34" charset="0"/>
              </a:rPr>
              <a:t>Igen, van!</a:t>
            </a:r>
          </a:p>
          <a:p>
            <a:pPr algn="ctr"/>
            <a:r>
              <a:rPr lang="hu-HU" sz="3800" b="1" dirty="0">
                <a:solidFill>
                  <a:schemeClr val="bg1"/>
                </a:solidFill>
                <a:cs typeface="Arial" panose="020B0604020202020204" pitchFamily="34" charset="0"/>
              </a:rPr>
              <a:t>1 dm</a:t>
            </a:r>
            <a:r>
              <a:rPr lang="hu-HU" sz="3800" b="1" baseline="30000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hu-HU" sz="3800" b="1" dirty="0">
                <a:solidFill>
                  <a:schemeClr val="bg1"/>
                </a:solidFill>
                <a:cs typeface="Arial" panose="020B0604020202020204" pitchFamily="34" charset="0"/>
              </a:rPr>
              <a:t> = 1 l</a:t>
            </a:r>
          </a:p>
        </p:txBody>
      </p: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D4AE24EE-7138-E2ED-7284-A4C68F0FE05B}"/>
              </a:ext>
            </a:extLst>
          </p:cNvPr>
          <p:cNvCxnSpPr>
            <a:cxnSpLocks/>
          </p:cNvCxnSpPr>
          <p:nvPr/>
        </p:nvCxnSpPr>
        <p:spPr>
          <a:xfrm flipH="1">
            <a:off x="7048768" y="2987743"/>
            <a:ext cx="859006" cy="222647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AE667D87-D354-E769-72E1-4EFCDDFE3154}"/>
              </a:ext>
            </a:extLst>
          </p:cNvPr>
          <p:cNvCxnSpPr>
            <a:cxnSpLocks/>
          </p:cNvCxnSpPr>
          <p:nvPr/>
        </p:nvCxnSpPr>
        <p:spPr>
          <a:xfrm flipH="1">
            <a:off x="7215420" y="3004824"/>
            <a:ext cx="859006" cy="2226476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55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4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5129-F8D8-7DAC-367C-1BAA9F66A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878DEC00-01F3-1F12-5FC4-160A459AB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F21F6B2F-B78D-4EAC-3109-2056A7BA7CBC}"/>
              </a:ext>
            </a:extLst>
          </p:cNvPr>
          <p:cNvGrpSpPr>
            <a:grpSpLocks noChangeAspect="1"/>
          </p:cNvGrpSpPr>
          <p:nvPr/>
        </p:nvGrpSpPr>
        <p:grpSpPr>
          <a:xfrm>
            <a:off x="2591362" y="1595389"/>
            <a:ext cx="7165744" cy="1800008"/>
            <a:chOff x="3414321" y="1582615"/>
            <a:chExt cx="8887948" cy="2232619"/>
          </a:xfrm>
        </p:grpSpPr>
        <p:sp>
          <p:nvSpPr>
            <p:cNvPr id="44" name="BlokTextu 43">
              <a:extLst>
                <a:ext uri="{FF2B5EF4-FFF2-40B4-BE49-F238E27FC236}">
                  <a16:creationId xmlns:a16="http://schemas.microsoft.com/office/drawing/2014/main" id="{E5C63C64-CEAA-5C7B-FEE8-80207CA4BBAD}"/>
                </a:ext>
              </a:extLst>
            </p:cNvPr>
            <p:cNvSpPr txBox="1"/>
            <p:nvPr/>
          </p:nvSpPr>
          <p:spPr>
            <a:xfrm>
              <a:off x="3414321" y="2412580"/>
              <a:ext cx="8887948" cy="64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/>
                <a:t>km</a:t>
              </a:r>
              <a:r>
                <a:rPr lang="hu-HU" sz="2800" b="1" baseline="30000" dirty="0"/>
                <a:t>3</a:t>
              </a:r>
              <a:r>
                <a:rPr lang="hu-HU" sz="2800" b="1" dirty="0"/>
                <a:t>				m</a:t>
              </a:r>
              <a:r>
                <a:rPr lang="hu-HU" sz="2800" b="1" baseline="30000" dirty="0"/>
                <a:t>3</a:t>
              </a:r>
              <a:r>
                <a:rPr lang="hu-HU" sz="2800" b="1" dirty="0"/>
                <a:t>	  dm</a:t>
              </a:r>
              <a:r>
                <a:rPr lang="hu-HU" sz="2800" b="1" baseline="30000" dirty="0"/>
                <a:t>3</a:t>
              </a:r>
              <a:r>
                <a:rPr lang="hu-HU" sz="2800" b="1" dirty="0"/>
                <a:t>	     cm</a:t>
              </a:r>
              <a:r>
                <a:rPr lang="hu-HU" sz="2800" b="1" baseline="30000" dirty="0"/>
                <a:t>3</a:t>
              </a:r>
              <a:r>
                <a:rPr lang="hu-HU" sz="2800" b="1" dirty="0"/>
                <a:t>       mm</a:t>
              </a:r>
              <a:r>
                <a:rPr lang="hu-HU" sz="2800" b="1" baseline="30000" dirty="0"/>
                <a:t>3</a:t>
              </a:r>
              <a:endParaRPr lang="sk-SK" sz="2800" b="1" baseline="30000" dirty="0"/>
            </a:p>
          </p:txBody>
        </p:sp>
        <p:sp>
          <p:nvSpPr>
            <p:cNvPr id="45" name="Zahnutá šípka nadol 25">
              <a:extLst>
                <a:ext uri="{FF2B5EF4-FFF2-40B4-BE49-F238E27FC236}">
                  <a16:creationId xmlns:a16="http://schemas.microsoft.com/office/drawing/2014/main" id="{2CD55E14-DDBC-6BF4-611F-2B3140A2BA7C}"/>
                </a:ext>
              </a:extLst>
            </p:cNvPr>
            <p:cNvSpPr/>
            <p:nvPr/>
          </p:nvSpPr>
          <p:spPr>
            <a:xfrm>
              <a:off x="4108918" y="2103403"/>
              <a:ext cx="2268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46" name="BlokTextu 45">
              <a:extLst>
                <a:ext uri="{FF2B5EF4-FFF2-40B4-BE49-F238E27FC236}">
                  <a16:creationId xmlns:a16="http://schemas.microsoft.com/office/drawing/2014/main" id="{D42EE142-B910-E83E-5E3E-8061C9D4A164}"/>
                </a:ext>
              </a:extLst>
            </p:cNvPr>
            <p:cNvSpPr txBox="1"/>
            <p:nvPr/>
          </p:nvSpPr>
          <p:spPr>
            <a:xfrm>
              <a:off x="4113926" y="1614047"/>
              <a:ext cx="2097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. 1 000 000 000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Zahnutá šípka nadol 31">
              <a:extLst>
                <a:ext uri="{FF2B5EF4-FFF2-40B4-BE49-F238E27FC236}">
                  <a16:creationId xmlns:a16="http://schemas.microsoft.com/office/drawing/2014/main" id="{2AA9A5FD-903B-7629-AB83-9CD1065735C3}"/>
                </a:ext>
              </a:extLst>
            </p:cNvPr>
            <p:cNvSpPr/>
            <p:nvPr/>
          </p:nvSpPr>
          <p:spPr>
            <a:xfrm>
              <a:off x="6732421" y="2094354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48" name="Zahnutá šípka nadol 33">
              <a:extLst>
                <a:ext uri="{FF2B5EF4-FFF2-40B4-BE49-F238E27FC236}">
                  <a16:creationId xmlns:a16="http://schemas.microsoft.com/office/drawing/2014/main" id="{CAA2CD04-1BDB-5DF2-E4EE-39DD0084DC51}"/>
                </a:ext>
              </a:extLst>
            </p:cNvPr>
            <p:cNvSpPr/>
            <p:nvPr/>
          </p:nvSpPr>
          <p:spPr>
            <a:xfrm>
              <a:off x="8370283" y="2078275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49" name="Zahnutá šípka nadol 34">
              <a:extLst>
                <a:ext uri="{FF2B5EF4-FFF2-40B4-BE49-F238E27FC236}">
                  <a16:creationId xmlns:a16="http://schemas.microsoft.com/office/drawing/2014/main" id="{2F319326-2958-36FA-793F-C6A011E96578}"/>
                </a:ext>
              </a:extLst>
            </p:cNvPr>
            <p:cNvSpPr/>
            <p:nvPr/>
          </p:nvSpPr>
          <p:spPr>
            <a:xfrm>
              <a:off x="10004024" y="2078275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0" name="BlokTextu 49">
              <a:extLst>
                <a:ext uri="{FF2B5EF4-FFF2-40B4-BE49-F238E27FC236}">
                  <a16:creationId xmlns:a16="http://schemas.microsoft.com/office/drawing/2014/main" id="{7C855B3C-AF7E-1E8D-3ED5-74BF66A38DA8}"/>
                </a:ext>
              </a:extLst>
            </p:cNvPr>
            <p:cNvSpPr txBox="1"/>
            <p:nvPr/>
          </p:nvSpPr>
          <p:spPr>
            <a:xfrm>
              <a:off x="6606046" y="1582615"/>
              <a:ext cx="1026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.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BlokTextu 50">
              <a:extLst>
                <a:ext uri="{FF2B5EF4-FFF2-40B4-BE49-F238E27FC236}">
                  <a16:creationId xmlns:a16="http://schemas.microsoft.com/office/drawing/2014/main" id="{C7E1C3DD-FE48-70AA-7B99-7BD057ED0C66}"/>
                </a:ext>
              </a:extLst>
            </p:cNvPr>
            <p:cNvSpPr txBox="1"/>
            <p:nvPr/>
          </p:nvSpPr>
          <p:spPr>
            <a:xfrm>
              <a:off x="8230480" y="1587343"/>
              <a:ext cx="1026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.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BlokTextu 51">
              <a:extLst>
                <a:ext uri="{FF2B5EF4-FFF2-40B4-BE49-F238E27FC236}">
                  <a16:creationId xmlns:a16="http://schemas.microsoft.com/office/drawing/2014/main" id="{E3C7607E-C0C1-8127-1AC1-063A3E9225A5}"/>
                </a:ext>
              </a:extLst>
            </p:cNvPr>
            <p:cNvSpPr txBox="1"/>
            <p:nvPr/>
          </p:nvSpPr>
          <p:spPr>
            <a:xfrm>
              <a:off x="9864221" y="1587343"/>
              <a:ext cx="1026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.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Zahnutá šípka nadol 38">
              <a:extLst>
                <a:ext uri="{FF2B5EF4-FFF2-40B4-BE49-F238E27FC236}">
                  <a16:creationId xmlns:a16="http://schemas.microsoft.com/office/drawing/2014/main" id="{5DDEF94C-E312-94B3-DBCD-E1D65FACC791}"/>
                </a:ext>
              </a:extLst>
            </p:cNvPr>
            <p:cNvSpPr/>
            <p:nvPr/>
          </p:nvSpPr>
          <p:spPr>
            <a:xfrm flipH="1" flipV="1">
              <a:off x="4108271" y="3032947"/>
              <a:ext cx="2268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4" name="BlokTextu 53">
              <a:extLst>
                <a:ext uri="{FF2B5EF4-FFF2-40B4-BE49-F238E27FC236}">
                  <a16:creationId xmlns:a16="http://schemas.microsoft.com/office/drawing/2014/main" id="{D5A21C93-BAA2-4B5B-BD00-9869C88C64C8}"/>
                </a:ext>
              </a:extLst>
            </p:cNvPr>
            <p:cNvSpPr txBox="1"/>
            <p:nvPr/>
          </p:nvSpPr>
          <p:spPr>
            <a:xfrm>
              <a:off x="4120072" y="3341799"/>
              <a:ext cx="2100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: 1 000 000 000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Zahnutá šípka nadol 44">
              <a:extLst>
                <a:ext uri="{FF2B5EF4-FFF2-40B4-BE49-F238E27FC236}">
                  <a16:creationId xmlns:a16="http://schemas.microsoft.com/office/drawing/2014/main" id="{F375FC7F-C624-4AC9-DB73-B8E05E3C957D}"/>
                </a:ext>
              </a:extLst>
            </p:cNvPr>
            <p:cNvSpPr/>
            <p:nvPr/>
          </p:nvSpPr>
          <p:spPr>
            <a:xfrm flipH="1" flipV="1">
              <a:off x="6727975" y="3033199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6" name="Zahnutá šípka nadol 45">
              <a:extLst>
                <a:ext uri="{FF2B5EF4-FFF2-40B4-BE49-F238E27FC236}">
                  <a16:creationId xmlns:a16="http://schemas.microsoft.com/office/drawing/2014/main" id="{4F895C21-744E-530A-C253-87A05BDBFC33}"/>
                </a:ext>
              </a:extLst>
            </p:cNvPr>
            <p:cNvSpPr/>
            <p:nvPr/>
          </p:nvSpPr>
          <p:spPr>
            <a:xfrm flipH="1" flipV="1">
              <a:off x="8370283" y="3029056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7" name="Zahnutá šípka nadol 46">
              <a:extLst>
                <a:ext uri="{FF2B5EF4-FFF2-40B4-BE49-F238E27FC236}">
                  <a16:creationId xmlns:a16="http://schemas.microsoft.com/office/drawing/2014/main" id="{3697CE52-7CF0-D90B-24B3-F66275FBE9E7}"/>
                </a:ext>
              </a:extLst>
            </p:cNvPr>
            <p:cNvSpPr/>
            <p:nvPr/>
          </p:nvSpPr>
          <p:spPr>
            <a:xfrm flipH="1" flipV="1">
              <a:off x="10004023" y="3029056"/>
              <a:ext cx="1044000" cy="396000"/>
            </a:xfrm>
            <a:prstGeom prst="curved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8" name="BlokTextu 57">
              <a:extLst>
                <a:ext uri="{FF2B5EF4-FFF2-40B4-BE49-F238E27FC236}">
                  <a16:creationId xmlns:a16="http://schemas.microsoft.com/office/drawing/2014/main" id="{17EEA533-27B3-4857-1D8A-0C1557ED50A9}"/>
                </a:ext>
              </a:extLst>
            </p:cNvPr>
            <p:cNvSpPr txBox="1"/>
            <p:nvPr/>
          </p:nvSpPr>
          <p:spPr>
            <a:xfrm>
              <a:off x="6588371" y="3349580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: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BlokTextu 58">
              <a:extLst>
                <a:ext uri="{FF2B5EF4-FFF2-40B4-BE49-F238E27FC236}">
                  <a16:creationId xmlns:a16="http://schemas.microsoft.com/office/drawing/2014/main" id="{677B1BD4-DA0E-B45B-2E53-28EC0A93BCBD}"/>
                </a:ext>
              </a:extLst>
            </p:cNvPr>
            <p:cNvSpPr txBox="1"/>
            <p:nvPr/>
          </p:nvSpPr>
          <p:spPr>
            <a:xfrm>
              <a:off x="8232230" y="3353569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: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BlokTextu 59">
              <a:extLst>
                <a:ext uri="{FF2B5EF4-FFF2-40B4-BE49-F238E27FC236}">
                  <a16:creationId xmlns:a16="http://schemas.microsoft.com/office/drawing/2014/main" id="{E72766CD-2EBD-A143-12C8-0929249D202A}"/>
                </a:ext>
              </a:extLst>
            </p:cNvPr>
            <p:cNvSpPr txBox="1"/>
            <p:nvPr/>
          </p:nvSpPr>
          <p:spPr>
            <a:xfrm>
              <a:off x="9869854" y="3342893"/>
              <a:ext cx="10294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: 1 000</a:t>
              </a:r>
              <a:endParaRPr lang="sk-SK" sz="2400" b="1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9145BF5C-40ED-FF7D-5E78-1F18BCEEB67E}"/>
              </a:ext>
            </a:extLst>
          </p:cNvPr>
          <p:cNvGrpSpPr>
            <a:grpSpLocks noChangeAspect="1"/>
          </p:cNvGrpSpPr>
          <p:nvPr/>
        </p:nvGrpSpPr>
        <p:grpSpPr>
          <a:xfrm>
            <a:off x="4424212" y="3328005"/>
            <a:ext cx="6090129" cy="1799996"/>
            <a:chOff x="4694283" y="4495437"/>
            <a:chExt cx="7553821" cy="2232600"/>
          </a:xfrm>
        </p:grpSpPr>
        <p:sp>
          <p:nvSpPr>
            <p:cNvPr id="2" name="BlokTextu 1">
              <a:extLst>
                <a:ext uri="{FF2B5EF4-FFF2-40B4-BE49-F238E27FC236}">
                  <a16:creationId xmlns:a16="http://schemas.microsoft.com/office/drawing/2014/main" id="{32814452-A558-D629-D12F-1431609B9EEE}"/>
                </a:ext>
              </a:extLst>
            </p:cNvPr>
            <p:cNvSpPr txBox="1"/>
            <p:nvPr/>
          </p:nvSpPr>
          <p:spPr>
            <a:xfrm>
              <a:off x="4694283" y="5337063"/>
              <a:ext cx="7553821" cy="648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b="1" dirty="0"/>
                <a:t>hl				l		 dl		  	 cl         ml</a:t>
              </a:r>
              <a:endParaRPr lang="sk-SK" sz="2800" b="1" baseline="30000" dirty="0"/>
            </a:p>
          </p:txBody>
        </p:sp>
        <p:sp>
          <p:nvSpPr>
            <p:cNvPr id="3" name="Zahnutá šípka nadol 25">
              <a:extLst>
                <a:ext uri="{FF2B5EF4-FFF2-40B4-BE49-F238E27FC236}">
                  <a16:creationId xmlns:a16="http://schemas.microsoft.com/office/drawing/2014/main" id="{463C2354-E9DC-F450-71F1-4D2BFEB031F2}"/>
                </a:ext>
              </a:extLst>
            </p:cNvPr>
            <p:cNvSpPr/>
            <p:nvPr/>
          </p:nvSpPr>
          <p:spPr>
            <a:xfrm>
              <a:off x="5080542" y="5016219"/>
              <a:ext cx="1908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5" name="BlokTextu 4">
              <a:extLst>
                <a:ext uri="{FF2B5EF4-FFF2-40B4-BE49-F238E27FC236}">
                  <a16:creationId xmlns:a16="http://schemas.microsoft.com/office/drawing/2014/main" id="{4729678F-AF40-54DA-BBFA-B53EBF53E1DD}"/>
                </a:ext>
              </a:extLst>
            </p:cNvPr>
            <p:cNvSpPr txBox="1"/>
            <p:nvPr/>
          </p:nvSpPr>
          <p:spPr>
            <a:xfrm>
              <a:off x="5489582" y="4526863"/>
              <a:ext cx="801823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. 100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Zahnutá šípka nadol 31">
              <a:extLst>
                <a:ext uri="{FF2B5EF4-FFF2-40B4-BE49-F238E27FC236}">
                  <a16:creationId xmlns:a16="http://schemas.microsoft.com/office/drawing/2014/main" id="{DFDFB1ED-2845-E955-3900-CF16E906B1E7}"/>
                </a:ext>
              </a:extLst>
            </p:cNvPr>
            <p:cNvSpPr/>
            <p:nvPr/>
          </p:nvSpPr>
          <p:spPr>
            <a:xfrm>
              <a:off x="7246842" y="5007170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7" name="Zahnutá šípka nadol 33">
              <a:extLst>
                <a:ext uri="{FF2B5EF4-FFF2-40B4-BE49-F238E27FC236}">
                  <a16:creationId xmlns:a16="http://schemas.microsoft.com/office/drawing/2014/main" id="{8BF89903-65D2-2385-63F8-F824384FBCCC}"/>
                </a:ext>
              </a:extLst>
            </p:cNvPr>
            <p:cNvSpPr/>
            <p:nvPr/>
          </p:nvSpPr>
          <p:spPr>
            <a:xfrm>
              <a:off x="8884704" y="4991091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8" name="Zahnutá šípka nadol 34">
              <a:extLst>
                <a:ext uri="{FF2B5EF4-FFF2-40B4-BE49-F238E27FC236}">
                  <a16:creationId xmlns:a16="http://schemas.microsoft.com/office/drawing/2014/main" id="{C5E808ED-CC2E-FDD8-4D41-9DEC1AB82EA5}"/>
                </a:ext>
              </a:extLst>
            </p:cNvPr>
            <p:cNvSpPr/>
            <p:nvPr/>
          </p:nvSpPr>
          <p:spPr>
            <a:xfrm>
              <a:off x="10518445" y="4991091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9" name="BlokTextu 8">
              <a:extLst>
                <a:ext uri="{FF2B5EF4-FFF2-40B4-BE49-F238E27FC236}">
                  <a16:creationId xmlns:a16="http://schemas.microsoft.com/office/drawing/2014/main" id="{365AB2D1-BAE2-5879-B96B-F145FFD952AB}"/>
                </a:ext>
              </a:extLst>
            </p:cNvPr>
            <p:cNvSpPr txBox="1"/>
            <p:nvPr/>
          </p:nvSpPr>
          <p:spPr>
            <a:xfrm>
              <a:off x="7301223" y="4495437"/>
              <a:ext cx="64633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.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BlokTextu 9">
              <a:extLst>
                <a:ext uri="{FF2B5EF4-FFF2-40B4-BE49-F238E27FC236}">
                  <a16:creationId xmlns:a16="http://schemas.microsoft.com/office/drawing/2014/main" id="{AD698CA0-DDB0-3236-E5AA-6E512A92B6AA}"/>
                </a:ext>
              </a:extLst>
            </p:cNvPr>
            <p:cNvSpPr txBox="1"/>
            <p:nvPr/>
          </p:nvSpPr>
          <p:spPr>
            <a:xfrm>
              <a:off x="8936289" y="4500156"/>
              <a:ext cx="64633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.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BlokTextu 10">
              <a:extLst>
                <a:ext uri="{FF2B5EF4-FFF2-40B4-BE49-F238E27FC236}">
                  <a16:creationId xmlns:a16="http://schemas.microsoft.com/office/drawing/2014/main" id="{B99A73B6-CAE9-E880-2BA5-6E5470DA4DFF}"/>
                </a:ext>
              </a:extLst>
            </p:cNvPr>
            <p:cNvSpPr txBox="1"/>
            <p:nvPr/>
          </p:nvSpPr>
          <p:spPr>
            <a:xfrm>
              <a:off x="10570030" y="4500156"/>
              <a:ext cx="646330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.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Zahnutá šípka nadol 38">
              <a:extLst>
                <a:ext uri="{FF2B5EF4-FFF2-40B4-BE49-F238E27FC236}">
                  <a16:creationId xmlns:a16="http://schemas.microsoft.com/office/drawing/2014/main" id="{05C8A01D-DBB6-A089-7E5D-4541352ECC7A}"/>
                </a:ext>
              </a:extLst>
            </p:cNvPr>
            <p:cNvSpPr/>
            <p:nvPr/>
          </p:nvSpPr>
          <p:spPr>
            <a:xfrm flipH="1" flipV="1">
              <a:off x="5079895" y="5945763"/>
              <a:ext cx="1908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C22ED557-B65F-EF83-FA47-C6C46EAE9715}"/>
                </a:ext>
              </a:extLst>
            </p:cNvPr>
            <p:cNvSpPr txBox="1"/>
            <p:nvPr/>
          </p:nvSpPr>
          <p:spPr>
            <a:xfrm>
              <a:off x="5559532" y="6254602"/>
              <a:ext cx="805029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: 100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Zahnutá šípka nadol 44">
              <a:extLst>
                <a:ext uri="{FF2B5EF4-FFF2-40B4-BE49-F238E27FC236}">
                  <a16:creationId xmlns:a16="http://schemas.microsoft.com/office/drawing/2014/main" id="{8F20CE95-EB30-F82B-BA1C-BA9B198C0FFA}"/>
                </a:ext>
              </a:extLst>
            </p:cNvPr>
            <p:cNvSpPr/>
            <p:nvPr/>
          </p:nvSpPr>
          <p:spPr>
            <a:xfrm flipH="1" flipV="1">
              <a:off x="7242396" y="5946015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15" name="Zahnutá šípka nadol 45">
              <a:extLst>
                <a:ext uri="{FF2B5EF4-FFF2-40B4-BE49-F238E27FC236}">
                  <a16:creationId xmlns:a16="http://schemas.microsoft.com/office/drawing/2014/main" id="{53E35AAD-92B8-4960-62C2-578B22F385EC}"/>
                </a:ext>
              </a:extLst>
            </p:cNvPr>
            <p:cNvSpPr/>
            <p:nvPr/>
          </p:nvSpPr>
          <p:spPr>
            <a:xfrm flipH="1" flipV="1">
              <a:off x="8884704" y="5941872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16" name="Zahnutá šípka nadol 46">
              <a:extLst>
                <a:ext uri="{FF2B5EF4-FFF2-40B4-BE49-F238E27FC236}">
                  <a16:creationId xmlns:a16="http://schemas.microsoft.com/office/drawing/2014/main" id="{C07D6E3B-426E-4FE1-7B65-566CA5D73A9B}"/>
                </a:ext>
              </a:extLst>
            </p:cNvPr>
            <p:cNvSpPr/>
            <p:nvPr/>
          </p:nvSpPr>
          <p:spPr>
            <a:xfrm flipH="1" flipV="1">
              <a:off x="10518444" y="5941872"/>
              <a:ext cx="1044000" cy="396000"/>
            </a:xfrm>
            <a:prstGeom prst="curvedDown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chemeClr val="tx1"/>
                </a:solidFill>
              </a:endParaRPr>
            </a:p>
          </p:txBody>
        </p:sp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AF50CCC3-0AC4-3A13-2EDF-BE5111D5CB18}"/>
                </a:ext>
              </a:extLst>
            </p:cNvPr>
            <p:cNvSpPr txBox="1"/>
            <p:nvPr/>
          </p:nvSpPr>
          <p:spPr>
            <a:xfrm>
              <a:off x="7347346" y="6262384"/>
              <a:ext cx="649537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: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0F0724E3-2620-501E-C711-6E9EB3C635D0}"/>
                </a:ext>
              </a:extLst>
            </p:cNvPr>
            <p:cNvSpPr txBox="1"/>
            <p:nvPr/>
          </p:nvSpPr>
          <p:spPr>
            <a:xfrm>
              <a:off x="8991204" y="6266373"/>
              <a:ext cx="649537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: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9CC79C11-7854-B1FE-7416-D78243FC6F7B}"/>
                </a:ext>
              </a:extLst>
            </p:cNvPr>
            <p:cNvSpPr txBox="1"/>
            <p:nvPr/>
          </p:nvSpPr>
          <p:spPr>
            <a:xfrm>
              <a:off x="10618195" y="6255696"/>
              <a:ext cx="649537" cy="461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b="1" dirty="0">
                  <a:solidFill>
                    <a:srgbClr val="C00000"/>
                  </a:solidFill>
                  <a:latin typeface="Calibri" panose="020F0502020204030204" pitchFamily="34" charset="0"/>
                </a:rPr>
                <a:t>: 10</a:t>
              </a:r>
              <a:endParaRPr lang="sk-SK" sz="2400" b="1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102777CA-DCD1-D651-61C2-841014B28114}"/>
              </a:ext>
            </a:extLst>
          </p:cNvPr>
          <p:cNvCxnSpPr>
            <a:cxnSpLocks/>
          </p:cNvCxnSpPr>
          <p:nvPr/>
        </p:nvCxnSpPr>
        <p:spPr>
          <a:xfrm flipH="1">
            <a:off x="6256762" y="2816882"/>
            <a:ext cx="0" cy="104400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Rovná spojovacia šípka 29">
            <a:extLst>
              <a:ext uri="{FF2B5EF4-FFF2-40B4-BE49-F238E27FC236}">
                <a16:creationId xmlns:a16="http://schemas.microsoft.com/office/drawing/2014/main" id="{AD759077-9865-16BE-24AC-E93C4038E67C}"/>
              </a:ext>
            </a:extLst>
          </p:cNvPr>
          <p:cNvCxnSpPr>
            <a:cxnSpLocks/>
          </p:cNvCxnSpPr>
          <p:nvPr/>
        </p:nvCxnSpPr>
        <p:spPr>
          <a:xfrm flipH="1">
            <a:off x="6423414" y="2816881"/>
            <a:ext cx="0" cy="1044000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BlokTextu 32">
            <a:extLst>
              <a:ext uri="{FF2B5EF4-FFF2-40B4-BE49-F238E27FC236}">
                <a16:creationId xmlns:a16="http://schemas.microsoft.com/office/drawing/2014/main" id="{3388BB56-4B37-2A4A-119E-B582774A5B69}"/>
              </a:ext>
            </a:extLst>
          </p:cNvPr>
          <p:cNvSpPr txBox="1"/>
          <p:nvPr/>
        </p:nvSpPr>
        <p:spPr>
          <a:xfrm>
            <a:off x="1304359" y="5513418"/>
            <a:ext cx="4772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5 m</a:t>
            </a:r>
            <a:r>
              <a:rPr lang="hu-HU" sz="2400" b="1" baseline="30000" dirty="0"/>
              <a:t>3</a:t>
            </a:r>
            <a:r>
              <a:rPr lang="hu-HU" sz="2400" b="1" dirty="0"/>
              <a:t> =                                      dl</a:t>
            </a:r>
            <a:endParaRPr lang="hu-HU" sz="2400" b="1" baseline="30000" dirty="0"/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02A53D55-691B-F668-013D-B88608DA7FA2}"/>
              </a:ext>
            </a:extLst>
          </p:cNvPr>
          <p:cNvSpPr txBox="1"/>
          <p:nvPr/>
        </p:nvSpPr>
        <p:spPr>
          <a:xfrm>
            <a:off x="1240562" y="6052792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243 cl =                                     m</a:t>
            </a:r>
            <a:r>
              <a:rPr lang="hu-HU" sz="2400" b="1" baseline="30000" dirty="0"/>
              <a:t>3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F07521C5-28FC-5DD0-3535-ABD15394C34E}"/>
              </a:ext>
            </a:extLst>
          </p:cNvPr>
          <p:cNvSpPr txBox="1"/>
          <p:nvPr/>
        </p:nvSpPr>
        <p:spPr>
          <a:xfrm>
            <a:off x="6975128" y="5507001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67,1 cm</a:t>
            </a:r>
            <a:r>
              <a:rPr lang="hu-HU" sz="2400" b="1" baseline="30000" dirty="0"/>
              <a:t>3</a:t>
            </a:r>
            <a:r>
              <a:rPr lang="hu-HU" sz="2400" b="1" dirty="0"/>
              <a:t> =                                   cl</a:t>
            </a:r>
            <a:endParaRPr lang="hu-HU" sz="2400" b="1" baseline="30000" dirty="0"/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E061D9F9-28BB-FE87-1276-2454DE9D3BA0}"/>
              </a:ext>
            </a:extLst>
          </p:cNvPr>
          <p:cNvSpPr txBox="1"/>
          <p:nvPr/>
        </p:nvSpPr>
        <p:spPr>
          <a:xfrm>
            <a:off x="2498336" y="5513821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5000 dm</a:t>
            </a:r>
            <a:r>
              <a:rPr lang="hu-HU" sz="2400" b="1" baseline="30000" dirty="0">
                <a:solidFill>
                  <a:srgbClr val="0070C0"/>
                </a:solidFill>
              </a:rPr>
              <a:t>3</a:t>
            </a:r>
            <a:r>
              <a:rPr lang="hu-HU" sz="2400" b="1" dirty="0">
                <a:solidFill>
                  <a:srgbClr val="0070C0"/>
                </a:solidFill>
              </a:rPr>
              <a:t>/l</a:t>
            </a:r>
          </a:p>
        </p:txBody>
      </p:sp>
      <p:sp>
        <p:nvSpPr>
          <p:cNvPr id="37" name="Zahnutá šípka nadol 45">
            <a:extLst>
              <a:ext uri="{FF2B5EF4-FFF2-40B4-BE49-F238E27FC236}">
                <a16:creationId xmlns:a16="http://schemas.microsoft.com/office/drawing/2014/main" id="{A43C4770-A285-BAB5-E472-AF2FE94D5884}"/>
              </a:ext>
            </a:extLst>
          </p:cNvPr>
          <p:cNvSpPr/>
          <p:nvPr/>
        </p:nvSpPr>
        <p:spPr>
          <a:xfrm flipV="1">
            <a:off x="1580251" y="5875344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38" name="Zahnutá šípka nadol 45">
            <a:extLst>
              <a:ext uri="{FF2B5EF4-FFF2-40B4-BE49-F238E27FC236}">
                <a16:creationId xmlns:a16="http://schemas.microsoft.com/office/drawing/2014/main" id="{565675F6-BC9D-F67C-696C-4C36CC0F5608}"/>
              </a:ext>
            </a:extLst>
          </p:cNvPr>
          <p:cNvSpPr/>
          <p:nvPr/>
        </p:nvSpPr>
        <p:spPr>
          <a:xfrm flipV="1">
            <a:off x="1766882" y="5879095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39" name="Zahnutá šípka nadol 45">
            <a:extLst>
              <a:ext uri="{FF2B5EF4-FFF2-40B4-BE49-F238E27FC236}">
                <a16:creationId xmlns:a16="http://schemas.microsoft.com/office/drawing/2014/main" id="{F2CD7298-D260-2C0F-2FCB-80C97B5AE433}"/>
              </a:ext>
            </a:extLst>
          </p:cNvPr>
          <p:cNvSpPr/>
          <p:nvPr/>
        </p:nvSpPr>
        <p:spPr>
          <a:xfrm flipV="1">
            <a:off x="1949974" y="5876819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41" name="Zahnutá šípka nadol 45">
            <a:extLst>
              <a:ext uri="{FF2B5EF4-FFF2-40B4-BE49-F238E27FC236}">
                <a16:creationId xmlns:a16="http://schemas.microsoft.com/office/drawing/2014/main" id="{E9292219-C4BB-8E08-6C73-104CAE6DB22D}"/>
              </a:ext>
            </a:extLst>
          </p:cNvPr>
          <p:cNvSpPr/>
          <p:nvPr/>
        </p:nvSpPr>
        <p:spPr>
          <a:xfrm flipH="1" flipV="1">
            <a:off x="1473355" y="6437603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42" name="Zahnutá šípka nadol 45">
            <a:extLst>
              <a:ext uri="{FF2B5EF4-FFF2-40B4-BE49-F238E27FC236}">
                <a16:creationId xmlns:a16="http://schemas.microsoft.com/office/drawing/2014/main" id="{5DE73711-75F3-512C-6E83-F320D40FD2E7}"/>
              </a:ext>
            </a:extLst>
          </p:cNvPr>
          <p:cNvSpPr/>
          <p:nvPr/>
        </p:nvSpPr>
        <p:spPr>
          <a:xfrm flipH="1" flipV="1">
            <a:off x="1655215" y="6435327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3F88B070-CA17-A8A2-1E1E-CE636A22FBAA}"/>
              </a:ext>
            </a:extLst>
          </p:cNvPr>
          <p:cNvSpPr txBox="1"/>
          <p:nvPr/>
        </p:nvSpPr>
        <p:spPr>
          <a:xfrm>
            <a:off x="2455339" y="6052792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2,43 l/dm</a:t>
            </a:r>
            <a:r>
              <a:rPr lang="hu-HU" sz="24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5" name="Zahnutá šípka nadol 45">
            <a:extLst>
              <a:ext uri="{FF2B5EF4-FFF2-40B4-BE49-F238E27FC236}">
                <a16:creationId xmlns:a16="http://schemas.microsoft.com/office/drawing/2014/main" id="{2547F1A9-4E16-3C44-C1E1-59DA8C2AEC61}"/>
              </a:ext>
            </a:extLst>
          </p:cNvPr>
          <p:cNvSpPr/>
          <p:nvPr/>
        </p:nvSpPr>
        <p:spPr>
          <a:xfrm flipV="1">
            <a:off x="3266904" y="5889519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66" name="BlokTextu 65">
            <a:extLst>
              <a:ext uri="{FF2B5EF4-FFF2-40B4-BE49-F238E27FC236}">
                <a16:creationId xmlns:a16="http://schemas.microsoft.com/office/drawing/2014/main" id="{3DB91A36-BE3D-1458-51B2-7F2986CAE159}"/>
              </a:ext>
            </a:extLst>
          </p:cNvPr>
          <p:cNvSpPr txBox="1"/>
          <p:nvPr/>
        </p:nvSpPr>
        <p:spPr>
          <a:xfrm>
            <a:off x="4225536" y="5513821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= 50000</a:t>
            </a:r>
          </a:p>
        </p:txBody>
      </p:sp>
      <p:sp>
        <p:nvSpPr>
          <p:cNvPr id="67" name="Zahnutá šípka nadol 45">
            <a:extLst>
              <a:ext uri="{FF2B5EF4-FFF2-40B4-BE49-F238E27FC236}">
                <a16:creationId xmlns:a16="http://schemas.microsoft.com/office/drawing/2014/main" id="{4B74815E-DF6F-689C-6D15-E571A52EED86}"/>
              </a:ext>
            </a:extLst>
          </p:cNvPr>
          <p:cNvSpPr/>
          <p:nvPr/>
        </p:nvSpPr>
        <p:spPr>
          <a:xfrm flipH="1" flipV="1">
            <a:off x="2152267" y="6430782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8" name="Zahnutá šípka nadol 45">
            <a:extLst>
              <a:ext uri="{FF2B5EF4-FFF2-40B4-BE49-F238E27FC236}">
                <a16:creationId xmlns:a16="http://schemas.microsoft.com/office/drawing/2014/main" id="{81AFD437-63DF-0201-087F-F6F09631C20E}"/>
              </a:ext>
            </a:extLst>
          </p:cNvPr>
          <p:cNvSpPr/>
          <p:nvPr/>
        </p:nvSpPr>
        <p:spPr>
          <a:xfrm flipH="1" flipV="1">
            <a:off x="2330350" y="6434533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9" name="Zahnutá šípka nadol 45">
            <a:extLst>
              <a:ext uri="{FF2B5EF4-FFF2-40B4-BE49-F238E27FC236}">
                <a16:creationId xmlns:a16="http://schemas.microsoft.com/office/drawing/2014/main" id="{8B464AF0-03EC-0DF4-5274-B1C759929692}"/>
              </a:ext>
            </a:extLst>
          </p:cNvPr>
          <p:cNvSpPr/>
          <p:nvPr/>
        </p:nvSpPr>
        <p:spPr>
          <a:xfrm flipH="1" flipV="1">
            <a:off x="2512210" y="6432257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0" name="BlokTextu 69">
            <a:extLst>
              <a:ext uri="{FF2B5EF4-FFF2-40B4-BE49-F238E27FC236}">
                <a16:creationId xmlns:a16="http://schemas.microsoft.com/office/drawing/2014/main" id="{C04714A3-4EDF-1B12-D39A-A5E2F9BECBF6}"/>
              </a:ext>
            </a:extLst>
          </p:cNvPr>
          <p:cNvSpPr txBox="1"/>
          <p:nvPr/>
        </p:nvSpPr>
        <p:spPr>
          <a:xfrm>
            <a:off x="4088340" y="6052521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= 0,00243</a:t>
            </a:r>
          </a:p>
        </p:txBody>
      </p:sp>
      <p:sp>
        <p:nvSpPr>
          <p:cNvPr id="71" name="Zahnutá šípka nadol 45">
            <a:extLst>
              <a:ext uri="{FF2B5EF4-FFF2-40B4-BE49-F238E27FC236}">
                <a16:creationId xmlns:a16="http://schemas.microsoft.com/office/drawing/2014/main" id="{927A61D0-058C-1409-BFDA-19CB732F9441}"/>
              </a:ext>
            </a:extLst>
          </p:cNvPr>
          <p:cNvSpPr/>
          <p:nvPr/>
        </p:nvSpPr>
        <p:spPr>
          <a:xfrm flipH="1" flipV="1">
            <a:off x="6832750" y="5893906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2" name="Zahnutá šípka nadol 45">
            <a:extLst>
              <a:ext uri="{FF2B5EF4-FFF2-40B4-BE49-F238E27FC236}">
                <a16:creationId xmlns:a16="http://schemas.microsoft.com/office/drawing/2014/main" id="{86AF2B09-8240-A936-929B-E0774AE7701A}"/>
              </a:ext>
            </a:extLst>
          </p:cNvPr>
          <p:cNvSpPr/>
          <p:nvPr/>
        </p:nvSpPr>
        <p:spPr>
          <a:xfrm flipH="1" flipV="1">
            <a:off x="7010833" y="5897657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3" name="Zahnutá šípka nadol 45">
            <a:extLst>
              <a:ext uri="{FF2B5EF4-FFF2-40B4-BE49-F238E27FC236}">
                <a16:creationId xmlns:a16="http://schemas.microsoft.com/office/drawing/2014/main" id="{980DDDB3-3DC0-B902-0254-7D4325ABA94C}"/>
              </a:ext>
            </a:extLst>
          </p:cNvPr>
          <p:cNvSpPr/>
          <p:nvPr/>
        </p:nvSpPr>
        <p:spPr>
          <a:xfrm flipH="1" flipV="1">
            <a:off x="7192693" y="5895381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4" name="BlokTextu 73">
            <a:extLst>
              <a:ext uri="{FF2B5EF4-FFF2-40B4-BE49-F238E27FC236}">
                <a16:creationId xmlns:a16="http://schemas.microsoft.com/office/drawing/2014/main" id="{2B12D762-4F0E-0F96-BD76-70B6B387B26D}"/>
              </a:ext>
            </a:extLst>
          </p:cNvPr>
          <p:cNvSpPr txBox="1"/>
          <p:nvPr/>
        </p:nvSpPr>
        <p:spPr>
          <a:xfrm>
            <a:off x="8595700" y="5504654"/>
            <a:ext cx="210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0,0671 dm</a:t>
            </a:r>
            <a:r>
              <a:rPr lang="hu-HU" sz="2400" b="1" baseline="30000" dirty="0">
                <a:solidFill>
                  <a:srgbClr val="0070C0"/>
                </a:solidFill>
              </a:rPr>
              <a:t>3</a:t>
            </a:r>
            <a:r>
              <a:rPr lang="hu-HU" sz="2400" b="1" dirty="0">
                <a:solidFill>
                  <a:srgbClr val="0070C0"/>
                </a:solidFill>
              </a:rPr>
              <a:t>/l</a:t>
            </a:r>
          </a:p>
        </p:txBody>
      </p:sp>
      <p:sp>
        <p:nvSpPr>
          <p:cNvPr id="75" name="Zahnutá šípka nadol 45">
            <a:extLst>
              <a:ext uri="{FF2B5EF4-FFF2-40B4-BE49-F238E27FC236}">
                <a16:creationId xmlns:a16="http://schemas.microsoft.com/office/drawing/2014/main" id="{A1273372-9249-8DE5-FCD1-592D07396435}"/>
              </a:ext>
            </a:extLst>
          </p:cNvPr>
          <p:cNvSpPr/>
          <p:nvPr/>
        </p:nvSpPr>
        <p:spPr>
          <a:xfrm flipV="1">
            <a:off x="8850693" y="5897238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76" name="Zahnutá šípka nadol 45">
            <a:extLst>
              <a:ext uri="{FF2B5EF4-FFF2-40B4-BE49-F238E27FC236}">
                <a16:creationId xmlns:a16="http://schemas.microsoft.com/office/drawing/2014/main" id="{2CFD668C-F9AA-9D1D-3F48-816F66D37FBB}"/>
              </a:ext>
            </a:extLst>
          </p:cNvPr>
          <p:cNvSpPr/>
          <p:nvPr/>
        </p:nvSpPr>
        <p:spPr>
          <a:xfrm flipV="1">
            <a:off x="9037818" y="5899169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77" name="BlokTextu 76">
            <a:extLst>
              <a:ext uri="{FF2B5EF4-FFF2-40B4-BE49-F238E27FC236}">
                <a16:creationId xmlns:a16="http://schemas.microsoft.com/office/drawing/2014/main" id="{E5956D6A-A1FD-9245-DE5E-39FF24D8D253}"/>
              </a:ext>
            </a:extLst>
          </p:cNvPr>
          <p:cNvSpPr txBox="1"/>
          <p:nvPr/>
        </p:nvSpPr>
        <p:spPr>
          <a:xfrm>
            <a:off x="10555887" y="5504179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= 6,71</a:t>
            </a:r>
          </a:p>
        </p:txBody>
      </p:sp>
      <p:sp>
        <p:nvSpPr>
          <p:cNvPr id="78" name="BlokTextu 77">
            <a:extLst>
              <a:ext uri="{FF2B5EF4-FFF2-40B4-BE49-F238E27FC236}">
                <a16:creationId xmlns:a16="http://schemas.microsoft.com/office/drawing/2014/main" id="{2911EF05-5D30-6BCC-DB16-8E6499D4072E}"/>
              </a:ext>
            </a:extLst>
          </p:cNvPr>
          <p:cNvSpPr txBox="1"/>
          <p:nvPr/>
        </p:nvSpPr>
        <p:spPr>
          <a:xfrm>
            <a:off x="6988716" y="6059095"/>
            <a:ext cx="531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8 ml =                                        cm</a:t>
            </a:r>
            <a:r>
              <a:rPr lang="hu-HU" sz="2400" b="1" baseline="30000" dirty="0"/>
              <a:t>3</a:t>
            </a:r>
          </a:p>
        </p:txBody>
      </p:sp>
      <p:sp>
        <p:nvSpPr>
          <p:cNvPr id="79" name="Zahnutá šípka nadol 45">
            <a:extLst>
              <a:ext uri="{FF2B5EF4-FFF2-40B4-BE49-F238E27FC236}">
                <a16:creationId xmlns:a16="http://schemas.microsoft.com/office/drawing/2014/main" id="{5D9DCB6D-E84F-5C04-F3D1-B562BD768164}"/>
              </a:ext>
            </a:extLst>
          </p:cNvPr>
          <p:cNvSpPr/>
          <p:nvPr/>
        </p:nvSpPr>
        <p:spPr>
          <a:xfrm flipH="1" flipV="1">
            <a:off x="6847772" y="6423029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0" name="Zahnutá šípka nadol 45">
            <a:extLst>
              <a:ext uri="{FF2B5EF4-FFF2-40B4-BE49-F238E27FC236}">
                <a16:creationId xmlns:a16="http://schemas.microsoft.com/office/drawing/2014/main" id="{33FA4FD7-2C83-A9E3-8AA4-E67998E25874}"/>
              </a:ext>
            </a:extLst>
          </p:cNvPr>
          <p:cNvSpPr/>
          <p:nvPr/>
        </p:nvSpPr>
        <p:spPr>
          <a:xfrm flipH="1" flipV="1">
            <a:off x="7029632" y="6420753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1" name="Zahnutá šípka nadol 45">
            <a:extLst>
              <a:ext uri="{FF2B5EF4-FFF2-40B4-BE49-F238E27FC236}">
                <a16:creationId xmlns:a16="http://schemas.microsoft.com/office/drawing/2014/main" id="{696E01CA-A465-31FA-A95F-615DB979FA09}"/>
              </a:ext>
            </a:extLst>
          </p:cNvPr>
          <p:cNvSpPr/>
          <p:nvPr/>
        </p:nvSpPr>
        <p:spPr>
          <a:xfrm flipH="1" flipV="1">
            <a:off x="6666170" y="6424355"/>
            <a:ext cx="252000" cy="180000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2" name="BlokTextu 81">
            <a:extLst>
              <a:ext uri="{FF2B5EF4-FFF2-40B4-BE49-F238E27FC236}">
                <a16:creationId xmlns:a16="http://schemas.microsoft.com/office/drawing/2014/main" id="{2D91D9CF-8227-9260-46E5-F9DF9A8CEC21}"/>
              </a:ext>
            </a:extLst>
          </p:cNvPr>
          <p:cNvSpPr txBox="1"/>
          <p:nvPr/>
        </p:nvSpPr>
        <p:spPr>
          <a:xfrm>
            <a:off x="8097005" y="606050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0,008 l/dm</a:t>
            </a:r>
            <a:r>
              <a:rPr lang="hu-HU" sz="2400" b="1" baseline="30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83" name="Zahnutá šípka nadol 45">
            <a:extLst>
              <a:ext uri="{FF2B5EF4-FFF2-40B4-BE49-F238E27FC236}">
                <a16:creationId xmlns:a16="http://schemas.microsoft.com/office/drawing/2014/main" id="{55CD7FA7-A1BD-713C-31C5-A398BE390B28}"/>
              </a:ext>
            </a:extLst>
          </p:cNvPr>
          <p:cNvSpPr/>
          <p:nvPr/>
        </p:nvSpPr>
        <p:spPr>
          <a:xfrm flipV="1">
            <a:off x="8398375" y="6433280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4" name="Zahnutá šípka nadol 45">
            <a:extLst>
              <a:ext uri="{FF2B5EF4-FFF2-40B4-BE49-F238E27FC236}">
                <a16:creationId xmlns:a16="http://schemas.microsoft.com/office/drawing/2014/main" id="{FCE518F7-4A6C-27BA-7E97-31DCDF28F356}"/>
              </a:ext>
            </a:extLst>
          </p:cNvPr>
          <p:cNvSpPr/>
          <p:nvPr/>
        </p:nvSpPr>
        <p:spPr>
          <a:xfrm flipV="1">
            <a:off x="8585006" y="6437031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5" name="Zahnutá šípka nadol 45">
            <a:extLst>
              <a:ext uri="{FF2B5EF4-FFF2-40B4-BE49-F238E27FC236}">
                <a16:creationId xmlns:a16="http://schemas.microsoft.com/office/drawing/2014/main" id="{295916ED-DB31-A98D-EE0B-F6F36B34B677}"/>
              </a:ext>
            </a:extLst>
          </p:cNvPr>
          <p:cNvSpPr/>
          <p:nvPr/>
        </p:nvSpPr>
        <p:spPr>
          <a:xfrm flipV="1">
            <a:off x="8768098" y="6434755"/>
            <a:ext cx="252000" cy="180000"/>
          </a:xfrm>
          <a:prstGeom prst="curved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600" dirty="0">
              <a:solidFill>
                <a:schemeClr val="tx1"/>
              </a:solidFill>
            </a:endParaRP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id="{76D622A6-188F-58EF-564D-911DE6DBABC4}"/>
              </a:ext>
            </a:extLst>
          </p:cNvPr>
          <p:cNvSpPr txBox="1"/>
          <p:nvPr/>
        </p:nvSpPr>
        <p:spPr>
          <a:xfrm>
            <a:off x="10085577" y="605987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=   8</a:t>
            </a:r>
          </a:p>
        </p:txBody>
      </p:sp>
      <p:cxnSp>
        <p:nvCxnSpPr>
          <p:cNvPr id="87" name="Rovná spojovacia šípka 86">
            <a:extLst>
              <a:ext uri="{FF2B5EF4-FFF2-40B4-BE49-F238E27FC236}">
                <a16:creationId xmlns:a16="http://schemas.microsoft.com/office/drawing/2014/main" id="{1975BBF5-9276-1051-9C6E-3042416EA668}"/>
              </a:ext>
            </a:extLst>
          </p:cNvPr>
          <p:cNvCxnSpPr>
            <a:cxnSpLocks/>
          </p:cNvCxnSpPr>
          <p:nvPr/>
        </p:nvCxnSpPr>
        <p:spPr>
          <a:xfrm>
            <a:off x="7561513" y="2842304"/>
            <a:ext cx="2467503" cy="1140758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Rovná spojovacia šípka 92">
            <a:extLst>
              <a:ext uri="{FF2B5EF4-FFF2-40B4-BE49-F238E27FC236}">
                <a16:creationId xmlns:a16="http://schemas.microsoft.com/office/drawing/2014/main" id="{E5001E88-CDC2-B79D-7268-F4E7F8581005}"/>
              </a:ext>
            </a:extLst>
          </p:cNvPr>
          <p:cNvCxnSpPr>
            <a:cxnSpLocks/>
          </p:cNvCxnSpPr>
          <p:nvPr/>
        </p:nvCxnSpPr>
        <p:spPr>
          <a:xfrm>
            <a:off x="7739359" y="2763748"/>
            <a:ext cx="2467503" cy="1140758"/>
          </a:xfrm>
          <a:prstGeom prst="straightConnector1">
            <a:avLst/>
          </a:prstGeom>
          <a:ln w="57150" cap="flat" cmpd="sng" algn="ctr">
            <a:solidFill>
              <a:schemeClr val="accent5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78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  <p:bldP spid="38" grpId="0" animBg="1"/>
      <p:bldP spid="39" grpId="0" animBg="1"/>
      <p:bldP spid="41" grpId="0" animBg="1"/>
      <p:bldP spid="42" grpId="0" animBg="1"/>
      <p:bldP spid="43" grpId="0"/>
      <p:bldP spid="65" grpId="0" animBg="1"/>
      <p:bldP spid="66" grpId="0"/>
      <p:bldP spid="67" grpId="0" animBg="1"/>
      <p:bldP spid="68" grpId="0" animBg="1"/>
      <p:bldP spid="69" grpId="0" animBg="1"/>
      <p:bldP spid="70" grpId="0"/>
      <p:bldP spid="71" grpId="0" animBg="1"/>
      <p:bldP spid="72" grpId="0" animBg="1"/>
      <p:bldP spid="73" grpId="0" animBg="1"/>
      <p:bldP spid="74" grpId="0"/>
      <p:bldP spid="75" grpId="0" animBg="1"/>
      <p:bldP spid="76" grpId="0" animBg="1"/>
      <p:bldP spid="77" grpId="0"/>
      <p:bldP spid="79" grpId="0" animBg="1"/>
      <p:bldP spid="80" grpId="0" animBg="1"/>
      <p:bldP spid="81" grpId="0" animBg="1"/>
      <p:bldP spid="82" grpId="0"/>
      <p:bldP spid="83" grpId="0" animBg="1"/>
      <p:bldP spid="84" grpId="0" animBg="1"/>
      <p:bldP spid="85" grpId="0" animBg="1"/>
      <p:bldP spid="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EB4E29D5-D23C-8EA0-501B-AC5E9240E39F}"/>
              </a:ext>
            </a:extLst>
          </p:cNvPr>
          <p:cNvSpPr/>
          <p:nvPr/>
        </p:nvSpPr>
        <p:spPr>
          <a:xfrm>
            <a:off x="1045029" y="729343"/>
            <a:ext cx="5181600" cy="5715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10AC10C-0CCB-3C4C-8562-23D0A74F7B36}"/>
              </a:ext>
            </a:extLst>
          </p:cNvPr>
          <p:cNvSpPr txBox="1"/>
          <p:nvPr/>
        </p:nvSpPr>
        <p:spPr>
          <a:xfrm>
            <a:off x="1518101" y="924112"/>
            <a:ext cx="4235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Kocka alakú dolgok</a:t>
            </a:r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056A5B3B-26C7-7E9E-0379-5684A79A10EA}"/>
              </a:ext>
            </a:extLst>
          </p:cNvPr>
          <p:cNvSpPr/>
          <p:nvPr/>
        </p:nvSpPr>
        <p:spPr>
          <a:xfrm>
            <a:off x="6531429" y="729343"/>
            <a:ext cx="5181600" cy="571500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2740612-9FC6-D4C8-EDFD-B57444FFDE68}"/>
              </a:ext>
            </a:extLst>
          </p:cNvPr>
          <p:cNvSpPr txBox="1"/>
          <p:nvPr/>
        </p:nvSpPr>
        <p:spPr>
          <a:xfrm>
            <a:off x="6862987" y="924112"/>
            <a:ext cx="4711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00B050"/>
                </a:solidFill>
              </a:rPr>
              <a:t>Téglatest alakú dolgok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11C749F-839D-10AE-7ED7-F77C54AF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5" y="3179793"/>
            <a:ext cx="1150990" cy="1117335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C9001B4A-E8D4-2000-4070-34C5D0446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867" y="4297128"/>
            <a:ext cx="2021039" cy="1928543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A0E1F055-4B20-70AD-1F62-DDDCEB3E8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4" y="4604657"/>
            <a:ext cx="1569197" cy="1656196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3CD7132C-9E8F-0EF5-3B8C-859BE34733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359" y="1880782"/>
            <a:ext cx="1866197" cy="1706061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070BA013-A0A0-6D4F-D614-57952B2349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84" y="1910373"/>
            <a:ext cx="1508195" cy="1656196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6D0357BB-FCD3-DD90-50A8-D905C067D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182" y="3411279"/>
            <a:ext cx="1078483" cy="2386755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4D14531E-B3E5-07B8-1D09-3C33E05D1A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00" y="1880782"/>
            <a:ext cx="981547" cy="2540476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54AC80B8-8534-1294-9230-26D7340AE1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229" y="1813483"/>
            <a:ext cx="1853146" cy="1227131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E92A9FA0-523E-0378-3B4C-0F3894AE81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467" y="4835190"/>
            <a:ext cx="2735442" cy="1390482"/>
          </a:xfrm>
          <a:prstGeom prst="rect">
            <a:avLst/>
          </a:prstGeom>
        </p:spPr>
      </p:pic>
      <p:pic>
        <p:nvPicPr>
          <p:cNvPr id="1027" name="Obrázok 1026">
            <a:extLst>
              <a:ext uri="{FF2B5EF4-FFF2-40B4-BE49-F238E27FC236}">
                <a16:creationId xmlns:a16="http://schemas.microsoft.com/office/drawing/2014/main" id="{149C832B-03A4-BA6A-2F8F-E6F6219CC4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023" y="3586843"/>
            <a:ext cx="1422412" cy="87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05A2B226-F882-F63C-140E-64985F2A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564D3036-D1BE-0BFE-C24C-6FF8F9353A3B}"/>
              </a:ext>
            </a:extLst>
          </p:cNvPr>
          <p:cNvSpPr txBox="1"/>
          <p:nvPr/>
        </p:nvSpPr>
        <p:spPr>
          <a:xfrm>
            <a:off x="3212761" y="1737405"/>
            <a:ext cx="4639412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bg1"/>
                </a:solidFill>
              </a:rPr>
              <a:t>A felszín mértékegységei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415952A-F002-0400-7858-D804137F6064}"/>
              </a:ext>
            </a:extLst>
          </p:cNvPr>
          <p:cNvSpPr txBox="1"/>
          <p:nvPr/>
        </p:nvSpPr>
        <p:spPr>
          <a:xfrm>
            <a:off x="2184985" y="3300720"/>
            <a:ext cx="942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2</a:t>
            </a:r>
            <a:r>
              <a:rPr lang="hu-HU" sz="3200" b="1" dirty="0"/>
              <a:t>		ha		ár			m</a:t>
            </a:r>
            <a:r>
              <a:rPr lang="hu-HU" sz="3200" b="1" baseline="30000" dirty="0"/>
              <a:t>2</a:t>
            </a:r>
            <a:r>
              <a:rPr lang="hu-HU" sz="3200" b="1" dirty="0"/>
              <a:t>		dm</a:t>
            </a:r>
            <a:r>
              <a:rPr lang="hu-HU" sz="3200" b="1" baseline="30000" dirty="0"/>
              <a:t>2</a:t>
            </a:r>
            <a:r>
              <a:rPr lang="hu-HU" sz="3200" b="1" dirty="0"/>
              <a:t>		cm</a:t>
            </a:r>
            <a:r>
              <a:rPr lang="hu-HU" sz="3200" b="1" baseline="30000" dirty="0"/>
              <a:t>2</a:t>
            </a:r>
            <a:r>
              <a:rPr lang="hu-HU" sz="3200" b="1" dirty="0"/>
              <a:t>		mm</a:t>
            </a:r>
            <a:r>
              <a:rPr lang="hu-HU" sz="3200" b="1" baseline="30000" dirty="0"/>
              <a:t>2</a:t>
            </a:r>
            <a:endParaRPr lang="sk-SK" sz="3200" b="1" baseline="30000" dirty="0"/>
          </a:p>
        </p:txBody>
      </p:sp>
      <p:sp>
        <p:nvSpPr>
          <p:cNvPr id="11" name="Zahnutá šípka nadol 25">
            <a:extLst>
              <a:ext uri="{FF2B5EF4-FFF2-40B4-BE49-F238E27FC236}">
                <a16:creationId xmlns:a16="http://schemas.microsoft.com/office/drawing/2014/main" id="{B6C7DA01-EDEE-E193-2B58-045F9878BDF7}"/>
              </a:ext>
            </a:extLst>
          </p:cNvPr>
          <p:cNvSpPr/>
          <p:nvPr/>
        </p:nvSpPr>
        <p:spPr>
          <a:xfrm>
            <a:off x="2805151" y="3059829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6DABF695-CFF8-E0BF-82D1-DF629C603876}"/>
              </a:ext>
            </a:extLst>
          </p:cNvPr>
          <p:cNvSpPr txBox="1"/>
          <p:nvPr/>
        </p:nvSpPr>
        <p:spPr>
          <a:xfrm>
            <a:off x="2907593" y="2604520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Zahnutá šípka nadol 27">
            <a:extLst>
              <a:ext uri="{FF2B5EF4-FFF2-40B4-BE49-F238E27FC236}">
                <a16:creationId xmlns:a16="http://schemas.microsoft.com/office/drawing/2014/main" id="{56309E65-B1E8-25DD-5F53-BCB2AF845BAB}"/>
              </a:ext>
            </a:extLst>
          </p:cNvPr>
          <p:cNvSpPr/>
          <p:nvPr/>
        </p:nvSpPr>
        <p:spPr>
          <a:xfrm>
            <a:off x="4120663" y="3059829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CBD841B-FC9F-DD18-F055-B8E89BB374F7}"/>
              </a:ext>
            </a:extLst>
          </p:cNvPr>
          <p:cNvSpPr txBox="1"/>
          <p:nvPr/>
        </p:nvSpPr>
        <p:spPr>
          <a:xfrm>
            <a:off x="4217302" y="257780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Zahnutá šípka nadol 29">
            <a:extLst>
              <a:ext uri="{FF2B5EF4-FFF2-40B4-BE49-F238E27FC236}">
                <a16:creationId xmlns:a16="http://schemas.microsoft.com/office/drawing/2014/main" id="{148F44C8-02A8-9D3F-8496-6802C045DD45}"/>
              </a:ext>
            </a:extLst>
          </p:cNvPr>
          <p:cNvSpPr/>
          <p:nvPr/>
        </p:nvSpPr>
        <p:spPr>
          <a:xfrm>
            <a:off x="5396617" y="3054725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94C993BE-B729-A42E-1063-B9EAF55B7D1E}"/>
              </a:ext>
            </a:extLst>
          </p:cNvPr>
          <p:cNvSpPr txBox="1"/>
          <p:nvPr/>
        </p:nvSpPr>
        <p:spPr>
          <a:xfrm>
            <a:off x="5404486" y="257780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Zahnutá šípka nadol 31">
            <a:extLst>
              <a:ext uri="{FF2B5EF4-FFF2-40B4-BE49-F238E27FC236}">
                <a16:creationId xmlns:a16="http://schemas.microsoft.com/office/drawing/2014/main" id="{5878C7B1-2F57-8EAB-D7F4-987687BD8CA9}"/>
              </a:ext>
            </a:extLst>
          </p:cNvPr>
          <p:cNvSpPr/>
          <p:nvPr/>
        </p:nvSpPr>
        <p:spPr>
          <a:xfrm>
            <a:off x="6842797" y="3061413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8" name="Zahnutá šípka nadol 33">
            <a:extLst>
              <a:ext uri="{FF2B5EF4-FFF2-40B4-BE49-F238E27FC236}">
                <a16:creationId xmlns:a16="http://schemas.microsoft.com/office/drawing/2014/main" id="{014AC007-3C54-C128-68DC-693478EA3E9F}"/>
              </a:ext>
            </a:extLst>
          </p:cNvPr>
          <p:cNvSpPr/>
          <p:nvPr/>
        </p:nvSpPr>
        <p:spPr>
          <a:xfrm>
            <a:off x="8289269" y="3034701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Zahnutá šípka nadol 34">
            <a:extLst>
              <a:ext uri="{FF2B5EF4-FFF2-40B4-BE49-F238E27FC236}">
                <a16:creationId xmlns:a16="http://schemas.microsoft.com/office/drawing/2014/main" id="{77A1B680-8F44-C20F-A2F8-2207D4C995BB}"/>
              </a:ext>
            </a:extLst>
          </p:cNvPr>
          <p:cNvSpPr/>
          <p:nvPr/>
        </p:nvSpPr>
        <p:spPr>
          <a:xfrm>
            <a:off x="9678463" y="3034701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CF363039-99BB-72B2-8876-DABB1CBAB125}"/>
              </a:ext>
            </a:extLst>
          </p:cNvPr>
          <p:cNvSpPr txBox="1"/>
          <p:nvPr/>
        </p:nvSpPr>
        <p:spPr>
          <a:xfrm>
            <a:off x="6941440" y="2573087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BB0ADA4C-4D7B-D305-AABD-B9D7172FB53C}"/>
              </a:ext>
            </a:extLst>
          </p:cNvPr>
          <p:cNvSpPr txBox="1"/>
          <p:nvPr/>
        </p:nvSpPr>
        <p:spPr>
          <a:xfrm>
            <a:off x="8395755" y="257780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6507087-09DD-BF2C-7BAE-4B2DFAE901AF}"/>
              </a:ext>
            </a:extLst>
          </p:cNvPr>
          <p:cNvSpPr txBox="1"/>
          <p:nvPr/>
        </p:nvSpPr>
        <p:spPr>
          <a:xfrm>
            <a:off x="9774316" y="257780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Zahnutá šípka nadol 38">
            <a:extLst>
              <a:ext uri="{FF2B5EF4-FFF2-40B4-BE49-F238E27FC236}">
                <a16:creationId xmlns:a16="http://schemas.microsoft.com/office/drawing/2014/main" id="{DC0D881A-295D-A478-7450-AD84ED49AD84}"/>
              </a:ext>
            </a:extLst>
          </p:cNvPr>
          <p:cNvSpPr/>
          <p:nvPr/>
        </p:nvSpPr>
        <p:spPr>
          <a:xfrm flipH="1" flipV="1">
            <a:off x="2804504" y="380861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F9951D7D-3642-A325-D8BF-2DCA5D479AB7}"/>
              </a:ext>
            </a:extLst>
          </p:cNvPr>
          <p:cNvSpPr txBox="1"/>
          <p:nvPr/>
        </p:nvSpPr>
        <p:spPr>
          <a:xfrm>
            <a:off x="2913739" y="4087701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Zahnutá šípka nadol 40">
            <a:extLst>
              <a:ext uri="{FF2B5EF4-FFF2-40B4-BE49-F238E27FC236}">
                <a16:creationId xmlns:a16="http://schemas.microsoft.com/office/drawing/2014/main" id="{C0D6C7D6-9D23-F47D-6DF1-675CB922169A}"/>
              </a:ext>
            </a:extLst>
          </p:cNvPr>
          <p:cNvSpPr/>
          <p:nvPr/>
        </p:nvSpPr>
        <p:spPr>
          <a:xfrm flipH="1" flipV="1">
            <a:off x="4120663" y="3804866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BC1DF438-CC9B-B990-5997-E1DC1F0308E2}"/>
              </a:ext>
            </a:extLst>
          </p:cNvPr>
          <p:cNvSpPr txBox="1"/>
          <p:nvPr/>
        </p:nvSpPr>
        <p:spPr>
          <a:xfrm>
            <a:off x="4208981" y="409548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Zahnutá šípka nadol 42">
            <a:extLst>
              <a:ext uri="{FF2B5EF4-FFF2-40B4-BE49-F238E27FC236}">
                <a16:creationId xmlns:a16="http://schemas.microsoft.com/office/drawing/2014/main" id="{AC145E0C-C127-35CB-57FD-E91E351D47C0}"/>
              </a:ext>
            </a:extLst>
          </p:cNvPr>
          <p:cNvSpPr/>
          <p:nvPr/>
        </p:nvSpPr>
        <p:spPr>
          <a:xfrm flipH="1" flipV="1">
            <a:off x="5419764" y="3814478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7210E400-6962-F657-669A-81A9C667CDE1}"/>
              </a:ext>
            </a:extLst>
          </p:cNvPr>
          <p:cNvSpPr txBox="1"/>
          <p:nvPr/>
        </p:nvSpPr>
        <p:spPr>
          <a:xfrm>
            <a:off x="5438912" y="408879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Zahnutá šípka nadol 44">
            <a:extLst>
              <a:ext uri="{FF2B5EF4-FFF2-40B4-BE49-F238E27FC236}">
                <a16:creationId xmlns:a16="http://schemas.microsoft.com/office/drawing/2014/main" id="{FC6BDF84-4954-6D71-6534-FE7648E25525}"/>
              </a:ext>
            </a:extLst>
          </p:cNvPr>
          <p:cNvSpPr/>
          <p:nvPr/>
        </p:nvSpPr>
        <p:spPr>
          <a:xfrm flipH="1" flipV="1">
            <a:off x="6838351" y="380886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0" name="Zahnutá šípka nadol 45">
            <a:extLst>
              <a:ext uri="{FF2B5EF4-FFF2-40B4-BE49-F238E27FC236}">
                <a16:creationId xmlns:a16="http://schemas.microsoft.com/office/drawing/2014/main" id="{6448AC96-ACF8-C01B-4346-BED4882D8BF8}"/>
              </a:ext>
            </a:extLst>
          </p:cNvPr>
          <p:cNvSpPr/>
          <p:nvPr/>
        </p:nvSpPr>
        <p:spPr>
          <a:xfrm flipH="1" flipV="1">
            <a:off x="8289269" y="3804721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1" name="Zahnutá šípka nadol 46">
            <a:extLst>
              <a:ext uri="{FF2B5EF4-FFF2-40B4-BE49-F238E27FC236}">
                <a16:creationId xmlns:a16="http://schemas.microsoft.com/office/drawing/2014/main" id="{3B0F2F00-9E56-5A60-2276-24075B26228B}"/>
              </a:ext>
            </a:extLst>
          </p:cNvPr>
          <p:cNvSpPr/>
          <p:nvPr/>
        </p:nvSpPr>
        <p:spPr>
          <a:xfrm flipH="1" flipV="1">
            <a:off x="9678462" y="3804721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FC05C698-0280-3A16-0D71-17075F23AD98}"/>
              </a:ext>
            </a:extLst>
          </p:cNvPr>
          <p:cNvSpPr txBox="1"/>
          <p:nvPr/>
        </p:nvSpPr>
        <p:spPr>
          <a:xfrm>
            <a:off x="6923766" y="409548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AC929E55-773A-D8F4-CBB2-89C063FF0E0A}"/>
              </a:ext>
            </a:extLst>
          </p:cNvPr>
          <p:cNvSpPr txBox="1"/>
          <p:nvPr/>
        </p:nvSpPr>
        <p:spPr>
          <a:xfrm>
            <a:off x="8397505" y="409947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2600B6D2-0AD8-06EF-16F5-7988A64B46A3}"/>
              </a:ext>
            </a:extLst>
          </p:cNvPr>
          <p:cNvSpPr txBox="1"/>
          <p:nvPr/>
        </p:nvSpPr>
        <p:spPr>
          <a:xfrm>
            <a:off x="9779948" y="4088796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572C1153-4192-CF9E-EFD6-10961643D534}"/>
              </a:ext>
            </a:extLst>
          </p:cNvPr>
          <p:cNvSpPr txBox="1"/>
          <p:nvPr/>
        </p:nvSpPr>
        <p:spPr>
          <a:xfrm rot="5400000">
            <a:off x="1432244" y="5286263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négyzetkilométer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4A85A740-5786-B1E6-FEC4-6626B09050A7}"/>
              </a:ext>
            </a:extLst>
          </p:cNvPr>
          <p:cNvSpPr txBox="1"/>
          <p:nvPr/>
        </p:nvSpPr>
        <p:spPr>
          <a:xfrm rot="5400000">
            <a:off x="3410520" y="4614605"/>
            <a:ext cx="974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hektár</a:t>
            </a:r>
          </a:p>
        </p:txBody>
      </p:sp>
      <p:sp>
        <p:nvSpPr>
          <p:cNvPr id="37" name="BlokTextu 36">
            <a:extLst>
              <a:ext uri="{FF2B5EF4-FFF2-40B4-BE49-F238E27FC236}">
                <a16:creationId xmlns:a16="http://schemas.microsoft.com/office/drawing/2014/main" id="{3D37F380-8221-2C1C-D295-D91F53D49ECE}"/>
              </a:ext>
            </a:extLst>
          </p:cNvPr>
          <p:cNvSpPr txBox="1"/>
          <p:nvPr/>
        </p:nvSpPr>
        <p:spPr>
          <a:xfrm rot="5400000">
            <a:off x="5014227" y="4345300"/>
            <a:ext cx="436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ár</a:t>
            </a: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EE8F26A0-A2E7-A981-5EAA-DA6274A852F5}"/>
              </a:ext>
            </a:extLst>
          </p:cNvPr>
          <p:cNvSpPr txBox="1"/>
          <p:nvPr/>
        </p:nvSpPr>
        <p:spPr>
          <a:xfrm rot="5400000">
            <a:off x="5640707" y="5086689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négyzetméter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84C2A46D-9861-16FF-D226-2CC4534B63CC}"/>
              </a:ext>
            </a:extLst>
          </p:cNvPr>
          <p:cNvSpPr txBox="1"/>
          <p:nvPr/>
        </p:nvSpPr>
        <p:spPr>
          <a:xfrm rot="5400000">
            <a:off x="6854412" y="5367214"/>
            <a:ext cx="24801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négyzetdeciméter</a:t>
            </a:r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D30416C1-C765-CF7A-F78B-6B6055478369}"/>
              </a:ext>
            </a:extLst>
          </p:cNvPr>
          <p:cNvSpPr txBox="1"/>
          <p:nvPr/>
        </p:nvSpPr>
        <p:spPr>
          <a:xfrm rot="5400000">
            <a:off x="8185462" y="5400877"/>
            <a:ext cx="2547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négyzetcentiméter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685DD8E1-6415-8817-16FA-257AD1641878}"/>
              </a:ext>
            </a:extLst>
          </p:cNvPr>
          <p:cNvSpPr txBox="1"/>
          <p:nvPr/>
        </p:nvSpPr>
        <p:spPr>
          <a:xfrm rot="5400000">
            <a:off x="9690246" y="5335154"/>
            <a:ext cx="2416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i="1" dirty="0"/>
              <a:t>négyzetmilliméter</a:t>
            </a:r>
          </a:p>
        </p:txBody>
      </p:sp>
      <p:pic>
        <p:nvPicPr>
          <p:cNvPr id="42" name="Obrázok 41">
            <a:extLst>
              <a:ext uri="{FF2B5EF4-FFF2-40B4-BE49-F238E27FC236}">
                <a16:creationId xmlns:a16="http://schemas.microsoft.com/office/drawing/2014/main" id="{8F4B4E4E-A5D8-878E-B070-5C3233282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15075" y="1563505"/>
            <a:ext cx="1618142" cy="1518666"/>
          </a:xfrm>
          <a:prstGeom prst="rect">
            <a:avLst/>
          </a:prstGeom>
        </p:spPr>
      </p:pic>
      <p:sp>
        <p:nvSpPr>
          <p:cNvPr id="43" name="Bublina reči: oválna 42">
            <a:extLst>
              <a:ext uri="{FF2B5EF4-FFF2-40B4-BE49-F238E27FC236}">
                <a16:creationId xmlns:a16="http://schemas.microsoft.com/office/drawing/2014/main" id="{667FBF11-2E15-8A5C-633F-219501F0B167}"/>
              </a:ext>
            </a:extLst>
          </p:cNvPr>
          <p:cNvSpPr/>
          <p:nvPr/>
        </p:nvSpPr>
        <p:spPr>
          <a:xfrm>
            <a:off x="8548577" y="259767"/>
            <a:ext cx="3584640" cy="1388812"/>
          </a:xfrm>
          <a:prstGeom prst="wedgeEllipseCallout">
            <a:avLst>
              <a:gd name="adj1" fmla="val 27550"/>
              <a:gd name="adj2" fmla="val 60481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B51095E0-9587-F4CE-93BC-A391AE4BFA0A}"/>
              </a:ext>
            </a:extLst>
          </p:cNvPr>
          <p:cNvSpPr txBox="1"/>
          <p:nvPr/>
        </p:nvSpPr>
        <p:spPr>
          <a:xfrm>
            <a:off x="8663375" y="484570"/>
            <a:ext cx="3469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cs typeface="Arial" panose="020B0604020202020204" pitchFamily="34" charset="0"/>
              </a:rPr>
              <a:t>A kis 2-es jelzi, hogy 2 db nulla, vagyis 100 a váltószám (az árnál és hektárnál is)</a:t>
            </a:r>
          </a:p>
        </p:txBody>
      </p:sp>
    </p:spTree>
    <p:extLst>
      <p:ext uri="{BB962C8B-B14F-4D97-AF65-F5344CB8AC3E}">
        <p14:creationId xmlns:p14="http://schemas.microsoft.com/office/powerpoint/2010/main" val="20526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0"/>
                            </p:stCondLst>
                            <p:childTnLst>
                              <p:par>
                                <p:cTn id="1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47C7F-18DF-0D42-D774-32A491C4E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9057F5F-4568-A638-4E6A-373A312A6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Mértékegységek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44BA746D-1513-6A46-CDF8-C5C76EA1C054}"/>
              </a:ext>
            </a:extLst>
          </p:cNvPr>
          <p:cNvSpPr txBox="1"/>
          <p:nvPr/>
        </p:nvSpPr>
        <p:spPr>
          <a:xfrm>
            <a:off x="1563279" y="4397427"/>
            <a:ext cx="3801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97 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    dm</a:t>
            </a:r>
            <a:r>
              <a:rPr lang="hu-HU" sz="2800" b="1" baseline="30000" dirty="0"/>
              <a:t>2</a:t>
            </a:r>
          </a:p>
        </p:txBody>
      </p:sp>
      <p:sp>
        <p:nvSpPr>
          <p:cNvPr id="39" name="BlokTextu 38">
            <a:extLst>
              <a:ext uri="{FF2B5EF4-FFF2-40B4-BE49-F238E27FC236}">
                <a16:creationId xmlns:a16="http://schemas.microsoft.com/office/drawing/2014/main" id="{8CC332FF-DEA6-CF73-374D-5C6A4CBB6DDB}"/>
              </a:ext>
            </a:extLst>
          </p:cNvPr>
          <p:cNvSpPr txBox="1"/>
          <p:nvPr/>
        </p:nvSpPr>
        <p:spPr>
          <a:xfrm>
            <a:off x="1563279" y="5170717"/>
            <a:ext cx="3623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655 ár =                ha</a:t>
            </a:r>
            <a:endParaRPr lang="hu-HU" sz="2800" b="1" baseline="30000" dirty="0"/>
          </a:p>
        </p:txBody>
      </p:sp>
      <p:sp>
        <p:nvSpPr>
          <p:cNvPr id="40" name="BlokTextu 39">
            <a:extLst>
              <a:ext uri="{FF2B5EF4-FFF2-40B4-BE49-F238E27FC236}">
                <a16:creationId xmlns:a16="http://schemas.microsoft.com/office/drawing/2014/main" id="{1BF5F8ED-5FE1-AA09-6E2D-0F0DFAA4A929}"/>
              </a:ext>
            </a:extLst>
          </p:cNvPr>
          <p:cNvSpPr txBox="1"/>
          <p:nvPr/>
        </p:nvSpPr>
        <p:spPr>
          <a:xfrm>
            <a:off x="1563279" y="5944007"/>
            <a:ext cx="4136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0,123 dm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mm</a:t>
            </a:r>
            <a:r>
              <a:rPr lang="hu-HU" sz="2800" b="1" baseline="30000" dirty="0"/>
              <a:t>2</a:t>
            </a:r>
          </a:p>
        </p:txBody>
      </p:sp>
      <p:sp>
        <p:nvSpPr>
          <p:cNvPr id="41" name="BlokTextu 40">
            <a:extLst>
              <a:ext uri="{FF2B5EF4-FFF2-40B4-BE49-F238E27FC236}">
                <a16:creationId xmlns:a16="http://schemas.microsoft.com/office/drawing/2014/main" id="{99300C08-755E-36EF-7294-957026F439E2}"/>
              </a:ext>
            </a:extLst>
          </p:cNvPr>
          <p:cNvSpPr txBox="1"/>
          <p:nvPr/>
        </p:nvSpPr>
        <p:spPr>
          <a:xfrm>
            <a:off x="7027903" y="4397428"/>
            <a:ext cx="4071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4400 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   km</a:t>
            </a:r>
            <a:r>
              <a:rPr lang="hu-HU" sz="2800" b="1" baseline="30000" dirty="0"/>
              <a:t>2</a:t>
            </a: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9263E834-6E33-4B13-8809-212345D85A08}"/>
              </a:ext>
            </a:extLst>
          </p:cNvPr>
          <p:cNvSpPr txBox="1"/>
          <p:nvPr/>
        </p:nvSpPr>
        <p:spPr>
          <a:xfrm>
            <a:off x="7027903" y="5170718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7,5 ha =                  dm</a:t>
            </a:r>
            <a:r>
              <a:rPr lang="hu-HU" sz="2800" b="1" baseline="30000" dirty="0"/>
              <a:t>2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723431BF-24C5-40AD-9F43-A0556C03BB71}"/>
              </a:ext>
            </a:extLst>
          </p:cNvPr>
          <p:cNvSpPr txBox="1"/>
          <p:nvPr/>
        </p:nvSpPr>
        <p:spPr>
          <a:xfrm>
            <a:off x="7027903" y="5944008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/>
              <a:t>80 cm</a:t>
            </a:r>
            <a:r>
              <a:rPr lang="hu-HU" sz="2800" b="1" baseline="30000" dirty="0"/>
              <a:t>2</a:t>
            </a:r>
            <a:r>
              <a:rPr lang="hu-HU" sz="2800" b="1" dirty="0"/>
              <a:t> =                 m</a:t>
            </a:r>
            <a:r>
              <a:rPr lang="hu-HU" sz="2800" b="1" baseline="30000" dirty="0"/>
              <a:t>2</a:t>
            </a:r>
          </a:p>
        </p:txBody>
      </p:sp>
      <p:sp>
        <p:nvSpPr>
          <p:cNvPr id="61" name="BlokTextu 60">
            <a:extLst>
              <a:ext uri="{FF2B5EF4-FFF2-40B4-BE49-F238E27FC236}">
                <a16:creationId xmlns:a16="http://schemas.microsoft.com/office/drawing/2014/main" id="{D7182F0E-88E5-A094-D95D-12F13A6CB8CC}"/>
              </a:ext>
            </a:extLst>
          </p:cNvPr>
          <p:cNvSpPr txBox="1"/>
          <p:nvPr/>
        </p:nvSpPr>
        <p:spPr>
          <a:xfrm>
            <a:off x="3261652" y="4397830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9700</a:t>
            </a:r>
          </a:p>
        </p:txBody>
      </p:sp>
      <p:sp>
        <p:nvSpPr>
          <p:cNvPr id="62" name="Zahnutá šípka nadol 45">
            <a:extLst>
              <a:ext uri="{FF2B5EF4-FFF2-40B4-BE49-F238E27FC236}">
                <a16:creationId xmlns:a16="http://schemas.microsoft.com/office/drawing/2014/main" id="{C34E0BBF-E6EA-E7BB-A314-C302958BE190}"/>
              </a:ext>
            </a:extLst>
          </p:cNvPr>
          <p:cNvSpPr/>
          <p:nvPr/>
        </p:nvSpPr>
        <p:spPr>
          <a:xfrm flipV="1">
            <a:off x="2014451" y="4865682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3" name="Zahnutá šípka nadol 45">
            <a:extLst>
              <a:ext uri="{FF2B5EF4-FFF2-40B4-BE49-F238E27FC236}">
                <a16:creationId xmlns:a16="http://schemas.microsoft.com/office/drawing/2014/main" id="{28E771A0-1B16-07AA-6BE1-A6D26754A74E}"/>
              </a:ext>
            </a:extLst>
          </p:cNvPr>
          <p:cNvSpPr/>
          <p:nvPr/>
        </p:nvSpPr>
        <p:spPr>
          <a:xfrm flipV="1">
            <a:off x="2226764" y="4869433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6" name="Zahnutá šípka nadol 45">
            <a:extLst>
              <a:ext uri="{FF2B5EF4-FFF2-40B4-BE49-F238E27FC236}">
                <a16:creationId xmlns:a16="http://schemas.microsoft.com/office/drawing/2014/main" id="{206116A9-4288-E683-01B2-D877D8A9699E}"/>
              </a:ext>
            </a:extLst>
          </p:cNvPr>
          <p:cNvSpPr/>
          <p:nvPr/>
        </p:nvSpPr>
        <p:spPr>
          <a:xfrm flipH="1" flipV="1">
            <a:off x="1802235" y="5608693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7" name="Zahnutá šípka nadol 45">
            <a:extLst>
              <a:ext uri="{FF2B5EF4-FFF2-40B4-BE49-F238E27FC236}">
                <a16:creationId xmlns:a16="http://schemas.microsoft.com/office/drawing/2014/main" id="{BC235CA7-EB46-4B49-E954-6717861A2FC7}"/>
              </a:ext>
            </a:extLst>
          </p:cNvPr>
          <p:cNvSpPr/>
          <p:nvPr/>
        </p:nvSpPr>
        <p:spPr>
          <a:xfrm flipH="1" flipV="1">
            <a:off x="2018325" y="5606417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68" name="BlokTextu 67">
            <a:extLst>
              <a:ext uri="{FF2B5EF4-FFF2-40B4-BE49-F238E27FC236}">
                <a16:creationId xmlns:a16="http://schemas.microsoft.com/office/drawing/2014/main" id="{446FE383-46D2-FBFD-685A-7E3F234B03AC}"/>
              </a:ext>
            </a:extLst>
          </p:cNvPr>
          <p:cNvSpPr txBox="1"/>
          <p:nvPr/>
        </p:nvSpPr>
        <p:spPr>
          <a:xfrm>
            <a:off x="3459511" y="5170717"/>
            <a:ext cx="886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6,55</a:t>
            </a:r>
          </a:p>
        </p:txBody>
      </p:sp>
      <p:sp>
        <p:nvSpPr>
          <p:cNvPr id="69" name="Zahnutá šípka nadol 45">
            <a:extLst>
              <a:ext uri="{FF2B5EF4-FFF2-40B4-BE49-F238E27FC236}">
                <a16:creationId xmlns:a16="http://schemas.microsoft.com/office/drawing/2014/main" id="{6E686790-8829-760D-83FE-33BAC3A590A2}"/>
              </a:ext>
            </a:extLst>
          </p:cNvPr>
          <p:cNvSpPr/>
          <p:nvPr/>
        </p:nvSpPr>
        <p:spPr>
          <a:xfrm flipV="1">
            <a:off x="1926564" y="6412495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0" name="Zahnutá šípka nadol 45">
            <a:extLst>
              <a:ext uri="{FF2B5EF4-FFF2-40B4-BE49-F238E27FC236}">
                <a16:creationId xmlns:a16="http://schemas.microsoft.com/office/drawing/2014/main" id="{11AD7152-EE3C-7775-3673-B687017EA8BE}"/>
              </a:ext>
            </a:extLst>
          </p:cNvPr>
          <p:cNvSpPr/>
          <p:nvPr/>
        </p:nvSpPr>
        <p:spPr>
          <a:xfrm flipV="1">
            <a:off x="2138905" y="6413109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1" name="Zahnutá šípka nadol 45">
            <a:extLst>
              <a:ext uri="{FF2B5EF4-FFF2-40B4-BE49-F238E27FC236}">
                <a16:creationId xmlns:a16="http://schemas.microsoft.com/office/drawing/2014/main" id="{57297E2C-4C4C-BF43-ECE2-1A516F8F8CA5}"/>
              </a:ext>
            </a:extLst>
          </p:cNvPr>
          <p:cNvSpPr/>
          <p:nvPr/>
        </p:nvSpPr>
        <p:spPr>
          <a:xfrm flipV="1">
            <a:off x="2351246" y="6407085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A2E4CF38-88B9-8E48-AE18-198101A87CFC}"/>
              </a:ext>
            </a:extLst>
          </p:cNvPr>
          <p:cNvSpPr txBox="1"/>
          <p:nvPr/>
        </p:nvSpPr>
        <p:spPr>
          <a:xfrm>
            <a:off x="3657122" y="594636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1230</a:t>
            </a:r>
          </a:p>
        </p:txBody>
      </p:sp>
      <p:sp>
        <p:nvSpPr>
          <p:cNvPr id="73" name="Zahnutá šípka nadol 45">
            <a:extLst>
              <a:ext uri="{FF2B5EF4-FFF2-40B4-BE49-F238E27FC236}">
                <a16:creationId xmlns:a16="http://schemas.microsoft.com/office/drawing/2014/main" id="{FCFB792A-953D-AFED-0555-5574AC5DA6F3}"/>
              </a:ext>
            </a:extLst>
          </p:cNvPr>
          <p:cNvSpPr/>
          <p:nvPr/>
        </p:nvSpPr>
        <p:spPr>
          <a:xfrm flipH="1" flipV="1">
            <a:off x="7251853" y="4829858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4" name="Zahnutá šípka nadol 45">
            <a:extLst>
              <a:ext uri="{FF2B5EF4-FFF2-40B4-BE49-F238E27FC236}">
                <a16:creationId xmlns:a16="http://schemas.microsoft.com/office/drawing/2014/main" id="{5C0C217A-C786-4932-3FE0-FC9A6684D16A}"/>
              </a:ext>
            </a:extLst>
          </p:cNvPr>
          <p:cNvSpPr/>
          <p:nvPr/>
        </p:nvSpPr>
        <p:spPr>
          <a:xfrm flipH="1" flipV="1">
            <a:off x="7464166" y="4833609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5" name="Zahnutá šípka nadol 45">
            <a:extLst>
              <a:ext uri="{FF2B5EF4-FFF2-40B4-BE49-F238E27FC236}">
                <a16:creationId xmlns:a16="http://schemas.microsoft.com/office/drawing/2014/main" id="{25115A0E-415C-FAB4-70B7-2F18A3D565F8}"/>
              </a:ext>
            </a:extLst>
          </p:cNvPr>
          <p:cNvSpPr/>
          <p:nvPr/>
        </p:nvSpPr>
        <p:spPr>
          <a:xfrm flipH="1" flipV="1">
            <a:off x="7680256" y="4831333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6" name="Zahnutá šípka nadol 45">
            <a:extLst>
              <a:ext uri="{FF2B5EF4-FFF2-40B4-BE49-F238E27FC236}">
                <a16:creationId xmlns:a16="http://schemas.microsoft.com/office/drawing/2014/main" id="{656F2E0E-4DC9-527B-1240-D6CDF46B73F0}"/>
              </a:ext>
            </a:extLst>
          </p:cNvPr>
          <p:cNvSpPr/>
          <p:nvPr/>
        </p:nvSpPr>
        <p:spPr>
          <a:xfrm flipH="1" flipV="1">
            <a:off x="6607200" y="4830670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7" name="Zahnutá šípka nadol 45">
            <a:extLst>
              <a:ext uri="{FF2B5EF4-FFF2-40B4-BE49-F238E27FC236}">
                <a16:creationId xmlns:a16="http://schemas.microsoft.com/office/drawing/2014/main" id="{7F3EE5D8-ABE6-8282-60CC-234EE95D223F}"/>
              </a:ext>
            </a:extLst>
          </p:cNvPr>
          <p:cNvSpPr/>
          <p:nvPr/>
        </p:nvSpPr>
        <p:spPr>
          <a:xfrm flipH="1" flipV="1">
            <a:off x="6819513" y="4834421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8" name="Zahnutá šípka nadol 45">
            <a:extLst>
              <a:ext uri="{FF2B5EF4-FFF2-40B4-BE49-F238E27FC236}">
                <a16:creationId xmlns:a16="http://schemas.microsoft.com/office/drawing/2014/main" id="{EC940285-6FD6-38F1-DA82-6E255DF2D058}"/>
              </a:ext>
            </a:extLst>
          </p:cNvPr>
          <p:cNvSpPr/>
          <p:nvPr/>
        </p:nvSpPr>
        <p:spPr>
          <a:xfrm flipH="1" flipV="1">
            <a:off x="7035603" y="4832145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9" name="BlokTextu 78">
            <a:extLst>
              <a:ext uri="{FF2B5EF4-FFF2-40B4-BE49-F238E27FC236}">
                <a16:creationId xmlns:a16="http://schemas.microsoft.com/office/drawing/2014/main" id="{E22129FE-2517-2CA4-DE7F-47EA9D1AD889}"/>
              </a:ext>
            </a:extLst>
          </p:cNvPr>
          <p:cNvSpPr txBox="1"/>
          <p:nvPr/>
        </p:nvSpPr>
        <p:spPr>
          <a:xfrm>
            <a:off x="8901846" y="4398642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0,0044</a:t>
            </a:r>
          </a:p>
        </p:txBody>
      </p:sp>
      <p:sp>
        <p:nvSpPr>
          <p:cNvPr id="80" name="Zahnutá šípka nadol 45">
            <a:extLst>
              <a:ext uri="{FF2B5EF4-FFF2-40B4-BE49-F238E27FC236}">
                <a16:creationId xmlns:a16="http://schemas.microsoft.com/office/drawing/2014/main" id="{5EE41225-0C9F-3787-76ED-F01CC10CC9D7}"/>
              </a:ext>
            </a:extLst>
          </p:cNvPr>
          <p:cNvSpPr/>
          <p:nvPr/>
        </p:nvSpPr>
        <p:spPr>
          <a:xfrm flipV="1">
            <a:off x="7385119" y="5624502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1" name="Zahnutá šípka nadol 45">
            <a:extLst>
              <a:ext uri="{FF2B5EF4-FFF2-40B4-BE49-F238E27FC236}">
                <a16:creationId xmlns:a16="http://schemas.microsoft.com/office/drawing/2014/main" id="{A0C59FA0-6A1D-D3E9-DE03-9DBB2067E280}"/>
              </a:ext>
            </a:extLst>
          </p:cNvPr>
          <p:cNvSpPr/>
          <p:nvPr/>
        </p:nvSpPr>
        <p:spPr>
          <a:xfrm flipV="1">
            <a:off x="7597432" y="5628253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2" name="Zahnutá šípka nadol 45">
            <a:extLst>
              <a:ext uri="{FF2B5EF4-FFF2-40B4-BE49-F238E27FC236}">
                <a16:creationId xmlns:a16="http://schemas.microsoft.com/office/drawing/2014/main" id="{3A0D5CF7-DEED-FD12-BC79-8111403AFD8F}"/>
              </a:ext>
            </a:extLst>
          </p:cNvPr>
          <p:cNvSpPr/>
          <p:nvPr/>
        </p:nvSpPr>
        <p:spPr>
          <a:xfrm flipV="1">
            <a:off x="7813522" y="5625977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3" name="Zahnutá šípka nadol 45">
            <a:extLst>
              <a:ext uri="{FF2B5EF4-FFF2-40B4-BE49-F238E27FC236}">
                <a16:creationId xmlns:a16="http://schemas.microsoft.com/office/drawing/2014/main" id="{D42EFE00-57AB-F252-F11C-E0E8A744056D}"/>
              </a:ext>
            </a:extLst>
          </p:cNvPr>
          <p:cNvSpPr/>
          <p:nvPr/>
        </p:nvSpPr>
        <p:spPr>
          <a:xfrm flipV="1">
            <a:off x="8036285" y="5625314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4" name="Zahnutá šípka nadol 45">
            <a:extLst>
              <a:ext uri="{FF2B5EF4-FFF2-40B4-BE49-F238E27FC236}">
                <a16:creationId xmlns:a16="http://schemas.microsoft.com/office/drawing/2014/main" id="{6D2728F4-D214-4BA8-F189-02222B5581F0}"/>
              </a:ext>
            </a:extLst>
          </p:cNvPr>
          <p:cNvSpPr/>
          <p:nvPr/>
        </p:nvSpPr>
        <p:spPr>
          <a:xfrm flipV="1">
            <a:off x="8248598" y="5629065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5" name="Zahnutá šípka nadol 45">
            <a:extLst>
              <a:ext uri="{FF2B5EF4-FFF2-40B4-BE49-F238E27FC236}">
                <a16:creationId xmlns:a16="http://schemas.microsoft.com/office/drawing/2014/main" id="{36E52BFF-7D08-8F4D-9088-6976A1997FF3}"/>
              </a:ext>
            </a:extLst>
          </p:cNvPr>
          <p:cNvSpPr/>
          <p:nvPr/>
        </p:nvSpPr>
        <p:spPr>
          <a:xfrm flipV="1">
            <a:off x="8464688" y="5626789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6" name="BlokTextu 85">
            <a:extLst>
              <a:ext uri="{FF2B5EF4-FFF2-40B4-BE49-F238E27FC236}">
                <a16:creationId xmlns:a16="http://schemas.microsoft.com/office/drawing/2014/main" id="{0ABBF678-909A-F6BC-67F8-90C28D1BC15D}"/>
              </a:ext>
            </a:extLst>
          </p:cNvPr>
          <p:cNvSpPr txBox="1"/>
          <p:nvPr/>
        </p:nvSpPr>
        <p:spPr>
          <a:xfrm>
            <a:off x="8590556" y="5172052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7500000</a:t>
            </a:r>
          </a:p>
        </p:txBody>
      </p:sp>
      <p:sp>
        <p:nvSpPr>
          <p:cNvPr id="87" name="Zahnutá šípka nadol 45">
            <a:extLst>
              <a:ext uri="{FF2B5EF4-FFF2-40B4-BE49-F238E27FC236}">
                <a16:creationId xmlns:a16="http://schemas.microsoft.com/office/drawing/2014/main" id="{98048E93-D510-A2AE-9B26-FFCDCE7F2B66}"/>
              </a:ext>
            </a:extLst>
          </p:cNvPr>
          <p:cNvSpPr/>
          <p:nvPr/>
        </p:nvSpPr>
        <p:spPr>
          <a:xfrm flipH="1" flipV="1">
            <a:off x="6841824" y="6411329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8" name="Zahnutá šípka nadol 45">
            <a:extLst>
              <a:ext uri="{FF2B5EF4-FFF2-40B4-BE49-F238E27FC236}">
                <a16:creationId xmlns:a16="http://schemas.microsoft.com/office/drawing/2014/main" id="{33F56127-2DF7-4028-87BA-804B81FE8ADA}"/>
              </a:ext>
            </a:extLst>
          </p:cNvPr>
          <p:cNvSpPr/>
          <p:nvPr/>
        </p:nvSpPr>
        <p:spPr>
          <a:xfrm flipH="1" flipV="1">
            <a:off x="7054137" y="6415080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89" name="Zahnutá šípka nadol 45">
            <a:extLst>
              <a:ext uri="{FF2B5EF4-FFF2-40B4-BE49-F238E27FC236}">
                <a16:creationId xmlns:a16="http://schemas.microsoft.com/office/drawing/2014/main" id="{9426FB55-0CAB-0C95-997E-66E8B60A7EF7}"/>
              </a:ext>
            </a:extLst>
          </p:cNvPr>
          <p:cNvSpPr/>
          <p:nvPr/>
        </p:nvSpPr>
        <p:spPr>
          <a:xfrm flipH="1" flipV="1">
            <a:off x="7270227" y="6412804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0" name="BlokTextu 89">
            <a:extLst>
              <a:ext uri="{FF2B5EF4-FFF2-40B4-BE49-F238E27FC236}">
                <a16:creationId xmlns:a16="http://schemas.microsoft.com/office/drawing/2014/main" id="{E89F735F-0C1C-A02C-8A19-C7AB48F84D57}"/>
              </a:ext>
            </a:extLst>
          </p:cNvPr>
          <p:cNvSpPr txBox="1"/>
          <p:nvPr/>
        </p:nvSpPr>
        <p:spPr>
          <a:xfrm>
            <a:off x="8927290" y="5940530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rgbClr val="008000"/>
                </a:solidFill>
              </a:rPr>
              <a:t>0,008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E2EA530-7660-0A24-B5D8-8FC02DD7BDB2}"/>
              </a:ext>
            </a:extLst>
          </p:cNvPr>
          <p:cNvSpPr txBox="1"/>
          <p:nvPr/>
        </p:nvSpPr>
        <p:spPr>
          <a:xfrm>
            <a:off x="2068022" y="2471361"/>
            <a:ext cx="942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/>
              <a:t>km</a:t>
            </a:r>
            <a:r>
              <a:rPr lang="hu-HU" sz="3200" b="1" baseline="30000" dirty="0"/>
              <a:t>2</a:t>
            </a:r>
            <a:r>
              <a:rPr lang="hu-HU" sz="3200" b="1" dirty="0"/>
              <a:t>		ha		ár			m</a:t>
            </a:r>
            <a:r>
              <a:rPr lang="hu-HU" sz="3200" b="1" baseline="30000" dirty="0"/>
              <a:t>2</a:t>
            </a:r>
            <a:r>
              <a:rPr lang="hu-HU" sz="3200" b="1" dirty="0"/>
              <a:t>		dm</a:t>
            </a:r>
            <a:r>
              <a:rPr lang="hu-HU" sz="3200" b="1" baseline="30000" dirty="0"/>
              <a:t>2</a:t>
            </a:r>
            <a:r>
              <a:rPr lang="hu-HU" sz="3200" b="1" dirty="0"/>
              <a:t>		cm</a:t>
            </a:r>
            <a:r>
              <a:rPr lang="hu-HU" sz="3200" b="1" baseline="30000" dirty="0"/>
              <a:t>2</a:t>
            </a:r>
            <a:r>
              <a:rPr lang="hu-HU" sz="3200" b="1" dirty="0"/>
              <a:t>		mm</a:t>
            </a:r>
            <a:r>
              <a:rPr lang="hu-HU" sz="3200" b="1" baseline="30000" dirty="0"/>
              <a:t>2</a:t>
            </a:r>
            <a:endParaRPr lang="sk-SK" sz="3200" b="1" baseline="30000" dirty="0"/>
          </a:p>
        </p:txBody>
      </p:sp>
      <p:sp>
        <p:nvSpPr>
          <p:cNvPr id="3" name="Zahnutá šípka nadol 25">
            <a:extLst>
              <a:ext uri="{FF2B5EF4-FFF2-40B4-BE49-F238E27FC236}">
                <a16:creationId xmlns:a16="http://schemas.microsoft.com/office/drawing/2014/main" id="{D8FC383D-F382-8845-AC9C-8D776A6A74F8}"/>
              </a:ext>
            </a:extLst>
          </p:cNvPr>
          <p:cNvSpPr/>
          <p:nvPr/>
        </p:nvSpPr>
        <p:spPr>
          <a:xfrm>
            <a:off x="2688188" y="2230470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F893D25-59D1-3ADA-25EB-E276356DC455}"/>
              </a:ext>
            </a:extLst>
          </p:cNvPr>
          <p:cNvSpPr txBox="1"/>
          <p:nvPr/>
        </p:nvSpPr>
        <p:spPr>
          <a:xfrm>
            <a:off x="2790630" y="177516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Zahnutá šípka nadol 27">
            <a:extLst>
              <a:ext uri="{FF2B5EF4-FFF2-40B4-BE49-F238E27FC236}">
                <a16:creationId xmlns:a16="http://schemas.microsoft.com/office/drawing/2014/main" id="{5CE3F8FF-B46E-0DCA-87B5-28EF465B237B}"/>
              </a:ext>
            </a:extLst>
          </p:cNvPr>
          <p:cNvSpPr/>
          <p:nvPr/>
        </p:nvSpPr>
        <p:spPr>
          <a:xfrm>
            <a:off x="4003700" y="2230470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1C5412D1-0285-5172-63F9-1DAC6CD9FA5E}"/>
              </a:ext>
            </a:extLst>
          </p:cNvPr>
          <p:cNvSpPr txBox="1"/>
          <p:nvPr/>
        </p:nvSpPr>
        <p:spPr>
          <a:xfrm>
            <a:off x="4100339" y="17484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Zahnutá šípka nadol 29">
            <a:extLst>
              <a:ext uri="{FF2B5EF4-FFF2-40B4-BE49-F238E27FC236}">
                <a16:creationId xmlns:a16="http://schemas.microsoft.com/office/drawing/2014/main" id="{FDF3B968-5CD2-0D64-5FC5-A803C7D660B4}"/>
              </a:ext>
            </a:extLst>
          </p:cNvPr>
          <p:cNvSpPr/>
          <p:nvPr/>
        </p:nvSpPr>
        <p:spPr>
          <a:xfrm>
            <a:off x="5279654" y="2225366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98EEBCA-6C23-A892-E8B8-9E0B29C07CBC}"/>
              </a:ext>
            </a:extLst>
          </p:cNvPr>
          <p:cNvSpPr txBox="1"/>
          <p:nvPr/>
        </p:nvSpPr>
        <p:spPr>
          <a:xfrm>
            <a:off x="5287523" y="17484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Zahnutá šípka nadol 31">
            <a:extLst>
              <a:ext uri="{FF2B5EF4-FFF2-40B4-BE49-F238E27FC236}">
                <a16:creationId xmlns:a16="http://schemas.microsoft.com/office/drawing/2014/main" id="{A6089ADD-EA54-D08E-E5E5-E14A02879563}"/>
              </a:ext>
            </a:extLst>
          </p:cNvPr>
          <p:cNvSpPr/>
          <p:nvPr/>
        </p:nvSpPr>
        <p:spPr>
          <a:xfrm>
            <a:off x="6725834" y="2232054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1" name="Zahnutá šípka nadol 33">
            <a:extLst>
              <a:ext uri="{FF2B5EF4-FFF2-40B4-BE49-F238E27FC236}">
                <a16:creationId xmlns:a16="http://schemas.microsoft.com/office/drawing/2014/main" id="{ABD02C7D-5009-A892-63D9-3FCCF01EAACB}"/>
              </a:ext>
            </a:extLst>
          </p:cNvPr>
          <p:cNvSpPr/>
          <p:nvPr/>
        </p:nvSpPr>
        <p:spPr>
          <a:xfrm>
            <a:off x="8172306" y="220534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2" name="Zahnutá šípka nadol 34">
            <a:extLst>
              <a:ext uri="{FF2B5EF4-FFF2-40B4-BE49-F238E27FC236}">
                <a16:creationId xmlns:a16="http://schemas.microsoft.com/office/drawing/2014/main" id="{5D983717-7959-37AF-6594-5A3981560B10}"/>
              </a:ext>
            </a:extLst>
          </p:cNvPr>
          <p:cNvSpPr/>
          <p:nvPr/>
        </p:nvSpPr>
        <p:spPr>
          <a:xfrm>
            <a:off x="9561500" y="220534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1DEC5864-657F-BA9C-E09F-D4088C2C73AF}"/>
              </a:ext>
            </a:extLst>
          </p:cNvPr>
          <p:cNvSpPr txBox="1"/>
          <p:nvPr/>
        </p:nvSpPr>
        <p:spPr>
          <a:xfrm>
            <a:off x="6824477" y="174372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7C0A5F7-5FBD-9DC0-7CA7-0F2098719EB4}"/>
              </a:ext>
            </a:extLst>
          </p:cNvPr>
          <p:cNvSpPr txBox="1"/>
          <p:nvPr/>
        </p:nvSpPr>
        <p:spPr>
          <a:xfrm>
            <a:off x="8278792" y="17484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D6E5957F-7D45-F459-FC5A-7A45744ED632}"/>
              </a:ext>
            </a:extLst>
          </p:cNvPr>
          <p:cNvSpPr txBox="1"/>
          <p:nvPr/>
        </p:nvSpPr>
        <p:spPr>
          <a:xfrm>
            <a:off x="9657353" y="1748449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.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Zahnutá šípka nadol 38">
            <a:extLst>
              <a:ext uri="{FF2B5EF4-FFF2-40B4-BE49-F238E27FC236}">
                <a16:creationId xmlns:a16="http://schemas.microsoft.com/office/drawing/2014/main" id="{9F7D5590-E428-C3CA-29E5-C3C73D972DA0}"/>
              </a:ext>
            </a:extLst>
          </p:cNvPr>
          <p:cNvSpPr/>
          <p:nvPr/>
        </p:nvSpPr>
        <p:spPr>
          <a:xfrm flipH="1" flipV="1">
            <a:off x="2687541" y="2979253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9616E075-4375-F010-51B3-08A2BAF1F038}"/>
              </a:ext>
            </a:extLst>
          </p:cNvPr>
          <p:cNvSpPr txBox="1"/>
          <p:nvPr/>
        </p:nvSpPr>
        <p:spPr>
          <a:xfrm>
            <a:off x="2796776" y="325834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Zahnutá šípka nadol 40">
            <a:extLst>
              <a:ext uri="{FF2B5EF4-FFF2-40B4-BE49-F238E27FC236}">
                <a16:creationId xmlns:a16="http://schemas.microsoft.com/office/drawing/2014/main" id="{35052A28-D6F6-EB8A-E88C-1FE0673E49C9}"/>
              </a:ext>
            </a:extLst>
          </p:cNvPr>
          <p:cNvSpPr/>
          <p:nvPr/>
        </p:nvSpPr>
        <p:spPr>
          <a:xfrm flipH="1" flipV="1">
            <a:off x="4003700" y="2975507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2A9458E-CA15-2D7F-D65F-EFF5FD6DCB63}"/>
              </a:ext>
            </a:extLst>
          </p:cNvPr>
          <p:cNvSpPr txBox="1"/>
          <p:nvPr/>
        </p:nvSpPr>
        <p:spPr>
          <a:xfrm>
            <a:off x="4092018" y="326612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Zahnutá šípka nadol 42">
            <a:extLst>
              <a:ext uri="{FF2B5EF4-FFF2-40B4-BE49-F238E27FC236}">
                <a16:creationId xmlns:a16="http://schemas.microsoft.com/office/drawing/2014/main" id="{3152BF84-E4AC-057D-DDA8-26F57BBE4075}"/>
              </a:ext>
            </a:extLst>
          </p:cNvPr>
          <p:cNvSpPr/>
          <p:nvPr/>
        </p:nvSpPr>
        <p:spPr>
          <a:xfrm flipH="1" flipV="1">
            <a:off x="5302801" y="2985119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EEF82881-647F-DEDF-FF22-F86B34B44783}"/>
              </a:ext>
            </a:extLst>
          </p:cNvPr>
          <p:cNvSpPr txBox="1"/>
          <p:nvPr/>
        </p:nvSpPr>
        <p:spPr>
          <a:xfrm>
            <a:off x="5321949" y="325943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Zahnutá šípka nadol 44">
            <a:extLst>
              <a:ext uri="{FF2B5EF4-FFF2-40B4-BE49-F238E27FC236}">
                <a16:creationId xmlns:a16="http://schemas.microsoft.com/office/drawing/2014/main" id="{AF1C5DEC-8F8A-F4F3-DA55-7CC3100AD653}"/>
              </a:ext>
            </a:extLst>
          </p:cNvPr>
          <p:cNvSpPr/>
          <p:nvPr/>
        </p:nvSpPr>
        <p:spPr>
          <a:xfrm flipH="1" flipV="1">
            <a:off x="6721388" y="2979505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3" name="Zahnutá šípka nadol 45">
            <a:extLst>
              <a:ext uri="{FF2B5EF4-FFF2-40B4-BE49-F238E27FC236}">
                <a16:creationId xmlns:a16="http://schemas.microsoft.com/office/drawing/2014/main" id="{C9311821-42F4-9A4E-C853-A1CF7D4871FD}"/>
              </a:ext>
            </a:extLst>
          </p:cNvPr>
          <p:cNvSpPr/>
          <p:nvPr/>
        </p:nvSpPr>
        <p:spPr>
          <a:xfrm flipH="1" flipV="1">
            <a:off x="8172306" y="297536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4" name="Zahnutá šípka nadol 46">
            <a:extLst>
              <a:ext uri="{FF2B5EF4-FFF2-40B4-BE49-F238E27FC236}">
                <a16:creationId xmlns:a16="http://schemas.microsoft.com/office/drawing/2014/main" id="{45C2D301-2BE8-7E81-6956-04EA1DA8B4FD}"/>
              </a:ext>
            </a:extLst>
          </p:cNvPr>
          <p:cNvSpPr/>
          <p:nvPr/>
        </p:nvSpPr>
        <p:spPr>
          <a:xfrm flipH="1" flipV="1">
            <a:off x="9561499" y="2975362"/>
            <a:ext cx="1008000" cy="32400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3C4C071A-CEEE-6684-2414-3B76529520BA}"/>
              </a:ext>
            </a:extLst>
          </p:cNvPr>
          <p:cNvSpPr txBox="1"/>
          <p:nvPr/>
        </p:nvSpPr>
        <p:spPr>
          <a:xfrm>
            <a:off x="6806803" y="3266124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2E31673F-C3B9-A008-8678-0F234C279BCC}"/>
              </a:ext>
            </a:extLst>
          </p:cNvPr>
          <p:cNvSpPr txBox="1"/>
          <p:nvPr/>
        </p:nvSpPr>
        <p:spPr>
          <a:xfrm>
            <a:off x="8280542" y="3270113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C323C1D-094A-FE84-06AF-5E51713826B4}"/>
              </a:ext>
            </a:extLst>
          </p:cNvPr>
          <p:cNvSpPr txBox="1"/>
          <p:nvPr/>
        </p:nvSpPr>
        <p:spPr>
          <a:xfrm>
            <a:off x="9662985" y="325943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 100</a:t>
            </a:r>
            <a:endParaRPr lang="sk-SK" sz="24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Zahnutá šípka nadol 45">
            <a:extLst>
              <a:ext uri="{FF2B5EF4-FFF2-40B4-BE49-F238E27FC236}">
                <a16:creationId xmlns:a16="http://schemas.microsoft.com/office/drawing/2014/main" id="{B7C85E23-B015-B3BD-DF2F-F3C4AC551224}"/>
              </a:ext>
            </a:extLst>
          </p:cNvPr>
          <p:cNvSpPr/>
          <p:nvPr/>
        </p:nvSpPr>
        <p:spPr>
          <a:xfrm flipV="1">
            <a:off x="2563587" y="6409579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9" name="Zahnutá šípka nadol 45">
            <a:extLst>
              <a:ext uri="{FF2B5EF4-FFF2-40B4-BE49-F238E27FC236}">
                <a16:creationId xmlns:a16="http://schemas.microsoft.com/office/drawing/2014/main" id="{3B8483E9-EB38-9362-7547-A007D8493FD0}"/>
              </a:ext>
            </a:extLst>
          </p:cNvPr>
          <p:cNvSpPr/>
          <p:nvPr/>
        </p:nvSpPr>
        <p:spPr>
          <a:xfrm flipH="1" flipV="1">
            <a:off x="6630809" y="6411334"/>
            <a:ext cx="288000" cy="180000"/>
          </a:xfrm>
          <a:prstGeom prst="curvedDown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6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3" grpId="0" animBg="1"/>
      <p:bldP spid="66" grpId="0" animBg="1"/>
      <p:bldP spid="67" grpId="0" animBg="1"/>
      <p:bldP spid="68" grpId="0"/>
      <p:bldP spid="69" grpId="0" animBg="1"/>
      <p:bldP spid="70" grpId="0" animBg="1"/>
      <p:bldP spid="71" grpId="0" animBg="1"/>
      <p:bldP spid="72" grpId="0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/>
      <p:bldP spid="87" grpId="0" animBg="1"/>
      <p:bldP spid="88" grpId="0" animBg="1"/>
      <p:bldP spid="89" grpId="0" animBg="1"/>
      <p:bldP spid="90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597C29CA-28FA-7552-17AF-1D37390B2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471" y="2525484"/>
            <a:ext cx="4545107" cy="3553193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2F8295DE-12F0-98CE-25AB-E82B621F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57" y="624110"/>
            <a:ext cx="9490755" cy="1280890"/>
          </a:xfrm>
          <a:solidFill>
            <a:srgbClr val="FFFF99"/>
          </a:solidFill>
          <a:ln w="5715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Köszönöm a figyelmet!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744FBB8C-1AB8-DD49-66A9-FEE9C0F39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1" y="2732313"/>
            <a:ext cx="1643257" cy="1719943"/>
          </a:xfrm>
          <a:prstGeom prst="rect">
            <a:avLst/>
          </a:prstGeom>
        </p:spPr>
      </p:pic>
      <p:sp>
        <p:nvSpPr>
          <p:cNvPr id="14" name="Bublina reči: oválna 13">
            <a:extLst>
              <a:ext uri="{FF2B5EF4-FFF2-40B4-BE49-F238E27FC236}">
                <a16:creationId xmlns:a16="http://schemas.microsoft.com/office/drawing/2014/main" id="{92AE59AC-C6F5-340E-319D-D55C15A91BFA}"/>
              </a:ext>
            </a:extLst>
          </p:cNvPr>
          <p:cNvSpPr/>
          <p:nvPr/>
        </p:nvSpPr>
        <p:spPr>
          <a:xfrm>
            <a:off x="2592925" y="2460171"/>
            <a:ext cx="3622818" cy="1632857"/>
          </a:xfrm>
          <a:prstGeom prst="wedgeEllipseCallout">
            <a:avLst>
              <a:gd name="adj1" fmla="val -52383"/>
              <a:gd name="adj2" fmla="val 33167"/>
            </a:avLst>
          </a:prstGeom>
          <a:solidFill>
            <a:srgbClr val="FF0505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5614E372-399D-E614-C88F-68A10A8DDBC9}"/>
              </a:ext>
            </a:extLst>
          </p:cNvPr>
          <p:cNvSpPr txBox="1"/>
          <p:nvPr/>
        </p:nvSpPr>
        <p:spPr>
          <a:xfrm>
            <a:off x="2939143" y="2578464"/>
            <a:ext cx="3048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Na és ez mire lesz nekem jó az életben???</a:t>
            </a:r>
          </a:p>
        </p:txBody>
      </p:sp>
      <p:pic>
        <p:nvPicPr>
          <p:cNvPr id="16" name="Obrázok 15">
            <a:extLst>
              <a:ext uri="{FF2B5EF4-FFF2-40B4-BE49-F238E27FC236}">
                <a16:creationId xmlns:a16="http://schemas.microsoft.com/office/drawing/2014/main" id="{536C34EB-35D6-1904-2E71-0DDAF94385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4" y="5013026"/>
            <a:ext cx="2296831" cy="1692000"/>
          </a:xfrm>
          <a:prstGeom prst="rect">
            <a:avLst/>
          </a:prstGeom>
        </p:spPr>
      </p:pic>
      <p:sp>
        <p:nvSpPr>
          <p:cNvPr id="17" name="Bublina reči: oválna 16">
            <a:extLst>
              <a:ext uri="{FF2B5EF4-FFF2-40B4-BE49-F238E27FC236}">
                <a16:creationId xmlns:a16="http://schemas.microsoft.com/office/drawing/2014/main" id="{03407ABC-ACFD-CECD-29A6-80B00EE4260C}"/>
              </a:ext>
            </a:extLst>
          </p:cNvPr>
          <p:cNvSpPr/>
          <p:nvPr/>
        </p:nvSpPr>
        <p:spPr>
          <a:xfrm>
            <a:off x="535905" y="4938277"/>
            <a:ext cx="3320144" cy="1280891"/>
          </a:xfrm>
          <a:prstGeom prst="wedgeEllipseCallout">
            <a:avLst>
              <a:gd name="adj1" fmla="val 56172"/>
              <a:gd name="adj2" fmla="val 26368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50EDD668-BB65-562C-062F-E0B52E24DAC9}"/>
              </a:ext>
            </a:extLst>
          </p:cNvPr>
          <p:cNvSpPr txBox="1"/>
          <p:nvPr/>
        </p:nvSpPr>
        <p:spPr>
          <a:xfrm>
            <a:off x="622992" y="5034798"/>
            <a:ext cx="3048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</a:rPr>
              <a:t>Te…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</a:rPr>
              <a:t>… 20 év múlva</a:t>
            </a:r>
          </a:p>
        </p:txBody>
      </p:sp>
    </p:spTree>
    <p:extLst>
      <p:ext uri="{BB962C8B-B14F-4D97-AF65-F5344CB8AC3E}">
        <p14:creationId xmlns:p14="http://schemas.microsoft.com/office/powerpoint/2010/main" val="219727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B140DCDF-17B8-C8BF-3781-8AB57A2AD6AB}"/>
              </a:ext>
            </a:extLst>
          </p:cNvPr>
          <p:cNvSpPr/>
          <p:nvPr/>
        </p:nvSpPr>
        <p:spPr>
          <a:xfrm>
            <a:off x="687388" y="609600"/>
            <a:ext cx="5310641" cy="5845629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32BCDF26-AEBD-47C3-AADE-63EA1FD12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6" y="1748183"/>
            <a:ext cx="1781364" cy="1908000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40D0EAF8-21AD-A751-80CD-F9A4F982A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37" y="1748183"/>
            <a:ext cx="2715706" cy="1908000"/>
          </a:xfrm>
          <a:prstGeom prst="rect">
            <a:avLst/>
          </a:prstGeom>
        </p:spPr>
      </p:pic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F9C74658-24C8-9943-5D60-C5DAF9824783}"/>
              </a:ext>
            </a:extLst>
          </p:cNvPr>
          <p:cNvSpPr/>
          <p:nvPr/>
        </p:nvSpPr>
        <p:spPr>
          <a:xfrm>
            <a:off x="6485283" y="609599"/>
            <a:ext cx="5310641" cy="5845629"/>
          </a:xfrm>
          <a:prstGeom prst="roundRect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008000"/>
              </a:solidFill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1C59661F-082F-2CD3-F741-B80285CD677B}"/>
              </a:ext>
            </a:extLst>
          </p:cNvPr>
          <p:cNvSpPr txBox="1"/>
          <p:nvPr/>
        </p:nvSpPr>
        <p:spPr>
          <a:xfrm>
            <a:off x="1313012" y="3974086"/>
            <a:ext cx="485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/>
              <a:t>A </a:t>
            </a: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négyzet</a:t>
            </a:r>
            <a:r>
              <a:rPr lang="hu-HU" sz="2400" b="1" dirty="0"/>
              <a:t> és a </a:t>
            </a: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téglalap</a:t>
            </a:r>
            <a:r>
              <a:rPr lang="hu-HU" sz="2400" b="1" dirty="0"/>
              <a:t> </a:t>
            </a:r>
            <a:r>
              <a:rPr lang="hu-HU" sz="2400" b="1" u="sng" dirty="0"/>
              <a:t>kétdimenziós</a:t>
            </a:r>
            <a:r>
              <a:rPr lang="hu-HU" sz="2400" b="1" dirty="0"/>
              <a:t> alakzatok</a:t>
            </a:r>
          </a:p>
        </p:txBody>
      </p:sp>
      <p:pic>
        <p:nvPicPr>
          <p:cNvPr id="38" name="Obrázok 37">
            <a:extLst>
              <a:ext uri="{FF2B5EF4-FFF2-40B4-BE49-F238E27FC236}">
                <a16:creationId xmlns:a16="http://schemas.microsoft.com/office/drawing/2014/main" id="{8CCC22E6-A649-2320-70AE-8D3B559F9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1748746"/>
            <a:ext cx="1936659" cy="1800000"/>
          </a:xfrm>
          <a:prstGeom prst="rect">
            <a:avLst/>
          </a:prstGeom>
        </p:spPr>
      </p:pic>
      <p:pic>
        <p:nvPicPr>
          <p:cNvPr id="40" name="Obrázok 39">
            <a:extLst>
              <a:ext uri="{FF2B5EF4-FFF2-40B4-BE49-F238E27FC236}">
                <a16:creationId xmlns:a16="http://schemas.microsoft.com/office/drawing/2014/main" id="{8247D792-CEB6-B7BD-28B3-640EAABD79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990" y="1715525"/>
            <a:ext cx="2422642" cy="1800000"/>
          </a:xfrm>
          <a:prstGeom prst="rect">
            <a:avLst/>
          </a:prstGeom>
        </p:spPr>
      </p:pic>
      <p:sp>
        <p:nvSpPr>
          <p:cNvPr id="41" name="BlokTextu 40">
            <a:extLst>
              <a:ext uri="{FF2B5EF4-FFF2-40B4-BE49-F238E27FC236}">
                <a16:creationId xmlns:a16="http://schemas.microsoft.com/office/drawing/2014/main" id="{90404F49-B695-F073-5E66-4868D3B09B38}"/>
              </a:ext>
            </a:extLst>
          </p:cNvPr>
          <p:cNvSpPr txBox="1"/>
          <p:nvPr/>
        </p:nvSpPr>
        <p:spPr>
          <a:xfrm>
            <a:off x="2816031" y="718457"/>
            <a:ext cx="960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2D</a:t>
            </a:r>
            <a:endParaRPr lang="hu-HU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BlokTextu 41">
            <a:extLst>
              <a:ext uri="{FF2B5EF4-FFF2-40B4-BE49-F238E27FC236}">
                <a16:creationId xmlns:a16="http://schemas.microsoft.com/office/drawing/2014/main" id="{D72AACF1-8D54-47ED-4583-23769E6B150D}"/>
              </a:ext>
            </a:extLst>
          </p:cNvPr>
          <p:cNvSpPr txBox="1"/>
          <p:nvPr/>
        </p:nvSpPr>
        <p:spPr>
          <a:xfrm>
            <a:off x="8635731" y="718457"/>
            <a:ext cx="960519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sz="48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</a:t>
            </a:r>
            <a:endParaRPr lang="hu-HU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id="{29F758AA-DCCB-55A7-6684-B28B12925B2B}"/>
              </a:ext>
            </a:extLst>
          </p:cNvPr>
          <p:cNvSpPr txBox="1"/>
          <p:nvPr/>
        </p:nvSpPr>
        <p:spPr>
          <a:xfrm>
            <a:off x="1313012" y="4904404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/>
              <a:t>Kiszámítható:</a:t>
            </a:r>
          </a:p>
        </p:txBody>
      </p:sp>
      <p:sp>
        <p:nvSpPr>
          <p:cNvPr id="44" name="BlokTextu 43">
            <a:extLst>
              <a:ext uri="{FF2B5EF4-FFF2-40B4-BE49-F238E27FC236}">
                <a16:creationId xmlns:a16="http://schemas.microsoft.com/office/drawing/2014/main" id="{440435AD-2800-7CF6-D105-D553382B1C48}"/>
              </a:ext>
            </a:extLst>
          </p:cNvPr>
          <p:cNvSpPr txBox="1"/>
          <p:nvPr/>
        </p:nvSpPr>
        <p:spPr>
          <a:xfrm>
            <a:off x="1640749" y="5318240"/>
            <a:ext cx="3193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k – kerület </a:t>
            </a:r>
            <a:r>
              <a:rPr lang="hu-HU" sz="2400" b="1" i="1" dirty="0"/>
              <a:t>(körbe)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id="{8F1B3DAC-2852-4A17-05E0-3F3556D643A7}"/>
              </a:ext>
            </a:extLst>
          </p:cNvPr>
          <p:cNvSpPr txBox="1"/>
          <p:nvPr/>
        </p:nvSpPr>
        <p:spPr>
          <a:xfrm>
            <a:off x="1640749" y="5785546"/>
            <a:ext cx="324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T – terület </a:t>
            </a:r>
            <a:r>
              <a:rPr lang="hu-HU" sz="2400" b="1" i="1" dirty="0"/>
              <a:t>(belseje)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4B26C45D-41FF-37CF-A52B-46DAD2C28180}"/>
              </a:ext>
            </a:extLst>
          </p:cNvPr>
          <p:cNvSpPr txBox="1"/>
          <p:nvPr/>
        </p:nvSpPr>
        <p:spPr>
          <a:xfrm>
            <a:off x="7093320" y="3984971"/>
            <a:ext cx="485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/>
              <a:t>A </a:t>
            </a:r>
            <a:r>
              <a:rPr lang="hu-HU" sz="2400" b="1" dirty="0">
                <a:solidFill>
                  <a:srgbClr val="008000"/>
                </a:solidFill>
              </a:rPr>
              <a:t>kocka</a:t>
            </a:r>
            <a:r>
              <a:rPr lang="hu-HU" sz="2400" b="1" dirty="0"/>
              <a:t> és a </a:t>
            </a:r>
            <a:r>
              <a:rPr lang="hu-HU" sz="2400" b="1" dirty="0">
                <a:solidFill>
                  <a:srgbClr val="008000"/>
                </a:solidFill>
              </a:rPr>
              <a:t>téglatest</a:t>
            </a:r>
            <a:r>
              <a:rPr lang="hu-HU" sz="2400" b="1" dirty="0"/>
              <a:t> </a:t>
            </a:r>
            <a:r>
              <a:rPr lang="hu-HU" sz="2400" b="1" u="sng" dirty="0"/>
              <a:t>háromdimenziós</a:t>
            </a:r>
            <a:r>
              <a:rPr lang="hu-HU" sz="2400" b="1" dirty="0"/>
              <a:t> alakzatok</a:t>
            </a:r>
          </a:p>
        </p:txBody>
      </p:sp>
      <p:sp>
        <p:nvSpPr>
          <p:cNvPr id="47" name="BlokTextu 46">
            <a:extLst>
              <a:ext uri="{FF2B5EF4-FFF2-40B4-BE49-F238E27FC236}">
                <a16:creationId xmlns:a16="http://schemas.microsoft.com/office/drawing/2014/main" id="{C7F84186-2072-A0FF-EB3D-BF6CFF898E0C}"/>
              </a:ext>
            </a:extLst>
          </p:cNvPr>
          <p:cNvSpPr txBox="1"/>
          <p:nvPr/>
        </p:nvSpPr>
        <p:spPr>
          <a:xfrm>
            <a:off x="7093320" y="4915289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b="1" dirty="0"/>
              <a:t>Kiszámítható:</a:t>
            </a:r>
          </a:p>
        </p:txBody>
      </p:sp>
      <p:sp>
        <p:nvSpPr>
          <p:cNvPr id="48" name="BlokTextu 47">
            <a:extLst>
              <a:ext uri="{FF2B5EF4-FFF2-40B4-BE49-F238E27FC236}">
                <a16:creationId xmlns:a16="http://schemas.microsoft.com/office/drawing/2014/main" id="{1E44B0D7-D328-0401-516E-B46A3EDA172E}"/>
              </a:ext>
            </a:extLst>
          </p:cNvPr>
          <p:cNvSpPr txBox="1"/>
          <p:nvPr/>
        </p:nvSpPr>
        <p:spPr>
          <a:xfrm>
            <a:off x="7421057" y="5329125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8000"/>
                </a:solidFill>
              </a:rPr>
              <a:t>V – térfogat </a:t>
            </a:r>
            <a:r>
              <a:rPr lang="hu-HU" sz="2400" b="1" i="1" dirty="0"/>
              <a:t>(belseje)</a:t>
            </a:r>
          </a:p>
        </p:txBody>
      </p:sp>
      <p:sp>
        <p:nvSpPr>
          <p:cNvPr id="49" name="BlokTextu 48">
            <a:extLst>
              <a:ext uri="{FF2B5EF4-FFF2-40B4-BE49-F238E27FC236}">
                <a16:creationId xmlns:a16="http://schemas.microsoft.com/office/drawing/2014/main" id="{D99C4F8F-8F5E-93FB-9F07-96D9D28A421E}"/>
              </a:ext>
            </a:extLst>
          </p:cNvPr>
          <p:cNvSpPr txBox="1"/>
          <p:nvPr/>
        </p:nvSpPr>
        <p:spPr>
          <a:xfrm>
            <a:off x="7421057" y="5796431"/>
            <a:ext cx="3204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08000"/>
                </a:solidFill>
              </a:rPr>
              <a:t>F – felszín </a:t>
            </a:r>
            <a:r>
              <a:rPr lang="hu-HU" sz="2400" b="1" i="1" dirty="0"/>
              <a:t>(külseje)</a:t>
            </a:r>
          </a:p>
        </p:txBody>
      </p:sp>
    </p:spTree>
    <p:extLst>
      <p:ext uri="{BB962C8B-B14F-4D97-AF65-F5344CB8AC3E}">
        <p14:creationId xmlns:p14="http://schemas.microsoft.com/office/powerpoint/2010/main" val="327154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5C1E4-25C5-B92B-7DCD-BEB4DFAFD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Kocka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35FB656-D2EF-CD23-019E-077E7ABA5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77" y="2428782"/>
            <a:ext cx="2541151" cy="2250731"/>
          </a:xfrm>
          <a:prstGeom prst="rect">
            <a:avLst/>
          </a:prstGeom>
          <a:gradFill>
            <a:gsLst>
              <a:gs pos="0">
                <a:srgbClr val="F6FAFB"/>
              </a:gs>
              <a:gs pos="100000">
                <a:srgbClr val="E3EFF3"/>
              </a:gs>
            </a:gsLst>
            <a:lin ang="5400000" scaled="0"/>
          </a:gradFill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0F30E017-B0F6-8E01-4D39-CC1812FF81B0}"/>
              </a:ext>
            </a:extLst>
          </p:cNvPr>
          <p:cNvSpPr txBox="1"/>
          <p:nvPr/>
        </p:nvSpPr>
        <p:spPr>
          <a:xfrm>
            <a:off x="6276538" y="1862362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chemeClr val="bg2">
                    <a:lumMod val="50000"/>
                  </a:schemeClr>
                </a:solidFill>
              </a:rPr>
              <a:t>Tulajdonságai: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AC32815F-4B0D-0AEF-A96C-68DF76337CAD}"/>
              </a:ext>
            </a:extLst>
          </p:cNvPr>
          <p:cNvSpPr txBox="1"/>
          <p:nvPr/>
        </p:nvSpPr>
        <p:spPr>
          <a:xfrm>
            <a:off x="6355732" y="2708074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8 db csúcsa van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436EC08B-FABB-9E99-7387-032D81260850}"/>
              </a:ext>
            </a:extLst>
          </p:cNvPr>
          <p:cNvSpPr txBox="1"/>
          <p:nvPr/>
        </p:nvSpPr>
        <p:spPr>
          <a:xfrm>
            <a:off x="1943026" y="4663917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FE45C36-0D49-D25A-FA6F-6AE26B5A91B9}"/>
              </a:ext>
            </a:extLst>
          </p:cNvPr>
          <p:cNvSpPr txBox="1"/>
          <p:nvPr/>
        </p:nvSpPr>
        <p:spPr>
          <a:xfrm>
            <a:off x="3598787" y="4663917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255321DE-728C-8CE0-F10E-E219F053D40F}"/>
              </a:ext>
            </a:extLst>
          </p:cNvPr>
          <p:cNvSpPr txBox="1"/>
          <p:nvPr/>
        </p:nvSpPr>
        <p:spPr>
          <a:xfrm>
            <a:off x="4647946" y="383216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17253C30-CEA5-679E-BA89-AB0718D92755}"/>
              </a:ext>
            </a:extLst>
          </p:cNvPr>
          <p:cNvSpPr txBox="1"/>
          <p:nvPr/>
        </p:nvSpPr>
        <p:spPr>
          <a:xfrm>
            <a:off x="6363171" y="3430970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12 db éle van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CA5E6C98-73F1-B4BA-096C-C3C660B35F75}"/>
              </a:ext>
            </a:extLst>
          </p:cNvPr>
          <p:cNvSpPr txBox="1"/>
          <p:nvPr/>
        </p:nvSpPr>
        <p:spPr>
          <a:xfrm>
            <a:off x="2801489" y="454080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067714C-1643-1A61-F472-0B8707372215}"/>
              </a:ext>
            </a:extLst>
          </p:cNvPr>
          <p:cNvSpPr txBox="1"/>
          <p:nvPr/>
        </p:nvSpPr>
        <p:spPr>
          <a:xfrm>
            <a:off x="4169310" y="415218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FC4DE6E9-0D17-35DF-6160-D7553404D7DB}"/>
              </a:ext>
            </a:extLst>
          </p:cNvPr>
          <p:cNvSpPr txBox="1"/>
          <p:nvPr/>
        </p:nvSpPr>
        <p:spPr>
          <a:xfrm>
            <a:off x="4650813" y="29223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E0FC67C4-C737-3CD9-76CC-F7ACB094FDA6}"/>
              </a:ext>
            </a:extLst>
          </p:cNvPr>
          <p:cNvSpPr txBox="1"/>
          <p:nvPr/>
        </p:nvSpPr>
        <p:spPr>
          <a:xfrm>
            <a:off x="6355732" y="4736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6 db lapja van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385BD0E-E806-E219-B238-9A5432331ADA}"/>
              </a:ext>
            </a:extLst>
          </p:cNvPr>
          <p:cNvSpPr txBox="1"/>
          <p:nvPr/>
        </p:nvSpPr>
        <p:spPr>
          <a:xfrm>
            <a:off x="1811895" y="282449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3209C3BE-5C49-C3C9-7343-40D39BAA8C42}"/>
              </a:ext>
            </a:extLst>
          </p:cNvPr>
          <p:cNvSpPr txBox="1"/>
          <p:nvPr/>
        </p:nvSpPr>
        <p:spPr>
          <a:xfrm>
            <a:off x="4644401" y="215576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FAEE5F0D-E130-8363-FDA3-C7C8F5E7D44D}"/>
              </a:ext>
            </a:extLst>
          </p:cNvPr>
          <p:cNvSpPr txBox="1"/>
          <p:nvPr/>
        </p:nvSpPr>
        <p:spPr>
          <a:xfrm>
            <a:off x="2683756" y="212387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D9F3E32F-7BB3-D6A2-F3CC-AA0B2A1E0AF2}"/>
              </a:ext>
            </a:extLst>
          </p:cNvPr>
          <p:cNvSpPr txBox="1"/>
          <p:nvPr/>
        </p:nvSpPr>
        <p:spPr>
          <a:xfrm>
            <a:off x="3825615" y="2838673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C7A42692-075B-AB75-4327-8ADD6D40350F}"/>
              </a:ext>
            </a:extLst>
          </p:cNvPr>
          <p:cNvSpPr txBox="1"/>
          <p:nvPr/>
        </p:nvSpPr>
        <p:spPr>
          <a:xfrm>
            <a:off x="2623503" y="38002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6788BF6F-5997-0A5A-E61D-356EBD7C52B7}"/>
              </a:ext>
            </a:extLst>
          </p:cNvPr>
          <p:cNvSpPr txBox="1"/>
          <p:nvPr/>
        </p:nvSpPr>
        <p:spPr>
          <a:xfrm>
            <a:off x="6720788" y="3954190"/>
            <a:ext cx="4038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800" b="1" dirty="0"/>
              <a:t>(mind egybevágó - </a:t>
            </a:r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dirty="0"/>
              <a:t>)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A1769705-791D-6F84-35F2-1FDED440E1A0}"/>
              </a:ext>
            </a:extLst>
          </p:cNvPr>
          <p:cNvSpPr txBox="1"/>
          <p:nvPr/>
        </p:nvSpPr>
        <p:spPr>
          <a:xfrm>
            <a:off x="6720788" y="5260183"/>
            <a:ext cx="4988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800" b="1" dirty="0"/>
              <a:t>(mind egybevágó négyzet)</a:t>
            </a:r>
          </a:p>
        </p:txBody>
      </p:sp>
    </p:spTree>
    <p:extLst>
      <p:ext uri="{BB962C8B-B14F-4D97-AF65-F5344CB8AC3E}">
        <p14:creationId xmlns:p14="http://schemas.microsoft.com/office/powerpoint/2010/main" val="6726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8">
            <a:extLst>
              <a:ext uri="{FF2B5EF4-FFF2-40B4-BE49-F238E27FC236}">
                <a16:creationId xmlns:a16="http://schemas.microsoft.com/office/drawing/2014/main" id="{8BC49808-B776-4A22-ED4A-0489AF695392}"/>
              </a:ext>
            </a:extLst>
          </p:cNvPr>
          <p:cNvSpPr txBox="1"/>
          <p:nvPr/>
        </p:nvSpPr>
        <p:spPr>
          <a:xfrm>
            <a:off x="818253" y="1850219"/>
            <a:ext cx="10555494" cy="52322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2800" b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Térfogat</a:t>
            </a:r>
            <a:r>
              <a:rPr lang="hu-H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hány db 1 cm élű kis kockával rakhatjuk ki a kocka </a:t>
            </a:r>
            <a:r>
              <a:rPr lang="hu-H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belsejét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664D2007-3708-F3CC-695A-6B93237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Kocka térfogata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FACACB6-4C52-F195-2A30-485978649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676" y="2929526"/>
            <a:ext cx="2541151" cy="2250731"/>
          </a:xfrm>
          <a:prstGeom prst="rect">
            <a:avLst/>
          </a:prstGeom>
          <a:gradFill>
            <a:gsLst>
              <a:gs pos="0">
                <a:srgbClr val="F6FAFB"/>
              </a:gs>
              <a:gs pos="100000">
                <a:srgbClr val="E3EFF3"/>
              </a:gs>
            </a:gsLst>
            <a:lin ang="5400000" scaled="0"/>
          </a:gradFill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FF7CCE28-60E5-0623-82D2-507738C39675}"/>
              </a:ext>
            </a:extLst>
          </p:cNvPr>
          <p:cNvSpPr txBox="1"/>
          <p:nvPr/>
        </p:nvSpPr>
        <p:spPr>
          <a:xfrm>
            <a:off x="1485825" y="5164661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2B894EB9-72DE-40AB-224A-C510BB106BD9}"/>
              </a:ext>
            </a:extLst>
          </p:cNvPr>
          <p:cNvSpPr txBox="1"/>
          <p:nvPr/>
        </p:nvSpPr>
        <p:spPr>
          <a:xfrm>
            <a:off x="3141586" y="5164661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B71F2F1-E642-F713-D3CC-7D39A0264BEA}"/>
              </a:ext>
            </a:extLst>
          </p:cNvPr>
          <p:cNvSpPr txBox="1"/>
          <p:nvPr/>
        </p:nvSpPr>
        <p:spPr>
          <a:xfrm>
            <a:off x="4190745" y="4332905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98A1478C-2781-FD4B-EBCC-D7D592302119}"/>
              </a:ext>
            </a:extLst>
          </p:cNvPr>
          <p:cNvSpPr txBox="1"/>
          <p:nvPr/>
        </p:nvSpPr>
        <p:spPr>
          <a:xfrm>
            <a:off x="2006829" y="5074209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7EE8162-8502-AC19-3A60-47026801950B}"/>
              </a:ext>
            </a:extLst>
          </p:cNvPr>
          <p:cNvSpPr txBox="1"/>
          <p:nvPr/>
        </p:nvSpPr>
        <p:spPr>
          <a:xfrm>
            <a:off x="3733881" y="4696476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1AFC1B28-8315-E48F-12DD-C4FDC2CA3580}"/>
              </a:ext>
            </a:extLst>
          </p:cNvPr>
          <p:cNvSpPr txBox="1"/>
          <p:nvPr/>
        </p:nvSpPr>
        <p:spPr>
          <a:xfrm>
            <a:off x="4193612" y="3455746"/>
            <a:ext cx="101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D94587B5-F649-7F7B-A5F9-88697D383A11}"/>
              </a:ext>
            </a:extLst>
          </p:cNvPr>
          <p:cNvSpPr txBox="1"/>
          <p:nvPr/>
        </p:nvSpPr>
        <p:spPr>
          <a:xfrm>
            <a:off x="1354694" y="332524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CB64E3F-F21A-E2B1-EF66-5A7C4EEC2D51}"/>
              </a:ext>
            </a:extLst>
          </p:cNvPr>
          <p:cNvSpPr txBox="1"/>
          <p:nvPr/>
        </p:nvSpPr>
        <p:spPr>
          <a:xfrm>
            <a:off x="4187200" y="265651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2FE2419-E690-BD24-9B93-20984AD3485E}"/>
              </a:ext>
            </a:extLst>
          </p:cNvPr>
          <p:cNvSpPr txBox="1"/>
          <p:nvPr/>
        </p:nvSpPr>
        <p:spPr>
          <a:xfrm>
            <a:off x="2226555" y="262461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665AF50D-05C5-94FE-0E72-81402CE3D6B7}"/>
              </a:ext>
            </a:extLst>
          </p:cNvPr>
          <p:cNvSpPr txBox="1"/>
          <p:nvPr/>
        </p:nvSpPr>
        <p:spPr>
          <a:xfrm>
            <a:off x="2166302" y="430100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  <p:pic>
        <p:nvPicPr>
          <p:cNvPr id="24" name="Obrázok 23">
            <a:extLst>
              <a:ext uri="{FF2B5EF4-FFF2-40B4-BE49-F238E27FC236}">
                <a16:creationId xmlns:a16="http://schemas.microsoft.com/office/drawing/2014/main" id="{2C0F98A2-DEF9-859F-F2A9-B75A79F752E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1415" y="2929857"/>
            <a:ext cx="2541600" cy="2246507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588764D2-50B2-5473-C2B5-0C1CF755DEF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910" y="2929526"/>
            <a:ext cx="2541600" cy="2250000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00344C06-F2B9-2E4F-3C55-6FF95FE3C8B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964" y="2928795"/>
            <a:ext cx="2541600" cy="2250000"/>
          </a:xfrm>
          <a:prstGeom prst="rect">
            <a:avLst/>
          </a:prstGeom>
        </p:spPr>
      </p:pic>
      <p:sp>
        <p:nvSpPr>
          <p:cNvPr id="20" name="BlokTextu 19">
            <a:extLst>
              <a:ext uri="{FF2B5EF4-FFF2-40B4-BE49-F238E27FC236}">
                <a16:creationId xmlns:a16="http://schemas.microsoft.com/office/drawing/2014/main" id="{22EBCBBD-0EE9-8BF8-F7DC-55A95F1D97E1}"/>
              </a:ext>
            </a:extLst>
          </p:cNvPr>
          <p:cNvSpPr txBox="1"/>
          <p:nvPr/>
        </p:nvSpPr>
        <p:spPr>
          <a:xfrm>
            <a:off x="3368414" y="333941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pic>
        <p:nvPicPr>
          <p:cNvPr id="29" name="Obrázok 28">
            <a:extLst>
              <a:ext uri="{FF2B5EF4-FFF2-40B4-BE49-F238E27FC236}">
                <a16:creationId xmlns:a16="http://schemas.microsoft.com/office/drawing/2014/main" id="{621EEC15-37B1-D43B-CFEF-FA1845B44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17" y="3393153"/>
            <a:ext cx="1224791" cy="1296000"/>
          </a:xfrm>
          <a:prstGeom prst="rect">
            <a:avLst/>
          </a:prstGeom>
        </p:spPr>
      </p:pic>
      <p:sp>
        <p:nvSpPr>
          <p:cNvPr id="30" name="Bublina reči: oválna 29">
            <a:extLst>
              <a:ext uri="{FF2B5EF4-FFF2-40B4-BE49-F238E27FC236}">
                <a16:creationId xmlns:a16="http://schemas.microsoft.com/office/drawing/2014/main" id="{0C2FD154-D819-7172-A3E2-182C886AE7E1}"/>
              </a:ext>
            </a:extLst>
          </p:cNvPr>
          <p:cNvSpPr/>
          <p:nvPr/>
        </p:nvSpPr>
        <p:spPr>
          <a:xfrm>
            <a:off x="8922757" y="2642797"/>
            <a:ext cx="2867332" cy="936104"/>
          </a:xfrm>
          <a:prstGeom prst="wedgeEllipseCallout">
            <a:avLst>
              <a:gd name="adj1" fmla="val -41231"/>
              <a:gd name="adj2" fmla="val 67789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Így hány sor fér az aljába?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A336774C-DE87-2A8B-9793-645EBD7DC963}"/>
              </a:ext>
            </a:extLst>
          </p:cNvPr>
          <p:cNvSpPr txBox="1"/>
          <p:nvPr/>
        </p:nvSpPr>
        <p:spPr>
          <a:xfrm>
            <a:off x="1764049" y="5671099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053BA32E-616F-A6E1-6FBD-6957007F1A1C}"/>
              </a:ext>
            </a:extLst>
          </p:cNvPr>
          <p:cNvSpPr txBox="1"/>
          <p:nvPr/>
        </p:nvSpPr>
        <p:spPr>
          <a:xfrm>
            <a:off x="2193147" y="5685272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3E1CF92A-FF50-F972-3CA8-F5C58AF338C5}"/>
              </a:ext>
            </a:extLst>
          </p:cNvPr>
          <p:cNvSpPr txBox="1"/>
          <p:nvPr/>
        </p:nvSpPr>
        <p:spPr>
          <a:xfrm>
            <a:off x="3653355" y="5678179"/>
            <a:ext cx="1361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Szövegdoboz 13">
            <a:extLst>
              <a:ext uri="{FF2B5EF4-FFF2-40B4-BE49-F238E27FC236}">
                <a16:creationId xmlns:a16="http://schemas.microsoft.com/office/drawing/2014/main" id="{2257B558-6B24-D73D-18B3-A5BAF50BD852}"/>
              </a:ext>
            </a:extLst>
          </p:cNvPr>
          <p:cNvSpPr txBox="1"/>
          <p:nvPr/>
        </p:nvSpPr>
        <p:spPr>
          <a:xfrm>
            <a:off x="5725629" y="5286829"/>
            <a:ext cx="511903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hu-HU" sz="6600" dirty="0">
                <a:latin typeface="Lucida Calligraphy" pitchFamily="66" charset="0"/>
              </a:rPr>
              <a:t> =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a</a:t>
            </a:r>
          </a:p>
        </p:txBody>
      </p:sp>
      <p:sp>
        <p:nvSpPr>
          <p:cNvPr id="35" name="Bublina reči: oválna 34">
            <a:extLst>
              <a:ext uri="{FF2B5EF4-FFF2-40B4-BE49-F238E27FC236}">
                <a16:creationId xmlns:a16="http://schemas.microsoft.com/office/drawing/2014/main" id="{DA79C3A7-AFE0-9187-796B-0E06703B59A1}"/>
              </a:ext>
            </a:extLst>
          </p:cNvPr>
          <p:cNvSpPr/>
          <p:nvPr/>
        </p:nvSpPr>
        <p:spPr>
          <a:xfrm>
            <a:off x="9288566" y="4142110"/>
            <a:ext cx="2790974" cy="774868"/>
          </a:xfrm>
          <a:prstGeom prst="wedgeEllipseCallout">
            <a:avLst>
              <a:gd name="adj1" fmla="val -56229"/>
              <a:gd name="adj2" fmla="val -29839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dirty="0"/>
              <a:t>És hány sor fér egymás fölé?</a:t>
            </a: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E5B134BB-4001-2081-12B2-9F211E8431F3}"/>
              </a:ext>
            </a:extLst>
          </p:cNvPr>
          <p:cNvSpPr txBox="1"/>
          <p:nvPr/>
        </p:nvSpPr>
        <p:spPr>
          <a:xfrm>
            <a:off x="7679936" y="6390696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3</a:t>
            </a:r>
            <a:r>
              <a:rPr lang="hu-HU" i="1" dirty="0"/>
              <a:t>, cm</a:t>
            </a:r>
            <a:r>
              <a:rPr lang="hu-HU" i="1" baseline="30000" dirty="0"/>
              <a:t>3</a:t>
            </a:r>
            <a:r>
              <a:rPr lang="hu-HU" i="1" dirty="0"/>
              <a:t>, …)</a:t>
            </a:r>
          </a:p>
        </p:txBody>
      </p:sp>
      <p:sp>
        <p:nvSpPr>
          <p:cNvPr id="45" name="Bublina reči: oválna 44">
            <a:extLst>
              <a:ext uri="{FF2B5EF4-FFF2-40B4-BE49-F238E27FC236}">
                <a16:creationId xmlns:a16="http://schemas.microsoft.com/office/drawing/2014/main" id="{E28875AC-ADC4-0F05-573B-23C10CD8FE53}"/>
              </a:ext>
            </a:extLst>
          </p:cNvPr>
          <p:cNvSpPr/>
          <p:nvPr/>
        </p:nvSpPr>
        <p:spPr>
          <a:xfrm>
            <a:off x="5372948" y="2626124"/>
            <a:ext cx="2950330" cy="936104"/>
          </a:xfrm>
          <a:prstGeom prst="wedgeEllipseCallout">
            <a:avLst>
              <a:gd name="adj1" fmla="val 38593"/>
              <a:gd name="adj2" fmla="val 68925"/>
            </a:avLst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Hány kis kocka fér egy sorba?</a:t>
            </a:r>
          </a:p>
        </p:txBody>
      </p:sp>
      <p:sp>
        <p:nvSpPr>
          <p:cNvPr id="46" name="BlokTextu 45">
            <a:extLst>
              <a:ext uri="{FF2B5EF4-FFF2-40B4-BE49-F238E27FC236}">
                <a16:creationId xmlns:a16="http://schemas.microsoft.com/office/drawing/2014/main" id="{EFA8CDAD-BD4B-670A-0556-95B8A978C5EC}"/>
              </a:ext>
            </a:extLst>
          </p:cNvPr>
          <p:cNvSpPr txBox="1"/>
          <p:nvPr/>
        </p:nvSpPr>
        <p:spPr>
          <a:xfrm>
            <a:off x="2887806" y="5678179"/>
            <a:ext cx="793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hu-HU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2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animBg="1"/>
      <p:bldP spid="31" grpId="0"/>
      <p:bldP spid="32" grpId="0"/>
      <p:bldP spid="33" grpId="0"/>
      <p:bldP spid="34" grpId="0" animBg="1"/>
      <p:bldP spid="35" grpId="0" animBg="1"/>
      <p:bldP spid="36" grpId="0"/>
      <p:bldP spid="45" grpId="0" animBg="1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27D0C-638B-B415-CF3C-9F55F8989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4074597A-6F70-B35A-723D-B6A2998FE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Kocka felszíne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F5A8DF1-8FFA-4648-A2A1-ADC610EC9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168" y="3479028"/>
            <a:ext cx="2108521" cy="1863711"/>
          </a:xfrm>
          <a:prstGeom prst="rect">
            <a:avLst/>
          </a:prstGeom>
        </p:spPr>
      </p:pic>
      <p:sp>
        <p:nvSpPr>
          <p:cNvPr id="11" name="Szövegdoboz 8">
            <a:extLst>
              <a:ext uri="{FF2B5EF4-FFF2-40B4-BE49-F238E27FC236}">
                <a16:creationId xmlns:a16="http://schemas.microsoft.com/office/drawing/2014/main" id="{C6C25F83-C460-6512-6A9B-BB16DAD0C660}"/>
              </a:ext>
            </a:extLst>
          </p:cNvPr>
          <p:cNvSpPr txBox="1"/>
          <p:nvPr/>
        </p:nvSpPr>
        <p:spPr>
          <a:xfrm>
            <a:off x="998874" y="1877786"/>
            <a:ext cx="7564891" cy="52322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u-HU" sz="2800" b="1" u="sng" dirty="0">
                <a:latin typeface="Times New Roman" pitchFamily="18" charset="0"/>
                <a:cs typeface="Times New Roman" pitchFamily="18" charset="0"/>
              </a:rPr>
              <a:t>Felszín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– mekkora a kocka </a:t>
            </a:r>
            <a:r>
              <a:rPr lang="hu-HU" sz="2800" b="1" dirty="0">
                <a:latin typeface="Times New Roman" pitchFamily="18" charset="0"/>
                <a:cs typeface="Times New Roman" pitchFamily="18" charset="0"/>
              </a:rPr>
              <a:t>külső részének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területe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E1192ECC-F6EC-109A-6262-ED70FC9DF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26" y="4647192"/>
            <a:ext cx="1224791" cy="1296000"/>
          </a:xfrm>
          <a:prstGeom prst="rect">
            <a:avLst/>
          </a:prstGeom>
        </p:spPr>
      </p:pic>
      <p:sp>
        <p:nvSpPr>
          <p:cNvPr id="15" name="Obdĺžnik 14">
            <a:extLst>
              <a:ext uri="{FF2B5EF4-FFF2-40B4-BE49-F238E27FC236}">
                <a16:creationId xmlns:a16="http://schemas.microsoft.com/office/drawing/2014/main" id="{194F75BC-991E-45E8-A5C8-143B835D20A1}"/>
              </a:ext>
            </a:extLst>
          </p:cNvPr>
          <p:cNvSpPr/>
          <p:nvPr/>
        </p:nvSpPr>
        <p:spPr>
          <a:xfrm>
            <a:off x="1800557" y="3997322"/>
            <a:ext cx="1332000" cy="1332000"/>
          </a:xfrm>
          <a:prstGeom prst="rect">
            <a:avLst/>
          </a:prstGeom>
          <a:solidFill>
            <a:srgbClr val="280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CC8F5B7F-250A-84EC-5252-920FFCA18736}"/>
              </a:ext>
            </a:extLst>
          </p:cNvPr>
          <p:cNvSpPr/>
          <p:nvPr/>
        </p:nvSpPr>
        <p:spPr>
          <a:xfrm>
            <a:off x="3132248" y="3998817"/>
            <a:ext cx="1332000" cy="1332000"/>
          </a:xfrm>
          <a:prstGeom prst="rect">
            <a:avLst/>
          </a:prstGeom>
          <a:solidFill>
            <a:srgbClr val="FAFC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EF4BBEA3-D04E-3189-965A-5E6F0C7B5087}"/>
              </a:ext>
            </a:extLst>
          </p:cNvPr>
          <p:cNvSpPr/>
          <p:nvPr/>
        </p:nvSpPr>
        <p:spPr>
          <a:xfrm>
            <a:off x="468866" y="3995827"/>
            <a:ext cx="1332000" cy="1332000"/>
          </a:xfrm>
          <a:prstGeom prst="rect">
            <a:avLst/>
          </a:prstGeom>
          <a:solidFill>
            <a:srgbClr val="FAFC2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B96D39A1-1DDD-D26B-F47A-411FCDE5FBC3}"/>
              </a:ext>
            </a:extLst>
          </p:cNvPr>
          <p:cNvSpPr/>
          <p:nvPr/>
        </p:nvSpPr>
        <p:spPr>
          <a:xfrm>
            <a:off x="1800864" y="2671661"/>
            <a:ext cx="1332000" cy="1332000"/>
          </a:xfrm>
          <a:prstGeom prst="rect">
            <a:avLst/>
          </a:prstGeom>
          <a:solidFill>
            <a:srgbClr val="FF050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83BE1E36-62C5-B5AB-83C1-BAF16040B812}"/>
              </a:ext>
            </a:extLst>
          </p:cNvPr>
          <p:cNvSpPr/>
          <p:nvPr/>
        </p:nvSpPr>
        <p:spPr>
          <a:xfrm>
            <a:off x="1800864" y="5327827"/>
            <a:ext cx="1332000" cy="1332000"/>
          </a:xfrm>
          <a:prstGeom prst="rect">
            <a:avLst/>
          </a:prstGeom>
          <a:solidFill>
            <a:srgbClr val="FF050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5DA77FEA-A9D6-238E-E66F-C01EA2FCB6AF}"/>
              </a:ext>
            </a:extLst>
          </p:cNvPr>
          <p:cNvSpPr/>
          <p:nvPr/>
        </p:nvSpPr>
        <p:spPr>
          <a:xfrm>
            <a:off x="4463939" y="4000312"/>
            <a:ext cx="1332000" cy="1332000"/>
          </a:xfrm>
          <a:prstGeom prst="rect">
            <a:avLst/>
          </a:prstGeom>
          <a:solidFill>
            <a:srgbClr val="2805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2" name="Bublina reči: obdĺžnik so zaoblenými rohmi 21">
            <a:extLst>
              <a:ext uri="{FF2B5EF4-FFF2-40B4-BE49-F238E27FC236}">
                <a16:creationId xmlns:a16="http://schemas.microsoft.com/office/drawing/2014/main" id="{B26875D5-363F-EDB0-0B1D-552FDF9BAAC7}"/>
              </a:ext>
            </a:extLst>
          </p:cNvPr>
          <p:cNvSpPr/>
          <p:nvPr/>
        </p:nvSpPr>
        <p:spPr>
          <a:xfrm>
            <a:off x="8888819" y="379227"/>
            <a:ext cx="3051544" cy="3880884"/>
          </a:xfrm>
          <a:prstGeom prst="wedgeRoundRectCallout">
            <a:avLst>
              <a:gd name="adj1" fmla="val 21676"/>
              <a:gd name="adj2" fmla="val 58938"/>
              <a:gd name="adj3" fmla="val 16667"/>
            </a:avLst>
          </a:prstGeom>
          <a:ln w="28575">
            <a:solidFill>
              <a:srgbClr val="008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ADC9C93F-603F-B64F-26A0-700F12265536}"/>
              </a:ext>
            </a:extLst>
          </p:cNvPr>
          <p:cNvSpPr txBox="1"/>
          <p:nvPr/>
        </p:nvSpPr>
        <p:spPr>
          <a:xfrm>
            <a:off x="8934913" y="544329"/>
            <a:ext cx="282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B050"/>
                </a:solidFill>
              </a:rPr>
              <a:t>Hogy néz ki egy kocka szétbontva és kiterítve?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91B5D6BB-CDB8-FDC8-8687-FB1D70441ED6}"/>
              </a:ext>
            </a:extLst>
          </p:cNvPr>
          <p:cNvSpPr txBox="1"/>
          <p:nvPr/>
        </p:nvSpPr>
        <p:spPr>
          <a:xfrm>
            <a:off x="8938457" y="1462271"/>
            <a:ext cx="282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8000"/>
                </a:solidFill>
              </a:rPr>
              <a:t>Milyen alakzatok ezek?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ECF872EA-28E0-D9CE-ECEB-950EA5B2A957}"/>
              </a:ext>
            </a:extLst>
          </p:cNvPr>
          <p:cNvSpPr txBox="1"/>
          <p:nvPr/>
        </p:nvSpPr>
        <p:spPr>
          <a:xfrm>
            <a:off x="9250597" y="2046499"/>
            <a:ext cx="238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rgbClr val="008000"/>
                </a:solidFill>
              </a:rPr>
              <a:t>Ez 6 db négyzet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38BC0F28-EF98-00A7-2695-29FEE4EB39CB}"/>
              </a:ext>
            </a:extLst>
          </p:cNvPr>
          <p:cNvSpPr txBox="1"/>
          <p:nvPr/>
        </p:nvSpPr>
        <p:spPr>
          <a:xfrm>
            <a:off x="8934913" y="2495683"/>
            <a:ext cx="2822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B050"/>
                </a:solidFill>
              </a:rPr>
              <a:t>Hogy számítjuk ki a négyzet területét?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4AD7743E-88D8-4077-EC5F-AA8D0F1EA012}"/>
              </a:ext>
            </a:extLst>
          </p:cNvPr>
          <p:cNvSpPr txBox="1"/>
          <p:nvPr/>
        </p:nvSpPr>
        <p:spPr>
          <a:xfrm>
            <a:off x="1908926" y="4369439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F364B654-0E82-FB03-9881-7FDF810B5823}"/>
              </a:ext>
            </a:extLst>
          </p:cNvPr>
          <p:cNvSpPr txBox="1"/>
          <p:nvPr/>
        </p:nvSpPr>
        <p:spPr>
          <a:xfrm>
            <a:off x="8934913" y="3154951"/>
            <a:ext cx="2822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>
                <a:solidFill>
                  <a:srgbClr val="008000"/>
                </a:solidFill>
              </a:rPr>
              <a:t>Akkor mi lesz a kocka felszínének képlete?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EA8D30C6-A2E3-9B9E-8545-A1B5579F431E}"/>
              </a:ext>
            </a:extLst>
          </p:cNvPr>
          <p:cNvSpPr txBox="1"/>
          <p:nvPr/>
        </p:nvSpPr>
        <p:spPr>
          <a:xfrm>
            <a:off x="570846" y="4369438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F425793A-FDFB-FACA-8B16-2DCE5A48EB3F}"/>
              </a:ext>
            </a:extLst>
          </p:cNvPr>
          <p:cNvSpPr txBox="1"/>
          <p:nvPr/>
        </p:nvSpPr>
        <p:spPr>
          <a:xfrm>
            <a:off x="3240617" y="4369438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D399B669-33E6-1C4C-1E69-F52CCA71B86A}"/>
              </a:ext>
            </a:extLst>
          </p:cNvPr>
          <p:cNvSpPr txBox="1"/>
          <p:nvPr/>
        </p:nvSpPr>
        <p:spPr>
          <a:xfrm>
            <a:off x="4572308" y="4369437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32" name="BlokTextu 31">
            <a:extLst>
              <a:ext uri="{FF2B5EF4-FFF2-40B4-BE49-F238E27FC236}">
                <a16:creationId xmlns:a16="http://schemas.microsoft.com/office/drawing/2014/main" id="{6810251B-70B7-A769-6EEF-A0920026BDEA}"/>
              </a:ext>
            </a:extLst>
          </p:cNvPr>
          <p:cNvSpPr txBox="1"/>
          <p:nvPr/>
        </p:nvSpPr>
        <p:spPr>
          <a:xfrm>
            <a:off x="1908926" y="3042852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BF873EA1-F4E4-B2F7-285C-EFFD71A16C5B}"/>
              </a:ext>
            </a:extLst>
          </p:cNvPr>
          <p:cNvSpPr txBox="1"/>
          <p:nvPr/>
        </p:nvSpPr>
        <p:spPr>
          <a:xfrm>
            <a:off x="1908926" y="5712434"/>
            <a:ext cx="1122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 . a</a:t>
            </a:r>
          </a:p>
        </p:txBody>
      </p:sp>
      <p:sp>
        <p:nvSpPr>
          <p:cNvPr id="34" name="Szövegdoboz 13">
            <a:extLst>
              <a:ext uri="{FF2B5EF4-FFF2-40B4-BE49-F238E27FC236}">
                <a16:creationId xmlns:a16="http://schemas.microsoft.com/office/drawing/2014/main" id="{1D8C87DA-1560-FF78-9C9B-6C4DE2BB7842}"/>
              </a:ext>
            </a:extLst>
          </p:cNvPr>
          <p:cNvSpPr txBox="1"/>
          <p:nvPr/>
        </p:nvSpPr>
        <p:spPr>
          <a:xfrm>
            <a:off x="4152666" y="5584489"/>
            <a:ext cx="5119035" cy="1107996"/>
          </a:xfrm>
          <a:prstGeom prst="rect">
            <a:avLst/>
          </a:prstGeom>
          <a:solidFill>
            <a:srgbClr val="00B050"/>
          </a:solidFill>
          <a:ln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hu-HU" sz="6600" dirty="0">
                <a:latin typeface="Lucida Calligraphy" pitchFamily="66" charset="0"/>
              </a:rPr>
              <a:t> = 6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a</a:t>
            </a:r>
            <a:r>
              <a:rPr lang="hu-HU" sz="6600" dirty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hu-HU" sz="6600" dirty="0">
                <a:latin typeface="Lucida Calligraphy" pitchFamily="66" charset="0"/>
              </a:rPr>
              <a:t> a</a:t>
            </a:r>
          </a:p>
        </p:txBody>
      </p:sp>
      <p:sp>
        <p:nvSpPr>
          <p:cNvPr id="35" name="BlokTextu 34">
            <a:extLst>
              <a:ext uri="{FF2B5EF4-FFF2-40B4-BE49-F238E27FC236}">
                <a16:creationId xmlns:a16="http://schemas.microsoft.com/office/drawing/2014/main" id="{FF00EDDE-715D-80CB-EA25-5E4EDCE01BE5}"/>
              </a:ext>
            </a:extLst>
          </p:cNvPr>
          <p:cNvSpPr txBox="1"/>
          <p:nvPr/>
        </p:nvSpPr>
        <p:spPr>
          <a:xfrm>
            <a:off x="9337692" y="6330273"/>
            <a:ext cx="2887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/>
              <a:t>(Egysége: mm</a:t>
            </a:r>
            <a:r>
              <a:rPr lang="hu-HU" i="1" baseline="30000" dirty="0"/>
              <a:t>2</a:t>
            </a:r>
            <a:r>
              <a:rPr lang="hu-HU" i="1" dirty="0"/>
              <a:t>, cm</a:t>
            </a:r>
            <a:r>
              <a:rPr lang="hu-HU" i="1" baseline="30000" dirty="0"/>
              <a:t>2</a:t>
            </a:r>
            <a:r>
              <a:rPr lang="hu-HU" i="1" dirty="0"/>
              <a:t>, …)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88E72C90-B15E-7990-FDDB-48C7CC03FB87}"/>
              </a:ext>
            </a:extLst>
          </p:cNvPr>
          <p:cNvSpPr txBox="1"/>
          <p:nvPr/>
        </p:nvSpPr>
        <p:spPr>
          <a:xfrm>
            <a:off x="2269858" y="52212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9A9535F-7895-F95C-CB43-38BC714B1F71}"/>
              </a:ext>
            </a:extLst>
          </p:cNvPr>
          <p:cNvSpPr txBox="1"/>
          <p:nvPr/>
        </p:nvSpPr>
        <p:spPr>
          <a:xfrm>
            <a:off x="3467551" y="487520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3AE2BDB6-E6CA-F9CA-5DDC-7A0BEE274717}"/>
              </a:ext>
            </a:extLst>
          </p:cNvPr>
          <p:cNvSpPr txBox="1"/>
          <p:nvPr/>
        </p:nvSpPr>
        <p:spPr>
          <a:xfrm>
            <a:off x="3927794" y="38048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C0C9A9-21F7-2011-8EE7-E4A65A8C2710}"/>
              </a:ext>
            </a:extLst>
          </p:cNvPr>
          <p:cNvSpPr txBox="1"/>
          <p:nvPr/>
        </p:nvSpPr>
        <p:spPr>
          <a:xfrm>
            <a:off x="3634366" y="521420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68A788C1-B4E2-2543-1F22-965C9BEE0B95}"/>
              </a:ext>
            </a:extLst>
          </p:cNvPr>
          <p:cNvSpPr txBox="1"/>
          <p:nvPr/>
        </p:nvSpPr>
        <p:spPr>
          <a:xfrm>
            <a:off x="5805130" y="435732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7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2" grpId="0"/>
      <p:bldP spid="2" grpId="1"/>
      <p:bldP spid="3" grpId="0"/>
      <p:bldP spid="4" grpId="0"/>
      <p:bldP spid="5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EABB5-AEF9-F464-8593-0CB2FCFCB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2ABDF171-F598-D8C6-EE32-05F2B705E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Feladat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Zástupný objekt pre obsah 1">
            <a:extLst>
              <a:ext uri="{FF2B5EF4-FFF2-40B4-BE49-F238E27FC236}">
                <a16:creationId xmlns:a16="http://schemas.microsoft.com/office/drawing/2014/main" id="{A4E64B02-E6E5-F2AD-B3A2-285C9E91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4" y="1808915"/>
            <a:ext cx="11217349" cy="595632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hu-HU" sz="2800" b="1" dirty="0">
                <a:solidFill>
                  <a:schemeClr val="tx1"/>
                </a:solidFill>
              </a:rPr>
              <a:t>Számítsd ki az 5 cm élhosszúságú kocka térfogatát és felszínét!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9EAAD246-9773-9E9E-09DC-12C57537687C}"/>
              </a:ext>
            </a:extLst>
          </p:cNvPr>
          <p:cNvSpPr txBox="1"/>
          <p:nvPr/>
        </p:nvSpPr>
        <p:spPr>
          <a:xfrm>
            <a:off x="3150138" y="2872903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latin typeface="Lucida Calligraphy" panose="03010101010101010101" pitchFamily="66" charset="0"/>
              </a:rPr>
              <a:t>a</a:t>
            </a:r>
            <a:r>
              <a:rPr lang="hu-HU" sz="3200" b="1" dirty="0"/>
              <a:t> = 5 cm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EE1D2A24-63B1-1A28-F276-CA5D6F5E6EAA}"/>
              </a:ext>
            </a:extLst>
          </p:cNvPr>
          <p:cNvSpPr txBox="1"/>
          <p:nvPr/>
        </p:nvSpPr>
        <p:spPr>
          <a:xfrm>
            <a:off x="3179132" y="3790511"/>
            <a:ext cx="3299301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70C0"/>
                </a:solidFill>
              </a:rPr>
              <a:t>V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= a </a:t>
            </a:r>
            <a:r>
              <a:rPr lang="hu-HU" sz="4000" b="1" dirty="0">
                <a:solidFill>
                  <a:srgbClr val="0070C0"/>
                </a:solidFill>
              </a:rPr>
              <a:t>.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a </a:t>
            </a:r>
            <a:r>
              <a:rPr lang="hu-HU" sz="4000" b="1" dirty="0">
                <a:solidFill>
                  <a:srgbClr val="0070C0"/>
                </a:solidFill>
              </a:rPr>
              <a:t>.</a:t>
            </a:r>
            <a:r>
              <a:rPr lang="hu-HU" sz="4000" b="1" dirty="0">
                <a:solidFill>
                  <a:srgbClr val="0070C0"/>
                </a:solidFill>
                <a:latin typeface="Lucida Calligraphy" panose="03010101010101010101" pitchFamily="66" charset="0"/>
              </a:rPr>
              <a:t> a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F83FD374-FE15-9F32-A586-65B4B2FA5730}"/>
              </a:ext>
            </a:extLst>
          </p:cNvPr>
          <p:cNvSpPr/>
          <p:nvPr/>
        </p:nvSpPr>
        <p:spPr>
          <a:xfrm>
            <a:off x="3072802" y="3744691"/>
            <a:ext cx="3487486" cy="71768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4DBED7F3-31E8-84E3-831D-AA85E3EB0692}"/>
              </a:ext>
            </a:extLst>
          </p:cNvPr>
          <p:cNvSpPr txBox="1"/>
          <p:nvPr/>
        </p:nvSpPr>
        <p:spPr>
          <a:xfrm>
            <a:off x="3182675" y="4570237"/>
            <a:ext cx="2933816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+mj-lt"/>
              </a:rPr>
              <a:t>V</a:t>
            </a:r>
            <a:r>
              <a:rPr lang="hu-HU" sz="4000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5 . 5 . 5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77B51202-E8CB-F3DD-1397-24D63F4C37D2}"/>
              </a:ext>
            </a:extLst>
          </p:cNvPr>
          <p:cNvSpPr txBox="1"/>
          <p:nvPr/>
        </p:nvSpPr>
        <p:spPr>
          <a:xfrm>
            <a:off x="3186215" y="5286161"/>
            <a:ext cx="321594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latin typeface="+mj-lt"/>
              </a:rPr>
              <a:t>V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125 cm</a:t>
            </a:r>
            <a:r>
              <a:rPr lang="hu-HU" sz="4000" b="1" baseline="30000" dirty="0"/>
              <a:t>3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9DC8C83-A845-58E5-75C5-771B59A8C85D}"/>
              </a:ext>
            </a:extLst>
          </p:cNvPr>
          <p:cNvSpPr txBox="1"/>
          <p:nvPr/>
        </p:nvSpPr>
        <p:spPr>
          <a:xfrm>
            <a:off x="7733416" y="3794051"/>
            <a:ext cx="3068469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>
                <a:solidFill>
                  <a:srgbClr val="00B050"/>
                </a:solidFill>
              </a:rPr>
              <a:t>F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= </a:t>
            </a:r>
            <a:r>
              <a:rPr lang="hu-HU" sz="4000" b="1" dirty="0">
                <a:solidFill>
                  <a:srgbClr val="00B050"/>
                </a:solidFill>
                <a:latin typeface="+mj-lt"/>
              </a:rPr>
              <a:t>6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a </a:t>
            </a:r>
            <a:r>
              <a:rPr lang="hu-HU" sz="4000" b="1" dirty="0">
                <a:solidFill>
                  <a:srgbClr val="00B050"/>
                </a:solidFill>
              </a:rPr>
              <a:t>.</a:t>
            </a:r>
            <a:r>
              <a:rPr lang="hu-HU" sz="4000" b="1" dirty="0">
                <a:solidFill>
                  <a:srgbClr val="00B050"/>
                </a:solidFill>
                <a:latin typeface="Lucida Calligraphy" panose="03010101010101010101" pitchFamily="66" charset="0"/>
              </a:rPr>
              <a:t> a</a:t>
            </a:r>
          </a:p>
        </p:txBody>
      </p:sp>
      <p:sp>
        <p:nvSpPr>
          <p:cNvPr id="16" name="Obdĺžnik: zaoblené rohy 15">
            <a:extLst>
              <a:ext uri="{FF2B5EF4-FFF2-40B4-BE49-F238E27FC236}">
                <a16:creationId xmlns:a16="http://schemas.microsoft.com/office/drawing/2014/main" id="{4889BB9F-CFBE-21ED-F38A-9BF29096B82D}"/>
              </a:ext>
            </a:extLst>
          </p:cNvPr>
          <p:cNvSpPr/>
          <p:nvPr/>
        </p:nvSpPr>
        <p:spPr>
          <a:xfrm>
            <a:off x="7636271" y="3738615"/>
            <a:ext cx="3262101" cy="7176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17B14199-4D09-56D6-8B40-A460ED8A91C6}"/>
              </a:ext>
            </a:extLst>
          </p:cNvPr>
          <p:cNvSpPr txBox="1"/>
          <p:nvPr/>
        </p:nvSpPr>
        <p:spPr>
          <a:xfrm>
            <a:off x="7736959" y="4573777"/>
            <a:ext cx="2823209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F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6 . 5 . 5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EAF19FF0-3216-EDB6-DE67-491EC535E44C}"/>
              </a:ext>
            </a:extLst>
          </p:cNvPr>
          <p:cNvSpPr txBox="1"/>
          <p:nvPr/>
        </p:nvSpPr>
        <p:spPr>
          <a:xfrm>
            <a:off x="7740499" y="5289701"/>
            <a:ext cx="3103735" cy="707886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hu-HU" sz="4000" b="1" dirty="0"/>
              <a:t>F</a:t>
            </a:r>
            <a:r>
              <a:rPr lang="hu-HU" sz="4000" b="1" dirty="0">
                <a:latin typeface="Lucida Calligraphy" panose="03010101010101010101" pitchFamily="66" charset="0"/>
              </a:rPr>
              <a:t> = </a:t>
            </a:r>
            <a:r>
              <a:rPr lang="hu-HU" sz="4000" b="1" dirty="0"/>
              <a:t>150 cm</a:t>
            </a:r>
            <a:r>
              <a:rPr lang="hu-HU" sz="40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347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64D0DC4-6929-CDEE-FAA3-808F3928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Interaktív feladatok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E131B67-CA6F-484D-A971-A9209751D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57">
            <a:off x="687387" y="2390524"/>
            <a:ext cx="3173108" cy="1886713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A29157CF-1467-465A-75B8-32C7D68090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92">
            <a:off x="8538268" y="2327883"/>
            <a:ext cx="3173108" cy="1886713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92F81ED0-0F80-EDA4-0B56-C785D2DD85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46" y="4506665"/>
            <a:ext cx="3173108" cy="188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BlokTextu 10">
            <a:extLst>
              <a:ext uri="{FF2B5EF4-FFF2-40B4-BE49-F238E27FC236}">
                <a16:creationId xmlns:a16="http://schemas.microsoft.com/office/drawing/2014/main" id="{BCCD8835-EF85-5BAF-F03F-6B71DA39B150}"/>
              </a:ext>
            </a:extLst>
          </p:cNvPr>
          <p:cNvSpPr txBox="1"/>
          <p:nvPr/>
        </p:nvSpPr>
        <p:spPr>
          <a:xfrm rot="20683072">
            <a:off x="850596" y="1952866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2">
                    <a:lumMod val="50000"/>
                  </a:schemeClr>
                </a:solidFill>
              </a:rPr>
              <a:t>Kocka térfogata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E1850E1A-2653-2772-1B41-1AD8BF3FEB90}"/>
              </a:ext>
            </a:extLst>
          </p:cNvPr>
          <p:cNvSpPr txBox="1"/>
          <p:nvPr/>
        </p:nvSpPr>
        <p:spPr>
          <a:xfrm rot="682601">
            <a:off x="9389124" y="1883578"/>
            <a:ext cx="1967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8000"/>
                </a:solidFill>
              </a:rPr>
              <a:t>Kocka felszíne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9B1E20CB-50B0-C266-A3FC-0D52B7B73D78}"/>
              </a:ext>
            </a:extLst>
          </p:cNvPr>
          <p:cNvSpPr txBox="1"/>
          <p:nvPr/>
        </p:nvSpPr>
        <p:spPr>
          <a:xfrm>
            <a:off x="4928329" y="4074656"/>
            <a:ext cx="2419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chemeClr val="accent5">
                    <a:lumMod val="50000"/>
                  </a:schemeClr>
                </a:solidFill>
              </a:rPr>
              <a:t>Felszínből térfogat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DE0D928-3644-3DD1-5381-BA251812F266}"/>
              </a:ext>
            </a:extLst>
          </p:cNvPr>
          <p:cNvSpPr txBox="1"/>
          <p:nvPr/>
        </p:nvSpPr>
        <p:spPr>
          <a:xfrm rot="20677656">
            <a:off x="557613" y="4271674"/>
            <a:ext cx="4030270" cy="369332"/>
          </a:xfrm>
          <a:prstGeom prst="rect">
            <a:avLst/>
          </a:prstGeom>
          <a:solidFill>
            <a:srgbClr val="E2EEF2"/>
          </a:solidFill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https://learningapps.org/25445856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0679725-58CB-F40E-5FCD-8879809F528B}"/>
              </a:ext>
            </a:extLst>
          </p:cNvPr>
          <p:cNvSpPr txBox="1"/>
          <p:nvPr/>
        </p:nvSpPr>
        <p:spPr>
          <a:xfrm rot="674977">
            <a:off x="7975297" y="4215669"/>
            <a:ext cx="390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https://learningapps.org/5469337</a:t>
            </a:r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17CBEC52-9631-15BC-2F7E-7B23BB2D5EE9}"/>
              </a:ext>
            </a:extLst>
          </p:cNvPr>
          <p:cNvSpPr txBox="1"/>
          <p:nvPr/>
        </p:nvSpPr>
        <p:spPr>
          <a:xfrm>
            <a:off x="4080865" y="6405690"/>
            <a:ext cx="403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https://learningapps.org/13650066</a:t>
            </a:r>
          </a:p>
        </p:txBody>
      </p:sp>
      <p:pic>
        <p:nvPicPr>
          <p:cNvPr id="19" name="Obrázok 18">
            <a:extLst>
              <a:ext uri="{FF2B5EF4-FFF2-40B4-BE49-F238E27FC236}">
                <a16:creationId xmlns:a16="http://schemas.microsoft.com/office/drawing/2014/main" id="{7CF14ACB-1C90-AC83-B045-CAD47130F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7257">
            <a:off x="698020" y="2390522"/>
            <a:ext cx="3173108" cy="188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87BA0CA3-FFE5-79D9-A97D-949C53670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6692">
            <a:off x="8548901" y="2327881"/>
            <a:ext cx="3173108" cy="1886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4252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645A6-7221-5FE4-7C93-0B797EDFD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0501E-74EC-D977-E434-0D5A2FB1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5400" b="1" dirty="0">
                <a:solidFill>
                  <a:schemeClr val="bg2">
                    <a:lumMod val="25000"/>
                  </a:schemeClr>
                </a:solidFill>
              </a:rPr>
              <a:t>Téglatest</a:t>
            </a:r>
            <a:endParaRPr lang="hu-H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F45CDA3D-F31F-8342-0583-3FF10C7881E8}"/>
              </a:ext>
            </a:extLst>
          </p:cNvPr>
          <p:cNvSpPr txBox="1"/>
          <p:nvPr/>
        </p:nvSpPr>
        <p:spPr>
          <a:xfrm>
            <a:off x="6276538" y="1862362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u="sng" dirty="0">
                <a:solidFill>
                  <a:schemeClr val="bg2">
                    <a:lumMod val="50000"/>
                  </a:schemeClr>
                </a:solidFill>
              </a:rPr>
              <a:t>Tulajdonságai: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53601401-04D5-0245-E1DF-3296C31EC6E5}"/>
              </a:ext>
            </a:extLst>
          </p:cNvPr>
          <p:cNvSpPr txBox="1"/>
          <p:nvPr/>
        </p:nvSpPr>
        <p:spPr>
          <a:xfrm>
            <a:off x="6355732" y="2708074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8 db csúcsa van</a:t>
            </a:r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014C15D-9D2D-3CC4-6747-65BAA9E4A3D0}"/>
              </a:ext>
            </a:extLst>
          </p:cNvPr>
          <p:cNvSpPr txBox="1"/>
          <p:nvPr/>
        </p:nvSpPr>
        <p:spPr>
          <a:xfrm>
            <a:off x="6363171" y="3430970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12 db éle van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240D1C87-F589-21C9-0F0A-4D0B8FCBCD47}"/>
              </a:ext>
            </a:extLst>
          </p:cNvPr>
          <p:cNvSpPr txBox="1"/>
          <p:nvPr/>
        </p:nvSpPr>
        <p:spPr>
          <a:xfrm>
            <a:off x="6355732" y="4736963"/>
            <a:ext cx="3204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sz="2800" b="1" dirty="0"/>
              <a:t> 6 db lapja van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4F243347-3A16-8451-868D-568B429BD313}"/>
              </a:ext>
            </a:extLst>
          </p:cNvPr>
          <p:cNvSpPr txBox="1"/>
          <p:nvPr/>
        </p:nvSpPr>
        <p:spPr>
          <a:xfrm>
            <a:off x="6720788" y="3954190"/>
            <a:ext cx="4891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800" b="1" dirty="0"/>
              <a:t>(4-4-4 egybevágó – </a:t>
            </a:r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hu-HU" sz="2800" b="1" dirty="0"/>
              <a:t>)</a:t>
            </a:r>
          </a:p>
        </p:txBody>
      </p:sp>
      <p:sp>
        <p:nvSpPr>
          <p:cNvPr id="25" name="BlokTextu 24">
            <a:extLst>
              <a:ext uri="{FF2B5EF4-FFF2-40B4-BE49-F238E27FC236}">
                <a16:creationId xmlns:a16="http://schemas.microsoft.com/office/drawing/2014/main" id="{8EB2FEFE-1845-A0BD-B890-40595E4F6466}"/>
              </a:ext>
            </a:extLst>
          </p:cNvPr>
          <p:cNvSpPr txBox="1"/>
          <p:nvPr/>
        </p:nvSpPr>
        <p:spPr>
          <a:xfrm>
            <a:off x="6720788" y="5260183"/>
            <a:ext cx="5203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70C0"/>
              </a:buClr>
            </a:pPr>
            <a:r>
              <a:rPr lang="hu-HU" sz="2800" b="1" dirty="0"/>
              <a:t>(szemköztiek egybevágóak)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DBF0679-E9BB-3A60-3B5E-079755323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07" y="2661932"/>
            <a:ext cx="3492000" cy="2235746"/>
          </a:xfrm>
          <a:prstGeom prst="rect">
            <a:avLst/>
          </a:prstGeom>
          <a:gradFill>
            <a:gsLst>
              <a:gs pos="0">
                <a:srgbClr val="F5F9FA"/>
              </a:gs>
              <a:gs pos="100000">
                <a:srgbClr val="E4EFF3"/>
              </a:gs>
            </a:gsLst>
            <a:lin ang="5400000" scaled="0"/>
          </a:gradFill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37D25E69-CFB6-428A-43B6-79A109ACD13B}"/>
              </a:ext>
            </a:extLst>
          </p:cNvPr>
          <p:cNvSpPr txBox="1"/>
          <p:nvPr/>
        </p:nvSpPr>
        <p:spPr>
          <a:xfrm>
            <a:off x="1671635" y="490795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A</a:t>
            </a:r>
            <a:endParaRPr lang="hu-HU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20732F5D-1AF4-3EA4-9D0F-2871DD733660}"/>
              </a:ext>
            </a:extLst>
          </p:cNvPr>
          <p:cNvSpPr txBox="1"/>
          <p:nvPr/>
        </p:nvSpPr>
        <p:spPr>
          <a:xfrm>
            <a:off x="4143825" y="4907954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B</a:t>
            </a:r>
            <a:endParaRPr lang="hu-HU" b="1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15ED1915-2ACF-3626-33C1-298675E6681D}"/>
              </a:ext>
            </a:extLst>
          </p:cNvPr>
          <p:cNvSpPr txBox="1"/>
          <p:nvPr/>
        </p:nvSpPr>
        <p:spPr>
          <a:xfrm>
            <a:off x="5323612" y="4087089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C</a:t>
            </a:r>
            <a:endParaRPr lang="hu-HU" b="1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4753DD6E-427F-6620-E662-54A9C1C3FEF5}"/>
              </a:ext>
            </a:extLst>
          </p:cNvPr>
          <p:cNvSpPr txBox="1"/>
          <p:nvPr/>
        </p:nvSpPr>
        <p:spPr>
          <a:xfrm>
            <a:off x="2867557" y="478484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C71D200E-5359-7B72-1C42-9439BD8B3ECF}"/>
              </a:ext>
            </a:extLst>
          </p:cNvPr>
          <p:cNvSpPr txBox="1"/>
          <p:nvPr/>
        </p:nvSpPr>
        <p:spPr>
          <a:xfrm>
            <a:off x="4823206" y="439623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FBA98875-1290-D196-9D15-3B671C45471A}"/>
              </a:ext>
            </a:extLst>
          </p:cNvPr>
          <p:cNvSpPr txBox="1"/>
          <p:nvPr/>
        </p:nvSpPr>
        <p:spPr>
          <a:xfrm>
            <a:off x="5370019" y="3155500"/>
            <a:ext cx="367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40010142-FACE-8F68-84F9-84194BAD836F}"/>
              </a:ext>
            </a:extLst>
          </p:cNvPr>
          <p:cNvSpPr txBox="1"/>
          <p:nvPr/>
        </p:nvSpPr>
        <p:spPr>
          <a:xfrm>
            <a:off x="1551390" y="303588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E</a:t>
            </a:r>
            <a:endParaRPr lang="hu-HU" b="1" dirty="0"/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A72F8DE3-D249-94B3-85BA-56B7C14F85B1}"/>
              </a:ext>
            </a:extLst>
          </p:cNvPr>
          <p:cNvSpPr txBox="1"/>
          <p:nvPr/>
        </p:nvSpPr>
        <p:spPr>
          <a:xfrm>
            <a:off x="5330950" y="2258291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G</a:t>
            </a:r>
            <a:endParaRPr lang="hu-HU" b="1" dirty="0"/>
          </a:p>
        </p:txBody>
      </p:sp>
      <p:sp>
        <p:nvSpPr>
          <p:cNvPr id="30" name="BlokTextu 29">
            <a:extLst>
              <a:ext uri="{FF2B5EF4-FFF2-40B4-BE49-F238E27FC236}">
                <a16:creationId xmlns:a16="http://schemas.microsoft.com/office/drawing/2014/main" id="{529D5271-3A48-5012-F968-23DFDFD19991}"/>
              </a:ext>
            </a:extLst>
          </p:cNvPr>
          <p:cNvSpPr txBox="1"/>
          <p:nvPr/>
        </p:nvSpPr>
        <p:spPr>
          <a:xfrm>
            <a:off x="2695392" y="222639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H</a:t>
            </a:r>
            <a:endParaRPr lang="hu-HU" b="1" dirty="0"/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F13CFCF2-9A17-E981-412D-C8ADF5E758E2}"/>
              </a:ext>
            </a:extLst>
          </p:cNvPr>
          <p:cNvSpPr txBox="1"/>
          <p:nvPr/>
        </p:nvSpPr>
        <p:spPr>
          <a:xfrm>
            <a:off x="4165591" y="2984741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F</a:t>
            </a:r>
          </a:p>
        </p:txBody>
      </p:sp>
      <p:sp>
        <p:nvSpPr>
          <p:cNvPr id="34" name="BlokTextu 33">
            <a:extLst>
              <a:ext uri="{FF2B5EF4-FFF2-40B4-BE49-F238E27FC236}">
                <a16:creationId xmlns:a16="http://schemas.microsoft.com/office/drawing/2014/main" id="{FFCAF698-49E3-0257-1211-92FB5FB2DBFE}"/>
              </a:ext>
            </a:extLst>
          </p:cNvPr>
          <p:cNvSpPr txBox="1"/>
          <p:nvPr/>
        </p:nvSpPr>
        <p:spPr>
          <a:xfrm>
            <a:off x="2709829" y="413139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/>
              <a:t>D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31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6" grpId="0"/>
      <p:bldP spid="24" grpId="0"/>
      <p:bldP spid="25" grpId="0"/>
      <p:bldP spid="4" grpId="0"/>
      <p:bldP spid="5" grpId="0"/>
      <p:bldP spid="20" grpId="0"/>
      <p:bldP spid="21" grpId="0"/>
      <p:bldP spid="26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834</TotalTime>
  <Words>1323</Words>
  <Application>Microsoft Office PowerPoint</Application>
  <PresentationFormat>Širokouhlá</PresentationFormat>
  <Paragraphs>358</Paragraphs>
  <Slides>22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30" baseType="lpstr">
      <vt:lpstr>Arial</vt:lpstr>
      <vt:lpstr>Calibri</vt:lpstr>
      <vt:lpstr>Century Gothic</vt:lpstr>
      <vt:lpstr>Lucida Calligraphy</vt:lpstr>
      <vt:lpstr>Times New Roman</vt:lpstr>
      <vt:lpstr>Wingdings</vt:lpstr>
      <vt:lpstr>Wingdings 3</vt:lpstr>
      <vt:lpstr>Dym</vt:lpstr>
      <vt:lpstr>Kocka és téglatest térfogata és felszíne</vt:lpstr>
      <vt:lpstr>Prezentácia programu PowerPoint</vt:lpstr>
      <vt:lpstr>Prezentácia programu PowerPoint</vt:lpstr>
      <vt:lpstr>Kocka</vt:lpstr>
      <vt:lpstr>Kocka térfogata</vt:lpstr>
      <vt:lpstr>Kocka felszíne</vt:lpstr>
      <vt:lpstr>Feladat</vt:lpstr>
      <vt:lpstr>Interaktív feladatok</vt:lpstr>
      <vt:lpstr>Téglatest</vt:lpstr>
      <vt:lpstr>Téglatest térfogata</vt:lpstr>
      <vt:lpstr>Téglatest felszíne</vt:lpstr>
      <vt:lpstr>Feladat</vt:lpstr>
      <vt:lpstr>Interaktív feladatok</vt:lpstr>
      <vt:lpstr>Mértékegységek</vt:lpstr>
      <vt:lpstr>Mértékegységek</vt:lpstr>
      <vt:lpstr>Mértékegységek</vt:lpstr>
      <vt:lpstr>Mértékegységek</vt:lpstr>
      <vt:lpstr>Mértékegységek</vt:lpstr>
      <vt:lpstr>Mértékegységek</vt:lpstr>
      <vt:lpstr>Mértékegységek</vt:lpstr>
      <vt:lpstr>Mértékegységek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ZS133</dc:creator>
  <cp:lastModifiedBy>ZS133</cp:lastModifiedBy>
  <cp:revision>31</cp:revision>
  <dcterms:created xsi:type="dcterms:W3CDTF">2025-08-04T13:09:19Z</dcterms:created>
  <dcterms:modified xsi:type="dcterms:W3CDTF">2025-08-21T10:51:53Z</dcterms:modified>
</cp:coreProperties>
</file>