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5" r:id="rId3"/>
    <p:sldId id="257" r:id="rId4"/>
    <p:sldId id="258" r:id="rId5"/>
    <p:sldId id="279" r:id="rId6"/>
    <p:sldId id="280" r:id="rId7"/>
    <p:sldId id="283" r:id="rId8"/>
    <p:sldId id="281" r:id="rId9"/>
    <p:sldId id="264" r:id="rId10"/>
    <p:sldId id="284" r:id="rId11"/>
    <p:sldId id="285" r:id="rId12"/>
    <p:sldId id="291" r:id="rId13"/>
    <p:sldId id="288" r:id="rId14"/>
    <p:sldId id="289" r:id="rId15"/>
    <p:sldId id="290" r:id="rId16"/>
    <p:sldId id="259" r:id="rId17"/>
    <p:sldId id="260" r:id="rId18"/>
    <p:sldId id="270" r:id="rId19"/>
    <p:sldId id="271" r:id="rId20"/>
    <p:sldId id="272" r:id="rId21"/>
    <p:sldId id="277" r:id="rId22"/>
    <p:sldId id="265" r:id="rId23"/>
    <p:sldId id="292" r:id="rId24"/>
    <p:sldId id="300" r:id="rId25"/>
    <p:sldId id="266" r:id="rId26"/>
    <p:sldId id="282" r:id="rId27"/>
    <p:sldId id="297" r:id="rId28"/>
    <p:sldId id="298" r:id="rId29"/>
    <p:sldId id="299" r:id="rId30"/>
    <p:sldId id="267" r:id="rId31"/>
    <p:sldId id="268" r:id="rId32"/>
    <p:sldId id="276" r:id="rId33"/>
    <p:sldId id="278" r:id="rId34"/>
    <p:sldId id="293" r:id="rId35"/>
    <p:sldId id="294" r:id="rId36"/>
    <p:sldId id="295" r:id="rId37"/>
    <p:sldId id="269" r:id="rId3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00"/>
    <a:srgbClr val="006600"/>
    <a:srgbClr val="339933"/>
    <a:srgbClr val="3333FF"/>
    <a:srgbClr val="CCCCFF"/>
    <a:srgbClr val="CCECFF"/>
    <a:srgbClr val="FF6600"/>
    <a:srgbClr val="FF33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 varScale="1">
        <p:scale>
          <a:sx n="59" d="100"/>
          <a:sy n="59" d="100"/>
        </p:scale>
        <p:origin x="142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erékszögű háromszög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zabadkézi sokszög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Szabadkézi sokszög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Szabadkézi sokszög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Egyenes összekötő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8DCDE75-89FD-47D4-96B5-7D53BD2E92D4}" type="datetimeFigureOut">
              <a:rPr lang="hu-HU" smtClean="0"/>
              <a:pPr/>
              <a:t>2025. 07. 30.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2025. 07. 30.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2025. 07. 30.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2025. 07. 30.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2025. 07. 30.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Sávnyí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Sávnyí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2025. 07. 30.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2025. 07. 30.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2025. 07. 30.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2025. 07. 30.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8DCDE75-89FD-47D4-96B5-7D53BD2E92D4}" type="datetimeFigureOut">
              <a:rPr lang="hu-HU" smtClean="0"/>
              <a:pPr/>
              <a:t>2025. 07. 30.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/>
              <a:t>Kép beszúrásához kattintson az ikonra</a:t>
            </a:r>
            <a:endParaRPr kumimoji="0"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8DCDE75-89FD-47D4-96B5-7D53BD2E92D4}" type="datetimeFigureOut">
              <a:rPr lang="hu-HU" smtClean="0"/>
              <a:pPr/>
              <a:t>2025. 07. 30.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zabadkézi sokszög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erékszögű háromszög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ávnyí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Sávnyí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abadkézi sokszög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zabadkézi sokszög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erékszögű háromszög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8DCDE75-89FD-47D4-96B5-7D53BD2E92D4}" type="datetimeFigureOut">
              <a:rPr lang="hu-HU" smtClean="0"/>
              <a:pPr/>
              <a:t>2025. 07. 30.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 rot="20486133">
            <a:off x="-112079" y="1368908"/>
            <a:ext cx="8395485" cy="1349777"/>
          </a:xfrm>
        </p:spPr>
        <p:txBody>
          <a:bodyPr>
            <a:normAutofit/>
          </a:bodyPr>
          <a:lstStyle/>
          <a:p>
            <a:r>
              <a:rPr lang="hu-HU" sz="7200" u="sng" dirty="0">
                <a:ln w="12700">
                  <a:solidFill>
                    <a:schemeClr val="tx1"/>
                  </a:solidFill>
                </a:ln>
                <a:solidFill>
                  <a:srgbClr val="0000CC"/>
                </a:solidFill>
                <a:latin typeface="Arial Rounded MT Bold" pitchFamily="34" charset="0"/>
              </a:rPr>
              <a:t>Százalékszámítás</a:t>
            </a:r>
          </a:p>
        </p:txBody>
      </p:sp>
      <p:pic>
        <p:nvPicPr>
          <p:cNvPr id="6" name="Kép 5" descr="%jel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905344" y="2276872"/>
            <a:ext cx="2483080" cy="2520280"/>
          </a:xfrm>
          <a:prstGeom prst="rect">
            <a:avLst/>
          </a:prstGeom>
        </p:spPr>
      </p:pic>
      <p:sp>
        <p:nvSpPr>
          <p:cNvPr id="7" name="Podnadpis 2"/>
          <p:cNvSpPr>
            <a:spLocks noGrp="1"/>
          </p:cNvSpPr>
          <p:nvPr>
            <p:ph type="subTitle" idx="1"/>
          </p:nvPr>
        </p:nvSpPr>
        <p:spPr>
          <a:xfrm>
            <a:off x="256456" y="5517232"/>
            <a:ext cx="3091408" cy="1101248"/>
          </a:xfrm>
        </p:spPr>
        <p:txBody>
          <a:bodyPr/>
          <a:lstStyle/>
          <a:p>
            <a:pPr algn="l"/>
            <a:r>
              <a:rPr lang="sk-SK" i="1" dirty="0">
                <a:solidFill>
                  <a:srgbClr val="006600"/>
                </a:solidFill>
              </a:rPr>
              <a:t>Készítette:</a:t>
            </a:r>
          </a:p>
          <a:p>
            <a:pPr algn="l"/>
            <a:r>
              <a:rPr lang="sk-SK" sz="2400" b="1" dirty="0">
                <a:solidFill>
                  <a:srgbClr val="006600"/>
                </a:solidFill>
              </a:rPr>
              <a:t>Mgr. Miklós György</a:t>
            </a:r>
          </a:p>
        </p:txBody>
      </p:sp>
      <p:pic>
        <p:nvPicPr>
          <p:cNvPr id="5" name="Kép 4" descr="ban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548680"/>
            <a:ext cx="1728192" cy="12956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083575"/>
          </a:xfrm>
        </p:spPr>
        <p:txBody>
          <a:bodyPr>
            <a:normAutofit/>
          </a:bodyPr>
          <a:lstStyle/>
          <a:p>
            <a:pPr marL="95250" indent="0" algn="just">
              <a:buNone/>
            </a:pPr>
            <a:r>
              <a:rPr lang="hu-HU" sz="2000" dirty="0"/>
              <a:t>Ha egy </a:t>
            </a:r>
            <a:r>
              <a:rPr lang="hu-HU" sz="2000" b="1" dirty="0"/>
              <a:t>megadott szám</a:t>
            </a:r>
            <a:r>
              <a:rPr lang="hu-HU" sz="2000" b="1" u="sng" dirty="0"/>
              <a:t>nak</a:t>
            </a:r>
            <a:r>
              <a:rPr lang="hu-HU" sz="2000" b="1" dirty="0"/>
              <a:t> vagy érték</a:t>
            </a:r>
            <a:r>
              <a:rPr lang="hu-HU" sz="2000" b="1" u="sng" dirty="0"/>
              <a:t>nek</a:t>
            </a:r>
            <a:r>
              <a:rPr lang="hu-HU" sz="2000" dirty="0"/>
              <a:t> kell kiszámítani valahány százalékát, akkor ismerjük a kiinduló értéket, vagyis a 100%-ot.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00CC"/>
                </a:solidFill>
              </a:rPr>
              <a:t>Ismerjük a 100%-ot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574000" y="2420888"/>
            <a:ext cx="3996000" cy="540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hu-HU" sz="2000" b="1" dirty="0"/>
              <a:t>Pl.: Mennyi 300-nak a 28%-a?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3851920" y="3068960"/>
            <a:ext cx="5040560" cy="338437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kerekített téglalap 5"/>
          <p:cNvSpPr/>
          <p:nvPr/>
        </p:nvSpPr>
        <p:spPr>
          <a:xfrm>
            <a:off x="144016" y="3068960"/>
            <a:ext cx="3275856" cy="172819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827584" y="3122384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>
                <a:solidFill>
                  <a:srgbClr val="006600"/>
                </a:solidFill>
              </a:rPr>
              <a:t>1%-os módszer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969704" y="3635732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100%......300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973927" y="3995772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1%..........</a:t>
            </a:r>
          </a:p>
        </p:txBody>
      </p:sp>
      <p:sp>
        <p:nvSpPr>
          <p:cNvPr id="10" name="Szalagnyíl jobbra 9"/>
          <p:cNvSpPr/>
          <p:nvPr/>
        </p:nvSpPr>
        <p:spPr>
          <a:xfrm>
            <a:off x="755576" y="3717032"/>
            <a:ext cx="216024" cy="432048"/>
          </a:xfrm>
          <a:prstGeom prst="curv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07504" y="3779748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:100</a:t>
            </a:r>
          </a:p>
        </p:txBody>
      </p:sp>
      <p:sp>
        <p:nvSpPr>
          <p:cNvPr id="12" name="Szalagnyíl jobbra 11"/>
          <p:cNvSpPr/>
          <p:nvPr/>
        </p:nvSpPr>
        <p:spPr>
          <a:xfrm flipH="1">
            <a:off x="2555776" y="3717032"/>
            <a:ext cx="216024" cy="432048"/>
          </a:xfrm>
          <a:prstGeom prst="curv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2699792" y="3789040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:100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2007356" y="398648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3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971600" y="4355812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28%........</a:t>
            </a:r>
          </a:p>
        </p:txBody>
      </p:sp>
      <p:sp>
        <p:nvSpPr>
          <p:cNvPr id="16" name="Szalagnyíl jobbra 15"/>
          <p:cNvSpPr/>
          <p:nvPr/>
        </p:nvSpPr>
        <p:spPr>
          <a:xfrm>
            <a:off x="755576" y="4149080"/>
            <a:ext cx="216024" cy="432048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205425" y="422108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.28</a:t>
            </a:r>
          </a:p>
        </p:txBody>
      </p:sp>
      <p:sp>
        <p:nvSpPr>
          <p:cNvPr id="18" name="Szalagnyíl jobbra 17"/>
          <p:cNvSpPr/>
          <p:nvPr/>
        </p:nvSpPr>
        <p:spPr>
          <a:xfrm flipH="1">
            <a:off x="2555776" y="4149080"/>
            <a:ext cx="216024" cy="432048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2699792" y="422108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.28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2007356" y="435581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84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4860032" y="3131676"/>
            <a:ext cx="3084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>
                <a:solidFill>
                  <a:srgbClr val="660066"/>
                </a:solidFill>
              </a:rPr>
              <a:t>Egyenes arányos módszer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3956192" y="3717032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100%         300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4100208" y="4077072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28%          x</a:t>
            </a:r>
          </a:p>
        </p:txBody>
      </p:sp>
      <p:cxnSp>
        <p:nvCxnSpPr>
          <p:cNvPr id="24" name="Rovná spojovacia šípka 9"/>
          <p:cNvCxnSpPr/>
          <p:nvPr/>
        </p:nvCxnSpPr>
        <p:spPr>
          <a:xfrm>
            <a:off x="4748368" y="3840088"/>
            <a:ext cx="4680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ovacia šípka 10"/>
          <p:cNvCxnSpPr/>
          <p:nvPr/>
        </p:nvCxnSpPr>
        <p:spPr>
          <a:xfrm flipV="1">
            <a:off x="4748368" y="3840088"/>
            <a:ext cx="4680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églalap 25"/>
          <p:cNvSpPr/>
          <p:nvPr/>
        </p:nvSpPr>
        <p:spPr>
          <a:xfrm>
            <a:off x="3779912" y="4509120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 100 . x = 28 . 300</a:t>
            </a:r>
          </a:p>
        </p:txBody>
      </p:sp>
      <p:sp>
        <p:nvSpPr>
          <p:cNvPr id="27" name="Téglalap 26"/>
          <p:cNvSpPr/>
          <p:nvPr/>
        </p:nvSpPr>
        <p:spPr>
          <a:xfrm>
            <a:off x="3868536" y="4825588"/>
            <a:ext cx="210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100 . x = 8 400 </a:t>
            </a:r>
          </a:p>
        </p:txBody>
      </p:sp>
      <p:sp>
        <p:nvSpPr>
          <p:cNvPr id="28" name="Téglalap 27"/>
          <p:cNvSpPr/>
          <p:nvPr/>
        </p:nvSpPr>
        <p:spPr>
          <a:xfrm>
            <a:off x="4429636" y="5130388"/>
            <a:ext cx="1205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x = </a:t>
            </a:r>
            <a:r>
              <a:rPr lang="hu-HU" sz="2400" b="1" dirty="0"/>
              <a:t>84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6516216" y="3717032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100%         300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6660232" y="4077072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28%          x</a:t>
            </a:r>
          </a:p>
        </p:txBody>
      </p:sp>
      <p:cxnSp>
        <p:nvCxnSpPr>
          <p:cNvPr id="31" name="Egyenes összekötő nyíllal 30"/>
          <p:cNvCxnSpPr/>
          <p:nvPr/>
        </p:nvCxnSpPr>
        <p:spPr>
          <a:xfrm flipV="1">
            <a:off x="8532440" y="3753096"/>
            <a:ext cx="0" cy="54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31"/>
          <p:cNvCxnSpPr/>
          <p:nvPr/>
        </p:nvCxnSpPr>
        <p:spPr>
          <a:xfrm flipV="1">
            <a:off x="6516216" y="3753096"/>
            <a:ext cx="0" cy="54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/>
          <p:cNvCxnSpPr/>
          <p:nvPr/>
        </p:nvCxnSpPr>
        <p:spPr>
          <a:xfrm>
            <a:off x="6516216" y="4437112"/>
            <a:ext cx="20162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Szövegdoboz 33"/>
          <p:cNvSpPr txBox="1"/>
          <p:nvPr/>
        </p:nvSpPr>
        <p:spPr>
          <a:xfrm>
            <a:off x="6954445" y="44788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x</a:t>
            </a:r>
          </a:p>
        </p:txBody>
      </p:sp>
      <p:cxnSp>
        <p:nvCxnSpPr>
          <p:cNvPr id="35" name="Egyenes összekötő 34"/>
          <p:cNvCxnSpPr/>
          <p:nvPr/>
        </p:nvCxnSpPr>
        <p:spPr>
          <a:xfrm>
            <a:off x="6954445" y="4859868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zövegdoboz 35"/>
          <p:cNvSpPr txBox="1"/>
          <p:nvPr/>
        </p:nvSpPr>
        <p:spPr>
          <a:xfrm>
            <a:off x="6804248" y="485986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300</a:t>
            </a:r>
          </a:p>
        </p:txBody>
      </p:sp>
      <p:sp>
        <p:nvSpPr>
          <p:cNvPr id="37" name="Szövegdoboz 36"/>
          <p:cNvSpPr txBox="1"/>
          <p:nvPr/>
        </p:nvSpPr>
        <p:spPr>
          <a:xfrm>
            <a:off x="7411645" y="46312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=</a:t>
            </a:r>
          </a:p>
        </p:txBody>
      </p:sp>
      <p:sp>
        <p:nvSpPr>
          <p:cNvPr id="38" name="Szövegdoboz 37"/>
          <p:cNvSpPr txBox="1"/>
          <p:nvPr/>
        </p:nvSpPr>
        <p:spPr>
          <a:xfrm>
            <a:off x="7838146" y="4490536"/>
            <a:ext cx="52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28</a:t>
            </a:r>
          </a:p>
        </p:txBody>
      </p:sp>
      <p:cxnSp>
        <p:nvCxnSpPr>
          <p:cNvPr id="39" name="Egyenes összekötő 38"/>
          <p:cNvCxnSpPr/>
          <p:nvPr/>
        </p:nvCxnSpPr>
        <p:spPr>
          <a:xfrm>
            <a:off x="7842338" y="4871536"/>
            <a:ext cx="5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zövegdoboz 39"/>
          <p:cNvSpPr txBox="1"/>
          <p:nvPr/>
        </p:nvSpPr>
        <p:spPr>
          <a:xfrm>
            <a:off x="7766138" y="485986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100</a:t>
            </a:r>
          </a:p>
        </p:txBody>
      </p:sp>
      <p:cxnSp>
        <p:nvCxnSpPr>
          <p:cNvPr id="41" name="Egyenes összekötő nyíllal 40"/>
          <p:cNvCxnSpPr/>
          <p:nvPr/>
        </p:nvCxnSpPr>
        <p:spPr>
          <a:xfrm>
            <a:off x="7350442" y="4707468"/>
            <a:ext cx="461918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nyíllal 41"/>
          <p:cNvCxnSpPr/>
          <p:nvPr/>
        </p:nvCxnSpPr>
        <p:spPr>
          <a:xfrm flipV="1">
            <a:off x="7350442" y="4707468"/>
            <a:ext cx="461918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églalap 42"/>
          <p:cNvSpPr/>
          <p:nvPr/>
        </p:nvSpPr>
        <p:spPr>
          <a:xfrm>
            <a:off x="6372200" y="5458544"/>
            <a:ext cx="23568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 100 . x = 28 . 300</a:t>
            </a:r>
          </a:p>
        </p:txBody>
      </p:sp>
      <p:sp>
        <p:nvSpPr>
          <p:cNvPr id="44" name="Téglalap 43"/>
          <p:cNvSpPr/>
          <p:nvPr/>
        </p:nvSpPr>
        <p:spPr>
          <a:xfrm>
            <a:off x="6475065" y="5775012"/>
            <a:ext cx="2201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100 . x = 8 400</a:t>
            </a:r>
          </a:p>
        </p:txBody>
      </p:sp>
      <p:sp>
        <p:nvSpPr>
          <p:cNvPr id="45" name="Téglalap 44"/>
          <p:cNvSpPr/>
          <p:nvPr/>
        </p:nvSpPr>
        <p:spPr>
          <a:xfrm>
            <a:off x="7039626" y="6063679"/>
            <a:ext cx="1205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x = </a:t>
            </a:r>
            <a:r>
              <a:rPr lang="hu-HU" sz="2400" b="1" dirty="0"/>
              <a:t>84</a:t>
            </a:r>
          </a:p>
        </p:txBody>
      </p:sp>
      <p:sp>
        <p:nvSpPr>
          <p:cNvPr id="46" name="Lekerekített téglalap 45"/>
          <p:cNvSpPr/>
          <p:nvPr/>
        </p:nvSpPr>
        <p:spPr>
          <a:xfrm>
            <a:off x="144016" y="4941168"/>
            <a:ext cx="3275856" cy="172819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7" name="Szövegdoboz 46"/>
          <p:cNvSpPr txBox="1"/>
          <p:nvPr/>
        </p:nvSpPr>
        <p:spPr>
          <a:xfrm>
            <a:off x="290743" y="4994592"/>
            <a:ext cx="298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>
                <a:solidFill>
                  <a:srgbClr val="CC0000"/>
                </a:solidFill>
              </a:rPr>
              <a:t>Szorzós/osztós módszer</a:t>
            </a:r>
          </a:p>
        </p:txBody>
      </p:sp>
      <p:sp>
        <p:nvSpPr>
          <p:cNvPr id="48" name="Szövegdoboz 47"/>
          <p:cNvSpPr txBox="1"/>
          <p:nvPr/>
        </p:nvSpPr>
        <p:spPr>
          <a:xfrm>
            <a:off x="1013239" y="5405154"/>
            <a:ext cx="1614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28% = </a:t>
            </a:r>
            <a:r>
              <a:rPr lang="hu-HU" sz="2000" b="1" dirty="0"/>
              <a:t>0,28</a:t>
            </a:r>
          </a:p>
        </p:txBody>
      </p:sp>
      <p:sp>
        <p:nvSpPr>
          <p:cNvPr id="49" name="Szövegdoboz 48"/>
          <p:cNvSpPr txBox="1"/>
          <p:nvPr/>
        </p:nvSpPr>
        <p:spPr>
          <a:xfrm>
            <a:off x="473155" y="5909210"/>
            <a:ext cx="2082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300 . 0,28 =</a:t>
            </a:r>
          </a:p>
        </p:txBody>
      </p:sp>
      <p:sp>
        <p:nvSpPr>
          <p:cNvPr id="50" name="Szövegdoboz 49"/>
          <p:cNvSpPr txBox="1"/>
          <p:nvPr/>
        </p:nvSpPr>
        <p:spPr>
          <a:xfrm>
            <a:off x="2491921" y="5877272"/>
            <a:ext cx="639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84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500"/>
                            </p:stCondLst>
                            <p:childTnLst>
                              <p:par>
                                <p:cTn id="1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500"/>
                            </p:stCondLst>
                            <p:childTnLst>
                              <p:par>
                                <p:cTn id="2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000"/>
                            </p:stCondLst>
                            <p:childTnLst>
                              <p:par>
                                <p:cTn id="2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 animBg="1"/>
      <p:bldP spid="11" grpId="0"/>
      <p:bldP spid="12" grpId="0" animBg="1"/>
      <p:bldP spid="13" grpId="0"/>
      <p:bldP spid="14" grpId="0"/>
      <p:bldP spid="15" grpId="0"/>
      <p:bldP spid="16" grpId="0" animBg="1"/>
      <p:bldP spid="17" grpId="0"/>
      <p:bldP spid="18" grpId="0" animBg="1"/>
      <p:bldP spid="19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29" grpId="0"/>
      <p:bldP spid="30" grpId="0"/>
      <p:bldP spid="34" grpId="0"/>
      <p:bldP spid="36" grpId="0"/>
      <p:bldP spid="37" grpId="0"/>
      <p:bldP spid="38" grpId="0"/>
      <p:bldP spid="40" grpId="0"/>
      <p:bldP spid="43" grpId="0"/>
      <p:bldP spid="44" grpId="0"/>
      <p:bldP spid="45" grpId="0"/>
      <p:bldP spid="46" grpId="0" animBg="1"/>
      <p:bldP spid="47" grpId="0"/>
      <p:bldP spid="48" grpId="0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00CC"/>
                </a:solidFill>
              </a:rPr>
              <a:t>Interaktív feladatok</a:t>
            </a:r>
          </a:p>
        </p:txBody>
      </p:sp>
      <p:pic>
        <p:nvPicPr>
          <p:cNvPr id="5" name="Kép 4" descr="százalék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2768" y="1633683"/>
            <a:ext cx="6098465" cy="3811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Szövegdoboz 5"/>
          <p:cNvSpPr txBox="1"/>
          <p:nvPr/>
        </p:nvSpPr>
        <p:spPr>
          <a:xfrm>
            <a:off x="1845933" y="5589240"/>
            <a:ext cx="5452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00CC"/>
                </a:solidFill>
              </a:rPr>
              <a:t>https://learningapps.org/1754138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083575"/>
          </a:xfrm>
        </p:spPr>
        <p:txBody>
          <a:bodyPr>
            <a:normAutofit/>
          </a:bodyPr>
          <a:lstStyle/>
          <a:p>
            <a:pPr marL="95250" indent="0" algn="just">
              <a:buNone/>
            </a:pPr>
            <a:r>
              <a:rPr lang="hu-HU" sz="2000" dirty="0"/>
              <a:t>Ha egy </a:t>
            </a:r>
            <a:r>
              <a:rPr lang="hu-HU" sz="2000" b="1" dirty="0"/>
              <a:t>ismeretlen szám</a:t>
            </a:r>
            <a:r>
              <a:rPr lang="hu-HU" sz="2000" b="1" u="sng" dirty="0"/>
              <a:t>nak</a:t>
            </a:r>
            <a:r>
              <a:rPr lang="hu-HU" sz="2000" b="1" dirty="0"/>
              <a:t> vagy érték</a:t>
            </a:r>
            <a:r>
              <a:rPr lang="hu-HU" sz="2000" b="1" u="sng" dirty="0"/>
              <a:t>nek</a:t>
            </a:r>
            <a:r>
              <a:rPr lang="hu-HU" sz="2000" dirty="0"/>
              <a:t>  ismerjük a valahány százalékát, akkor a valahány % van megadva, ismerjük a valahány %-ot.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00CC"/>
                </a:solidFill>
              </a:rPr>
              <a:t>Ismerjük a valahány %-ot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132840" y="2490833"/>
            <a:ext cx="487832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hu-HU" sz="2000" b="1" dirty="0"/>
              <a:t>Pl.: Melyik számnak 15%-a a 75?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3851920" y="3068960"/>
            <a:ext cx="5040560" cy="338437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kerekített téglalap 5"/>
          <p:cNvSpPr/>
          <p:nvPr/>
        </p:nvSpPr>
        <p:spPr>
          <a:xfrm>
            <a:off x="144016" y="3068960"/>
            <a:ext cx="3275856" cy="172819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827584" y="3122384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>
                <a:solidFill>
                  <a:srgbClr val="006600"/>
                </a:solidFill>
              </a:rPr>
              <a:t>1%-os módszer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969704" y="3635732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15%........75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973927" y="3995772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1%..........</a:t>
            </a:r>
          </a:p>
        </p:txBody>
      </p:sp>
      <p:sp>
        <p:nvSpPr>
          <p:cNvPr id="10" name="Szalagnyíl jobbra 9"/>
          <p:cNvSpPr/>
          <p:nvPr/>
        </p:nvSpPr>
        <p:spPr>
          <a:xfrm>
            <a:off x="755576" y="3717032"/>
            <a:ext cx="216024" cy="432048"/>
          </a:xfrm>
          <a:prstGeom prst="curv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05425" y="377974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:15</a:t>
            </a:r>
          </a:p>
        </p:txBody>
      </p:sp>
      <p:sp>
        <p:nvSpPr>
          <p:cNvPr id="12" name="Szalagnyíl jobbra 11"/>
          <p:cNvSpPr/>
          <p:nvPr/>
        </p:nvSpPr>
        <p:spPr>
          <a:xfrm flipH="1">
            <a:off x="2555776" y="3717032"/>
            <a:ext cx="216024" cy="432048"/>
          </a:xfrm>
          <a:prstGeom prst="curv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2699792" y="3789040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:15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2007356" y="398648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5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971600" y="4355812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100%.....</a:t>
            </a:r>
          </a:p>
        </p:txBody>
      </p:sp>
      <p:sp>
        <p:nvSpPr>
          <p:cNvPr id="16" name="Szalagnyíl jobbra 15"/>
          <p:cNvSpPr/>
          <p:nvPr/>
        </p:nvSpPr>
        <p:spPr>
          <a:xfrm>
            <a:off x="755576" y="4149080"/>
            <a:ext cx="216024" cy="432048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107504" y="4221088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.100</a:t>
            </a:r>
          </a:p>
        </p:txBody>
      </p:sp>
      <p:sp>
        <p:nvSpPr>
          <p:cNvPr id="18" name="Szalagnyíl jobbra 17"/>
          <p:cNvSpPr/>
          <p:nvPr/>
        </p:nvSpPr>
        <p:spPr>
          <a:xfrm flipH="1">
            <a:off x="2555776" y="4149080"/>
            <a:ext cx="216024" cy="432048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2699792" y="4221088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.100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1907704" y="435581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500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4860032" y="3131676"/>
            <a:ext cx="3084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>
                <a:solidFill>
                  <a:srgbClr val="660066"/>
                </a:solidFill>
              </a:rPr>
              <a:t>Egyenes arányos módszer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4067944" y="3717032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15%         75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3923928" y="4077072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100%          x</a:t>
            </a:r>
          </a:p>
        </p:txBody>
      </p:sp>
      <p:cxnSp>
        <p:nvCxnSpPr>
          <p:cNvPr id="24" name="Rovná spojovacia šípka 9"/>
          <p:cNvCxnSpPr/>
          <p:nvPr/>
        </p:nvCxnSpPr>
        <p:spPr>
          <a:xfrm>
            <a:off x="4748368" y="3840088"/>
            <a:ext cx="4680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ovacia šípka 10"/>
          <p:cNvCxnSpPr/>
          <p:nvPr/>
        </p:nvCxnSpPr>
        <p:spPr>
          <a:xfrm flipV="1">
            <a:off x="4748368" y="3840088"/>
            <a:ext cx="4680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églalap 25"/>
          <p:cNvSpPr/>
          <p:nvPr/>
        </p:nvSpPr>
        <p:spPr>
          <a:xfrm>
            <a:off x="3779912" y="4509120"/>
            <a:ext cx="2193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 15 . x = 100 . 75</a:t>
            </a:r>
          </a:p>
        </p:txBody>
      </p:sp>
      <p:sp>
        <p:nvSpPr>
          <p:cNvPr id="27" name="Téglalap 26"/>
          <p:cNvSpPr/>
          <p:nvPr/>
        </p:nvSpPr>
        <p:spPr>
          <a:xfrm>
            <a:off x="3868536" y="4825588"/>
            <a:ext cx="210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15 . x = 7 500 </a:t>
            </a:r>
          </a:p>
        </p:txBody>
      </p:sp>
      <p:sp>
        <p:nvSpPr>
          <p:cNvPr id="28" name="Téglalap 27"/>
          <p:cNvSpPr/>
          <p:nvPr/>
        </p:nvSpPr>
        <p:spPr>
          <a:xfrm>
            <a:off x="4283968" y="5130388"/>
            <a:ext cx="1401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x = </a:t>
            </a:r>
            <a:r>
              <a:rPr lang="hu-HU" sz="2400" b="1" dirty="0"/>
              <a:t>500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6660233" y="3717032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15%         75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6516216" y="4077072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100%          x</a:t>
            </a:r>
          </a:p>
        </p:txBody>
      </p:sp>
      <p:cxnSp>
        <p:nvCxnSpPr>
          <p:cNvPr id="31" name="Egyenes összekötő nyíllal 30"/>
          <p:cNvCxnSpPr/>
          <p:nvPr/>
        </p:nvCxnSpPr>
        <p:spPr>
          <a:xfrm flipV="1">
            <a:off x="8532440" y="3753096"/>
            <a:ext cx="0" cy="54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31"/>
          <p:cNvCxnSpPr/>
          <p:nvPr/>
        </p:nvCxnSpPr>
        <p:spPr>
          <a:xfrm flipV="1">
            <a:off x="6516216" y="3753096"/>
            <a:ext cx="0" cy="54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/>
          <p:cNvCxnSpPr/>
          <p:nvPr/>
        </p:nvCxnSpPr>
        <p:spPr>
          <a:xfrm>
            <a:off x="6516216" y="4437112"/>
            <a:ext cx="20162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Szövegdoboz 33"/>
          <p:cNvSpPr txBox="1"/>
          <p:nvPr/>
        </p:nvSpPr>
        <p:spPr>
          <a:xfrm>
            <a:off x="6954445" y="44788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x</a:t>
            </a:r>
          </a:p>
        </p:txBody>
      </p:sp>
      <p:cxnSp>
        <p:nvCxnSpPr>
          <p:cNvPr id="35" name="Egyenes összekötő 34"/>
          <p:cNvCxnSpPr/>
          <p:nvPr/>
        </p:nvCxnSpPr>
        <p:spPr>
          <a:xfrm>
            <a:off x="6954445" y="4859868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zövegdoboz 35"/>
          <p:cNvSpPr txBox="1"/>
          <p:nvPr/>
        </p:nvSpPr>
        <p:spPr>
          <a:xfrm>
            <a:off x="6903900" y="485986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75</a:t>
            </a:r>
          </a:p>
        </p:txBody>
      </p:sp>
      <p:sp>
        <p:nvSpPr>
          <p:cNvPr id="37" name="Szövegdoboz 36"/>
          <p:cNvSpPr txBox="1"/>
          <p:nvPr/>
        </p:nvSpPr>
        <p:spPr>
          <a:xfrm>
            <a:off x="7411645" y="46312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=</a:t>
            </a:r>
          </a:p>
        </p:txBody>
      </p:sp>
      <p:sp>
        <p:nvSpPr>
          <p:cNvPr id="38" name="Szövegdoboz 37"/>
          <p:cNvSpPr txBox="1"/>
          <p:nvPr/>
        </p:nvSpPr>
        <p:spPr>
          <a:xfrm>
            <a:off x="7766138" y="4490536"/>
            <a:ext cx="62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100</a:t>
            </a:r>
          </a:p>
        </p:txBody>
      </p:sp>
      <p:cxnSp>
        <p:nvCxnSpPr>
          <p:cNvPr id="39" name="Egyenes összekötő 38"/>
          <p:cNvCxnSpPr/>
          <p:nvPr/>
        </p:nvCxnSpPr>
        <p:spPr>
          <a:xfrm>
            <a:off x="7842338" y="4871536"/>
            <a:ext cx="5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zövegdoboz 39"/>
          <p:cNvSpPr txBox="1"/>
          <p:nvPr/>
        </p:nvSpPr>
        <p:spPr>
          <a:xfrm>
            <a:off x="7884368" y="485986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15</a:t>
            </a:r>
          </a:p>
        </p:txBody>
      </p:sp>
      <p:cxnSp>
        <p:nvCxnSpPr>
          <p:cNvPr id="41" name="Egyenes összekötő nyíllal 40"/>
          <p:cNvCxnSpPr/>
          <p:nvPr/>
        </p:nvCxnSpPr>
        <p:spPr>
          <a:xfrm>
            <a:off x="7350442" y="4707468"/>
            <a:ext cx="461918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nyíllal 41"/>
          <p:cNvCxnSpPr/>
          <p:nvPr/>
        </p:nvCxnSpPr>
        <p:spPr>
          <a:xfrm flipV="1">
            <a:off x="7350442" y="4707468"/>
            <a:ext cx="461918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églalap 42"/>
          <p:cNvSpPr/>
          <p:nvPr/>
        </p:nvSpPr>
        <p:spPr>
          <a:xfrm>
            <a:off x="6372200" y="5458544"/>
            <a:ext cx="23568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 15 . x = 100 . 75</a:t>
            </a:r>
          </a:p>
        </p:txBody>
      </p:sp>
      <p:sp>
        <p:nvSpPr>
          <p:cNvPr id="44" name="Téglalap 43"/>
          <p:cNvSpPr/>
          <p:nvPr/>
        </p:nvSpPr>
        <p:spPr>
          <a:xfrm>
            <a:off x="6475065" y="5775012"/>
            <a:ext cx="2201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15 . x = 7 500</a:t>
            </a:r>
          </a:p>
        </p:txBody>
      </p:sp>
      <p:sp>
        <p:nvSpPr>
          <p:cNvPr id="45" name="Téglalap 44"/>
          <p:cNvSpPr/>
          <p:nvPr/>
        </p:nvSpPr>
        <p:spPr>
          <a:xfrm>
            <a:off x="6915070" y="6063679"/>
            <a:ext cx="1401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x = </a:t>
            </a:r>
            <a:r>
              <a:rPr lang="hu-HU" sz="2400" b="1" dirty="0"/>
              <a:t>500</a:t>
            </a:r>
          </a:p>
        </p:txBody>
      </p:sp>
      <p:sp>
        <p:nvSpPr>
          <p:cNvPr id="46" name="Lekerekített téglalap 45"/>
          <p:cNvSpPr/>
          <p:nvPr/>
        </p:nvSpPr>
        <p:spPr>
          <a:xfrm>
            <a:off x="144016" y="4941168"/>
            <a:ext cx="3275856" cy="172819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7" name="Szövegdoboz 46"/>
          <p:cNvSpPr txBox="1"/>
          <p:nvPr/>
        </p:nvSpPr>
        <p:spPr>
          <a:xfrm>
            <a:off x="290743" y="4994592"/>
            <a:ext cx="298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>
                <a:solidFill>
                  <a:srgbClr val="CC0000"/>
                </a:solidFill>
              </a:rPr>
              <a:t>Szorzós/osztós módszer</a:t>
            </a:r>
          </a:p>
        </p:txBody>
      </p:sp>
      <p:sp>
        <p:nvSpPr>
          <p:cNvPr id="48" name="Szövegdoboz 47"/>
          <p:cNvSpPr txBox="1"/>
          <p:nvPr/>
        </p:nvSpPr>
        <p:spPr>
          <a:xfrm>
            <a:off x="1013239" y="5405154"/>
            <a:ext cx="1614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15% = </a:t>
            </a:r>
            <a:r>
              <a:rPr lang="hu-HU" sz="2000" b="1" dirty="0"/>
              <a:t>0,15</a:t>
            </a:r>
          </a:p>
        </p:txBody>
      </p:sp>
      <p:sp>
        <p:nvSpPr>
          <p:cNvPr id="49" name="Szövegdoboz 48"/>
          <p:cNvSpPr txBox="1"/>
          <p:nvPr/>
        </p:nvSpPr>
        <p:spPr>
          <a:xfrm>
            <a:off x="473155" y="5909210"/>
            <a:ext cx="1888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75 : 0,15 =</a:t>
            </a:r>
          </a:p>
        </p:txBody>
      </p:sp>
      <p:sp>
        <p:nvSpPr>
          <p:cNvPr id="50" name="Szövegdoboz 49"/>
          <p:cNvSpPr txBox="1"/>
          <p:nvPr/>
        </p:nvSpPr>
        <p:spPr>
          <a:xfrm>
            <a:off x="2267744" y="5877272"/>
            <a:ext cx="867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500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500"/>
                            </p:stCondLst>
                            <p:childTnLst>
                              <p:par>
                                <p:cTn id="1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500"/>
                            </p:stCondLst>
                            <p:childTnLst>
                              <p:par>
                                <p:cTn id="2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000"/>
                            </p:stCondLst>
                            <p:childTnLst>
                              <p:par>
                                <p:cTn id="2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 animBg="1"/>
      <p:bldP spid="11" grpId="0"/>
      <p:bldP spid="12" grpId="0" animBg="1"/>
      <p:bldP spid="13" grpId="0"/>
      <p:bldP spid="14" grpId="0"/>
      <p:bldP spid="15" grpId="0"/>
      <p:bldP spid="16" grpId="0" animBg="1"/>
      <p:bldP spid="17" grpId="0"/>
      <p:bldP spid="18" grpId="0" animBg="1"/>
      <p:bldP spid="19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29" grpId="0"/>
      <p:bldP spid="30" grpId="0"/>
      <p:bldP spid="34" grpId="0"/>
      <p:bldP spid="36" grpId="0"/>
      <p:bldP spid="37" grpId="0"/>
      <p:bldP spid="38" grpId="0"/>
      <p:bldP spid="40" grpId="0"/>
      <p:bldP spid="43" grpId="0"/>
      <p:bldP spid="44" grpId="0"/>
      <p:bldP spid="45" grpId="0"/>
      <p:bldP spid="46" grpId="0" animBg="1"/>
      <p:bldP spid="47" grpId="0"/>
      <p:bldP spid="48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00CC"/>
                </a:solidFill>
              </a:rPr>
              <a:t>Interaktív feladatok</a:t>
            </a:r>
          </a:p>
        </p:txBody>
      </p:sp>
      <p:pic>
        <p:nvPicPr>
          <p:cNvPr id="5" name="Kép 4" descr="százalék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2768" y="1633683"/>
            <a:ext cx="6098465" cy="3811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Szövegdoboz 5"/>
          <p:cNvSpPr txBox="1"/>
          <p:nvPr/>
        </p:nvSpPr>
        <p:spPr>
          <a:xfrm>
            <a:off x="1845933" y="5589240"/>
            <a:ext cx="5452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00CC"/>
                </a:solidFill>
              </a:rPr>
              <a:t>https://learningapps.org/1369652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265305"/>
            <a:ext cx="8229600" cy="1083575"/>
          </a:xfrm>
        </p:spPr>
        <p:txBody>
          <a:bodyPr>
            <a:normAutofit/>
          </a:bodyPr>
          <a:lstStyle/>
          <a:p>
            <a:pPr marL="95250" indent="0" algn="just">
              <a:buNone/>
            </a:pPr>
            <a:r>
              <a:rPr lang="hu-HU" sz="2000" dirty="0"/>
              <a:t>Ha azt keressük, hogy az egyik szám</a:t>
            </a:r>
            <a:r>
              <a:rPr lang="hu-HU" sz="2000" b="1" u="sng" dirty="0"/>
              <a:t>nak</a:t>
            </a:r>
            <a:r>
              <a:rPr lang="hu-HU" sz="2000" b="1" dirty="0"/>
              <a:t> </a:t>
            </a:r>
            <a:r>
              <a:rPr lang="hu-HU" sz="2000" dirty="0"/>
              <a:t>vagy érték</a:t>
            </a:r>
            <a:r>
              <a:rPr lang="hu-HU" sz="2000" b="1" u="sng" dirty="0"/>
              <a:t>nek</a:t>
            </a:r>
            <a:r>
              <a:rPr lang="hu-HU" sz="2000" dirty="0"/>
              <a:t> </a:t>
            </a:r>
            <a:r>
              <a:rPr lang="hu-HU" sz="2000" b="1" dirty="0"/>
              <a:t>hány százaléka</a:t>
            </a:r>
            <a:r>
              <a:rPr lang="hu-HU" sz="2000" dirty="0"/>
              <a:t> egy másik szám vagy érték, akkor a kiinduló érték lesz a 100%.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00CC"/>
                </a:solidFill>
              </a:rPr>
              <a:t>Hány % ???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132840" y="2274809"/>
            <a:ext cx="487832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hu-HU" sz="2000" b="1" dirty="0"/>
              <a:t>Pl.: Hány százaléka 400-nak a 120?</a:t>
            </a:r>
          </a:p>
        </p:txBody>
      </p:sp>
      <p:sp>
        <p:nvSpPr>
          <p:cNvPr id="51" name="Lekerekített téglalap 50"/>
          <p:cNvSpPr/>
          <p:nvPr/>
        </p:nvSpPr>
        <p:spPr>
          <a:xfrm>
            <a:off x="3851920" y="2924944"/>
            <a:ext cx="5040560" cy="338437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2" name="Lekerekített téglalap 51"/>
          <p:cNvSpPr/>
          <p:nvPr/>
        </p:nvSpPr>
        <p:spPr>
          <a:xfrm>
            <a:off x="144016" y="2924944"/>
            <a:ext cx="3348000" cy="2592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Szövegdoboz 52"/>
          <p:cNvSpPr txBox="1"/>
          <p:nvPr/>
        </p:nvSpPr>
        <p:spPr>
          <a:xfrm>
            <a:off x="827584" y="2978368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>
                <a:solidFill>
                  <a:srgbClr val="006600"/>
                </a:solidFill>
              </a:rPr>
              <a:t>1%-os módszer</a:t>
            </a:r>
          </a:p>
        </p:txBody>
      </p:sp>
      <p:sp>
        <p:nvSpPr>
          <p:cNvPr id="54" name="Szövegdoboz 53"/>
          <p:cNvSpPr txBox="1"/>
          <p:nvPr/>
        </p:nvSpPr>
        <p:spPr>
          <a:xfrm>
            <a:off x="969704" y="3491716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100%......400</a:t>
            </a:r>
          </a:p>
        </p:txBody>
      </p:sp>
      <p:sp>
        <p:nvSpPr>
          <p:cNvPr id="55" name="Szövegdoboz 54"/>
          <p:cNvSpPr txBox="1"/>
          <p:nvPr/>
        </p:nvSpPr>
        <p:spPr>
          <a:xfrm>
            <a:off x="973927" y="3851756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1%..........</a:t>
            </a:r>
          </a:p>
        </p:txBody>
      </p:sp>
      <p:sp>
        <p:nvSpPr>
          <p:cNvPr id="56" name="Szalagnyíl jobbra 55"/>
          <p:cNvSpPr/>
          <p:nvPr/>
        </p:nvSpPr>
        <p:spPr>
          <a:xfrm>
            <a:off x="755576" y="3573016"/>
            <a:ext cx="216024" cy="432048"/>
          </a:xfrm>
          <a:prstGeom prst="curv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57" name="Szövegdoboz 56"/>
          <p:cNvSpPr txBox="1"/>
          <p:nvPr/>
        </p:nvSpPr>
        <p:spPr>
          <a:xfrm>
            <a:off x="131560" y="3635732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:100</a:t>
            </a:r>
          </a:p>
        </p:txBody>
      </p:sp>
      <p:sp>
        <p:nvSpPr>
          <p:cNvPr id="58" name="Szalagnyíl jobbra 57"/>
          <p:cNvSpPr/>
          <p:nvPr/>
        </p:nvSpPr>
        <p:spPr>
          <a:xfrm flipH="1">
            <a:off x="2627784" y="3573016"/>
            <a:ext cx="216024" cy="432048"/>
          </a:xfrm>
          <a:prstGeom prst="curv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59" name="Szövegdoboz 58"/>
          <p:cNvSpPr txBox="1"/>
          <p:nvPr/>
        </p:nvSpPr>
        <p:spPr>
          <a:xfrm>
            <a:off x="2771800" y="3645024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:100</a:t>
            </a:r>
          </a:p>
        </p:txBody>
      </p:sp>
      <p:sp>
        <p:nvSpPr>
          <p:cNvPr id="60" name="Szövegdoboz 59"/>
          <p:cNvSpPr txBox="1"/>
          <p:nvPr/>
        </p:nvSpPr>
        <p:spPr>
          <a:xfrm>
            <a:off x="2003768" y="3842464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4</a:t>
            </a:r>
          </a:p>
        </p:txBody>
      </p:sp>
      <p:sp>
        <p:nvSpPr>
          <p:cNvPr id="61" name="Szövegdoboz 60"/>
          <p:cNvSpPr txBox="1"/>
          <p:nvPr/>
        </p:nvSpPr>
        <p:spPr>
          <a:xfrm>
            <a:off x="1014715" y="4211796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? %..........120</a:t>
            </a:r>
          </a:p>
        </p:txBody>
      </p:sp>
      <p:sp>
        <p:nvSpPr>
          <p:cNvPr id="62" name="Szövegdoboz 61"/>
          <p:cNvSpPr txBox="1"/>
          <p:nvPr/>
        </p:nvSpPr>
        <p:spPr>
          <a:xfrm>
            <a:off x="2051720" y="514790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30%</a:t>
            </a:r>
          </a:p>
        </p:txBody>
      </p:sp>
      <p:sp>
        <p:nvSpPr>
          <p:cNvPr id="63" name="Szövegdoboz 62"/>
          <p:cNvSpPr txBox="1"/>
          <p:nvPr/>
        </p:nvSpPr>
        <p:spPr>
          <a:xfrm>
            <a:off x="4860032" y="2987660"/>
            <a:ext cx="3084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>
                <a:solidFill>
                  <a:srgbClr val="660066"/>
                </a:solidFill>
              </a:rPr>
              <a:t>Egyenes arányos módszer</a:t>
            </a:r>
          </a:p>
        </p:txBody>
      </p:sp>
      <p:sp>
        <p:nvSpPr>
          <p:cNvPr id="64" name="Szövegdoboz 63"/>
          <p:cNvSpPr txBox="1"/>
          <p:nvPr/>
        </p:nvSpPr>
        <p:spPr>
          <a:xfrm>
            <a:off x="3995936" y="3573016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100%         400</a:t>
            </a:r>
          </a:p>
        </p:txBody>
      </p:sp>
      <p:sp>
        <p:nvSpPr>
          <p:cNvPr id="65" name="Szövegdoboz 64"/>
          <p:cNvSpPr txBox="1"/>
          <p:nvPr/>
        </p:nvSpPr>
        <p:spPr>
          <a:xfrm>
            <a:off x="4211960" y="3933056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x %         120</a:t>
            </a:r>
          </a:p>
        </p:txBody>
      </p:sp>
      <p:cxnSp>
        <p:nvCxnSpPr>
          <p:cNvPr id="66" name="Rovná spojovacia šípka 9"/>
          <p:cNvCxnSpPr/>
          <p:nvPr/>
        </p:nvCxnSpPr>
        <p:spPr>
          <a:xfrm>
            <a:off x="4748368" y="3696072"/>
            <a:ext cx="4680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ovná spojovacia šípka 10"/>
          <p:cNvCxnSpPr/>
          <p:nvPr/>
        </p:nvCxnSpPr>
        <p:spPr>
          <a:xfrm flipV="1">
            <a:off x="4748368" y="3696072"/>
            <a:ext cx="4680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églalap 67"/>
          <p:cNvSpPr/>
          <p:nvPr/>
        </p:nvSpPr>
        <p:spPr>
          <a:xfrm>
            <a:off x="3779912" y="4365104"/>
            <a:ext cx="2484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 400 . x = 100 . 120</a:t>
            </a:r>
          </a:p>
        </p:txBody>
      </p:sp>
      <p:sp>
        <p:nvSpPr>
          <p:cNvPr id="69" name="Téglalap 68"/>
          <p:cNvSpPr/>
          <p:nvPr/>
        </p:nvSpPr>
        <p:spPr>
          <a:xfrm>
            <a:off x="3851920" y="4653136"/>
            <a:ext cx="210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400 . x = 12 000 </a:t>
            </a:r>
          </a:p>
        </p:txBody>
      </p:sp>
      <p:sp>
        <p:nvSpPr>
          <p:cNvPr id="70" name="Téglalap 69"/>
          <p:cNvSpPr/>
          <p:nvPr/>
        </p:nvSpPr>
        <p:spPr>
          <a:xfrm>
            <a:off x="4427984" y="4986372"/>
            <a:ext cx="1205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x = </a:t>
            </a:r>
            <a:r>
              <a:rPr lang="hu-HU" sz="2400" b="1" dirty="0"/>
              <a:t>30</a:t>
            </a:r>
          </a:p>
        </p:txBody>
      </p:sp>
      <p:sp>
        <p:nvSpPr>
          <p:cNvPr id="71" name="Szövegdoboz 70"/>
          <p:cNvSpPr txBox="1"/>
          <p:nvPr/>
        </p:nvSpPr>
        <p:spPr>
          <a:xfrm>
            <a:off x="6516216" y="3573016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100%         400</a:t>
            </a:r>
          </a:p>
        </p:txBody>
      </p:sp>
      <p:sp>
        <p:nvSpPr>
          <p:cNvPr id="72" name="Szövegdoboz 71"/>
          <p:cNvSpPr txBox="1"/>
          <p:nvPr/>
        </p:nvSpPr>
        <p:spPr>
          <a:xfrm>
            <a:off x="6732240" y="3933056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x %         120</a:t>
            </a:r>
          </a:p>
        </p:txBody>
      </p:sp>
      <p:cxnSp>
        <p:nvCxnSpPr>
          <p:cNvPr id="73" name="Egyenes összekötő nyíllal 72"/>
          <p:cNvCxnSpPr/>
          <p:nvPr/>
        </p:nvCxnSpPr>
        <p:spPr>
          <a:xfrm flipV="1">
            <a:off x="8532440" y="3609080"/>
            <a:ext cx="0" cy="54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gyenes összekötő nyíllal 73"/>
          <p:cNvCxnSpPr/>
          <p:nvPr/>
        </p:nvCxnSpPr>
        <p:spPr>
          <a:xfrm flipV="1">
            <a:off x="6516216" y="3609080"/>
            <a:ext cx="0" cy="54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gyenes összekötő 74"/>
          <p:cNvCxnSpPr/>
          <p:nvPr/>
        </p:nvCxnSpPr>
        <p:spPr>
          <a:xfrm>
            <a:off x="6516216" y="4293096"/>
            <a:ext cx="20162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Szövegdoboz 75"/>
          <p:cNvSpPr txBox="1"/>
          <p:nvPr/>
        </p:nvSpPr>
        <p:spPr>
          <a:xfrm>
            <a:off x="6954445" y="43348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x</a:t>
            </a:r>
          </a:p>
        </p:txBody>
      </p:sp>
      <p:cxnSp>
        <p:nvCxnSpPr>
          <p:cNvPr id="77" name="Egyenes összekötő 76"/>
          <p:cNvCxnSpPr/>
          <p:nvPr/>
        </p:nvCxnSpPr>
        <p:spPr>
          <a:xfrm>
            <a:off x="6954445" y="4715852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Szövegdoboz 77"/>
          <p:cNvSpPr txBox="1"/>
          <p:nvPr/>
        </p:nvSpPr>
        <p:spPr>
          <a:xfrm>
            <a:off x="6804248" y="471585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100</a:t>
            </a:r>
          </a:p>
        </p:txBody>
      </p:sp>
      <p:sp>
        <p:nvSpPr>
          <p:cNvPr id="79" name="Szövegdoboz 78"/>
          <p:cNvSpPr txBox="1"/>
          <p:nvPr/>
        </p:nvSpPr>
        <p:spPr>
          <a:xfrm>
            <a:off x="7411645" y="448725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=</a:t>
            </a:r>
          </a:p>
        </p:txBody>
      </p:sp>
      <p:sp>
        <p:nvSpPr>
          <p:cNvPr id="80" name="Szövegdoboz 79"/>
          <p:cNvSpPr txBox="1"/>
          <p:nvPr/>
        </p:nvSpPr>
        <p:spPr>
          <a:xfrm>
            <a:off x="7812360" y="4346520"/>
            <a:ext cx="62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120</a:t>
            </a:r>
          </a:p>
        </p:txBody>
      </p:sp>
      <p:cxnSp>
        <p:nvCxnSpPr>
          <p:cNvPr id="81" name="Egyenes összekötő 80"/>
          <p:cNvCxnSpPr/>
          <p:nvPr/>
        </p:nvCxnSpPr>
        <p:spPr>
          <a:xfrm>
            <a:off x="7842338" y="4727520"/>
            <a:ext cx="5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Szövegdoboz 81"/>
          <p:cNvSpPr txBox="1"/>
          <p:nvPr/>
        </p:nvSpPr>
        <p:spPr>
          <a:xfrm>
            <a:off x="7812360" y="471585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400</a:t>
            </a:r>
          </a:p>
        </p:txBody>
      </p:sp>
      <p:cxnSp>
        <p:nvCxnSpPr>
          <p:cNvPr id="83" name="Egyenes összekötő nyíllal 82"/>
          <p:cNvCxnSpPr/>
          <p:nvPr/>
        </p:nvCxnSpPr>
        <p:spPr>
          <a:xfrm>
            <a:off x="7350442" y="4563452"/>
            <a:ext cx="461918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gyenes összekötő nyíllal 83"/>
          <p:cNvCxnSpPr/>
          <p:nvPr/>
        </p:nvCxnSpPr>
        <p:spPr>
          <a:xfrm flipV="1">
            <a:off x="7350442" y="4563452"/>
            <a:ext cx="461918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églalap 84"/>
          <p:cNvSpPr/>
          <p:nvPr/>
        </p:nvSpPr>
        <p:spPr>
          <a:xfrm>
            <a:off x="6372200" y="5314528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400 . x = 100 . 120</a:t>
            </a:r>
          </a:p>
        </p:txBody>
      </p:sp>
      <p:sp>
        <p:nvSpPr>
          <p:cNvPr id="86" name="Téglalap 85"/>
          <p:cNvSpPr/>
          <p:nvPr/>
        </p:nvSpPr>
        <p:spPr>
          <a:xfrm>
            <a:off x="6372200" y="5630996"/>
            <a:ext cx="2201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400 . x = 12 000</a:t>
            </a:r>
          </a:p>
        </p:txBody>
      </p:sp>
      <p:sp>
        <p:nvSpPr>
          <p:cNvPr id="87" name="Téglalap 86"/>
          <p:cNvSpPr/>
          <p:nvPr/>
        </p:nvSpPr>
        <p:spPr>
          <a:xfrm>
            <a:off x="6948264" y="5919663"/>
            <a:ext cx="1205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x = </a:t>
            </a:r>
            <a:r>
              <a:rPr lang="hu-HU" sz="2400" b="1" dirty="0"/>
              <a:t>30</a:t>
            </a:r>
          </a:p>
        </p:txBody>
      </p:sp>
      <p:sp>
        <p:nvSpPr>
          <p:cNvPr id="88" name="Szövegdoboz 87"/>
          <p:cNvSpPr txBox="1"/>
          <p:nvPr/>
        </p:nvSpPr>
        <p:spPr>
          <a:xfrm>
            <a:off x="323529" y="4573577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 végértéket kell elosztani az 1% értékével:</a:t>
            </a:r>
          </a:p>
        </p:txBody>
      </p:sp>
      <p:sp>
        <p:nvSpPr>
          <p:cNvPr id="89" name="Szövegdoboz 88"/>
          <p:cNvSpPr txBox="1"/>
          <p:nvPr/>
        </p:nvSpPr>
        <p:spPr>
          <a:xfrm>
            <a:off x="899592" y="5147900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120 : 4 =</a:t>
            </a:r>
          </a:p>
        </p:txBody>
      </p:sp>
      <p:sp>
        <p:nvSpPr>
          <p:cNvPr id="90" name="Lekerekített téglalap 89"/>
          <p:cNvSpPr/>
          <p:nvPr/>
        </p:nvSpPr>
        <p:spPr>
          <a:xfrm>
            <a:off x="144016" y="5589376"/>
            <a:ext cx="3348000" cy="1224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1" name="Szövegdoboz 90"/>
          <p:cNvSpPr txBox="1"/>
          <p:nvPr/>
        </p:nvSpPr>
        <p:spPr>
          <a:xfrm>
            <a:off x="290743" y="5642800"/>
            <a:ext cx="298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>
                <a:solidFill>
                  <a:srgbClr val="CC0000"/>
                </a:solidFill>
              </a:rPr>
              <a:t>Szorzós/osztós módszer</a:t>
            </a:r>
          </a:p>
        </p:txBody>
      </p:sp>
      <p:sp>
        <p:nvSpPr>
          <p:cNvPr id="92" name="Szövegdoboz 91"/>
          <p:cNvSpPr txBox="1"/>
          <p:nvPr/>
        </p:nvSpPr>
        <p:spPr>
          <a:xfrm>
            <a:off x="1115616" y="633602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0,3   =</a:t>
            </a:r>
            <a:endParaRPr lang="hu-HU" b="1" dirty="0"/>
          </a:p>
        </p:txBody>
      </p:sp>
      <p:sp>
        <p:nvSpPr>
          <p:cNvPr id="93" name="Szövegdoboz 92"/>
          <p:cNvSpPr txBox="1"/>
          <p:nvPr/>
        </p:nvSpPr>
        <p:spPr>
          <a:xfrm>
            <a:off x="755576" y="5981354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120 : 400 = 0,3</a:t>
            </a:r>
          </a:p>
        </p:txBody>
      </p:sp>
      <p:sp>
        <p:nvSpPr>
          <p:cNvPr id="95" name="Szalagnyíl felfelé 94"/>
          <p:cNvSpPr/>
          <p:nvPr/>
        </p:nvSpPr>
        <p:spPr>
          <a:xfrm>
            <a:off x="1583696" y="6633352"/>
            <a:ext cx="216000" cy="108000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96" name="Szalagnyíl felfelé 95"/>
          <p:cNvSpPr/>
          <p:nvPr/>
        </p:nvSpPr>
        <p:spPr>
          <a:xfrm>
            <a:off x="1403648" y="6633352"/>
            <a:ext cx="216000" cy="108000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97" name="Szövegdoboz 96"/>
          <p:cNvSpPr txBox="1"/>
          <p:nvPr/>
        </p:nvSpPr>
        <p:spPr>
          <a:xfrm>
            <a:off x="2051720" y="6305250"/>
            <a:ext cx="679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/>
              <a:t>30%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50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50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"/>
                            </p:stCondLst>
                            <p:childTnLst>
                              <p:par>
                                <p:cTn id="1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500"/>
                            </p:stCondLst>
                            <p:childTnLst>
                              <p:par>
                                <p:cTn id="1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000"/>
                            </p:stCondLst>
                            <p:childTnLst>
                              <p:par>
                                <p:cTn id="1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9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9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1" grpId="0" animBg="1"/>
      <p:bldP spid="52" grpId="0" animBg="1"/>
      <p:bldP spid="53" grpId="0"/>
      <p:bldP spid="54" grpId="0"/>
      <p:bldP spid="55" grpId="0"/>
      <p:bldP spid="56" grpId="0" animBg="1"/>
      <p:bldP spid="57" grpId="0"/>
      <p:bldP spid="58" grpId="0" animBg="1"/>
      <p:bldP spid="59" grpId="0"/>
      <p:bldP spid="60" grpId="0"/>
      <p:bldP spid="61" grpId="0"/>
      <p:bldP spid="62" grpId="0"/>
      <p:bldP spid="63" grpId="0"/>
      <p:bldP spid="64" grpId="0"/>
      <p:bldP spid="65" grpId="0"/>
      <p:bldP spid="68" grpId="0"/>
      <p:bldP spid="69" grpId="0"/>
      <p:bldP spid="70" grpId="0"/>
      <p:bldP spid="71" grpId="0"/>
      <p:bldP spid="72" grpId="0"/>
      <p:bldP spid="76" grpId="0"/>
      <p:bldP spid="78" grpId="0"/>
      <p:bldP spid="79" grpId="0"/>
      <p:bldP spid="80" grpId="0"/>
      <p:bldP spid="82" grpId="0"/>
      <p:bldP spid="85" grpId="0"/>
      <p:bldP spid="86" grpId="0"/>
      <p:bldP spid="87" grpId="0"/>
      <p:bldP spid="88" grpId="0"/>
      <p:bldP spid="89" grpId="0"/>
      <p:bldP spid="90" grpId="0" animBg="1"/>
      <p:bldP spid="91" grpId="0"/>
      <p:bldP spid="92" grpId="0"/>
      <p:bldP spid="93" grpId="0"/>
      <p:bldP spid="95" grpId="0" animBg="1"/>
      <p:bldP spid="96" grpId="0" animBg="1"/>
      <p:bldP spid="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00CC"/>
                </a:solidFill>
              </a:rPr>
              <a:t>Interaktív feladatok</a:t>
            </a:r>
          </a:p>
        </p:txBody>
      </p:sp>
      <p:pic>
        <p:nvPicPr>
          <p:cNvPr id="5" name="Kép 4" descr="százalék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2768" y="1633683"/>
            <a:ext cx="6098465" cy="3811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Szövegdoboz 5"/>
          <p:cNvSpPr txBox="1"/>
          <p:nvPr/>
        </p:nvSpPr>
        <p:spPr>
          <a:xfrm>
            <a:off x="1845933" y="5589240"/>
            <a:ext cx="5452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00CC"/>
                </a:solidFill>
              </a:rPr>
              <a:t>https://learningapps.org/1357824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zis 16"/>
          <p:cNvSpPr/>
          <p:nvPr/>
        </p:nvSpPr>
        <p:spPr>
          <a:xfrm>
            <a:off x="2123728" y="5733256"/>
            <a:ext cx="1152128" cy="64807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Ellipszis 15"/>
          <p:cNvSpPr/>
          <p:nvPr/>
        </p:nvSpPr>
        <p:spPr>
          <a:xfrm>
            <a:off x="5724128" y="5877376"/>
            <a:ext cx="2520280" cy="90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zis 14"/>
          <p:cNvSpPr/>
          <p:nvPr/>
        </p:nvSpPr>
        <p:spPr>
          <a:xfrm>
            <a:off x="5868144" y="4221088"/>
            <a:ext cx="2592288" cy="1008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13"/>
          <p:cNvSpPr/>
          <p:nvPr/>
        </p:nvSpPr>
        <p:spPr>
          <a:xfrm>
            <a:off x="3528104" y="3609128"/>
            <a:ext cx="1980000" cy="972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/>
          <p:cNvSpPr/>
          <p:nvPr/>
        </p:nvSpPr>
        <p:spPr>
          <a:xfrm>
            <a:off x="1403648" y="4221088"/>
            <a:ext cx="1656184" cy="100811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Lekerekített téglalap 11"/>
          <p:cNvSpPr/>
          <p:nvPr/>
        </p:nvSpPr>
        <p:spPr>
          <a:xfrm>
            <a:off x="3923928" y="5085184"/>
            <a:ext cx="1440160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09321"/>
            <a:ext cx="8229600" cy="939559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 megoldás kulcsa a </a:t>
            </a:r>
            <a:r>
              <a:rPr lang="hu-HU" b="1" u="sng" dirty="0"/>
              <a:t>szövegértés</a:t>
            </a:r>
            <a:r>
              <a:rPr lang="hu-HU" dirty="0"/>
              <a:t>, hogy felismerjük a feladatokban azt, hogy: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400" dirty="0">
                <a:solidFill>
                  <a:srgbClr val="0000CC"/>
                </a:solidFill>
              </a:rPr>
              <a:t>Szöveges feladatok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949584" y="2345105"/>
            <a:ext cx="68627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6600"/>
              </a:buClr>
              <a:buFont typeface="+mj-lt"/>
              <a:buAutoNum type="arabicParenR"/>
            </a:pPr>
            <a:r>
              <a:rPr lang="hu-HU" sz="2700" dirty="0"/>
              <a:t> hány százalék az, ami meg van adva, 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974215" y="2849161"/>
            <a:ext cx="741420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FF6600"/>
              </a:buClr>
              <a:buFont typeface="+mj-lt"/>
              <a:buAutoNum type="arabicParenR" startAt="2"/>
            </a:pPr>
            <a:r>
              <a:rPr lang="hu-HU" sz="2700" dirty="0"/>
              <a:t> hány százalék az, amit ki kell számítani.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547664" y="4437112"/>
            <a:ext cx="1354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/>
              <a:t>Ismerjük a</a:t>
            </a:r>
          </a:p>
          <a:p>
            <a:pPr algn="ctr"/>
            <a:r>
              <a:rPr lang="hu-HU" b="1" dirty="0"/>
              <a:t>100%-ot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635896" y="3753144"/>
            <a:ext cx="1750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/>
              <a:t>Ismerjük a</a:t>
            </a:r>
          </a:p>
          <a:p>
            <a:pPr algn="ctr"/>
            <a:r>
              <a:rPr lang="hu-HU" b="1" dirty="0"/>
              <a:t>valahány %-ot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5940152" y="4365104"/>
            <a:ext cx="2371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/>
              <a:t>Ismerjük a</a:t>
            </a:r>
          </a:p>
          <a:p>
            <a:pPr algn="ctr"/>
            <a:r>
              <a:rPr lang="hu-HU" b="1" dirty="0"/>
              <a:t>100+valahány %-ot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5796136" y="5949280"/>
            <a:ext cx="2321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/>
              <a:t>Ismerjük a</a:t>
            </a:r>
          </a:p>
          <a:p>
            <a:pPr algn="ctr"/>
            <a:r>
              <a:rPr lang="hu-HU" b="1" dirty="0"/>
              <a:t>100-valahány %-ot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2195736" y="5877272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Hány %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193906" y="5229200"/>
            <a:ext cx="872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/>
              <a:t>5-féle</a:t>
            </a:r>
          </a:p>
          <a:p>
            <a:pPr algn="ctr"/>
            <a:r>
              <a:rPr lang="hu-HU" b="1" dirty="0"/>
              <a:t>típus</a:t>
            </a:r>
          </a:p>
        </p:txBody>
      </p:sp>
      <p:cxnSp>
        <p:nvCxnSpPr>
          <p:cNvPr id="19" name="Egyenes összekötő nyíllal 18"/>
          <p:cNvCxnSpPr/>
          <p:nvPr/>
        </p:nvCxnSpPr>
        <p:spPr>
          <a:xfrm flipH="1" flipV="1">
            <a:off x="3095920" y="4797152"/>
            <a:ext cx="792000" cy="288000"/>
          </a:xfrm>
          <a:prstGeom prst="straightConnector1">
            <a:avLst/>
          </a:prstGeom>
          <a:ln w="28575">
            <a:solidFill>
              <a:srgbClr val="CCCCFF"/>
            </a:solidFill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 flipH="1" flipV="1">
            <a:off x="4499992" y="4653136"/>
            <a:ext cx="144016" cy="360040"/>
          </a:xfrm>
          <a:prstGeom prst="straightConnector1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 flipV="1">
            <a:off x="5364088" y="4869160"/>
            <a:ext cx="432048" cy="216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/>
          <p:nvPr/>
        </p:nvCxnSpPr>
        <p:spPr>
          <a:xfrm>
            <a:off x="5364088" y="5949280"/>
            <a:ext cx="360040" cy="216024"/>
          </a:xfrm>
          <a:prstGeom prst="straightConnector1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/>
          <p:nvPr/>
        </p:nvCxnSpPr>
        <p:spPr>
          <a:xfrm flipH="1">
            <a:off x="3347864" y="5949280"/>
            <a:ext cx="576064" cy="72008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5" grpId="0" animBg="1"/>
      <p:bldP spid="14" grpId="0" animBg="1"/>
      <p:bldP spid="13" grpId="0" animBg="1"/>
      <p:bldP spid="12" grpId="0" animBg="1"/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ekerekített téglalap 50"/>
          <p:cNvSpPr/>
          <p:nvPr/>
        </p:nvSpPr>
        <p:spPr>
          <a:xfrm>
            <a:off x="3851920" y="3068960"/>
            <a:ext cx="5040560" cy="338437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Lekerekített téglalap 49"/>
          <p:cNvSpPr/>
          <p:nvPr/>
        </p:nvSpPr>
        <p:spPr>
          <a:xfrm>
            <a:off x="144016" y="3068960"/>
            <a:ext cx="3491880" cy="187220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5266928" cy="940966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u-HU" dirty="0">
                <a:solidFill>
                  <a:srgbClr val="0000CC"/>
                </a:solidFill>
                <a:latin typeface="Arial Rounded MT Bold" pitchFamily="34" charset="0"/>
              </a:rPr>
              <a:t>Ismerjük a 100%-ot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56368" y="1412776"/>
            <a:ext cx="883126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300" b="1" dirty="0"/>
              <a:t>Az 500€-s TV árát 30%-kal csökkentették. Hány € az új ára?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07504" y="1988840"/>
            <a:ext cx="306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1.) Hány % van megadva?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827584" y="3122384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>
                <a:solidFill>
                  <a:srgbClr val="006600"/>
                </a:solidFill>
              </a:rPr>
              <a:t>1%-os módszer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969704" y="3635732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100%......500€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973927" y="3995772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1%..........</a:t>
            </a:r>
          </a:p>
        </p:txBody>
      </p:sp>
      <p:sp>
        <p:nvSpPr>
          <p:cNvPr id="9" name="Szalagnyíl jobbra 8"/>
          <p:cNvSpPr/>
          <p:nvPr/>
        </p:nvSpPr>
        <p:spPr>
          <a:xfrm>
            <a:off x="755576" y="3717032"/>
            <a:ext cx="216024" cy="432048"/>
          </a:xfrm>
          <a:prstGeom prst="curv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07504" y="3779748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:100</a:t>
            </a:r>
          </a:p>
        </p:txBody>
      </p:sp>
      <p:sp>
        <p:nvSpPr>
          <p:cNvPr id="11" name="Szalagnyíl jobbra 10"/>
          <p:cNvSpPr/>
          <p:nvPr/>
        </p:nvSpPr>
        <p:spPr>
          <a:xfrm flipH="1">
            <a:off x="2771800" y="3717032"/>
            <a:ext cx="216024" cy="432048"/>
          </a:xfrm>
          <a:prstGeom prst="curv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915816" y="3789040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:100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2007356" y="398648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5€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107504" y="2348880"/>
            <a:ext cx="3709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2.) Hány %-ot kell kiszámítani?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3051070" y="1988840"/>
            <a:ext cx="5697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Az 500€ a TV alapára, ezért a </a:t>
            </a:r>
            <a:r>
              <a:rPr lang="hu-HU" b="1" dirty="0"/>
              <a:t>100%</a:t>
            </a:r>
            <a:r>
              <a:rPr lang="hu-HU" dirty="0"/>
              <a:t> lesz az 500€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3635896" y="2348880"/>
            <a:ext cx="4520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Az új árat, ezért 100% - 30% = </a:t>
            </a:r>
            <a:r>
              <a:rPr lang="hu-HU" b="1" dirty="0"/>
              <a:t>70%</a:t>
            </a:r>
            <a:r>
              <a:rPr lang="hu-HU" dirty="0"/>
              <a:t>-ot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971600" y="4355812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70%........</a:t>
            </a:r>
          </a:p>
        </p:txBody>
      </p:sp>
      <p:sp>
        <p:nvSpPr>
          <p:cNvPr id="18" name="Szalagnyíl jobbra 17"/>
          <p:cNvSpPr/>
          <p:nvPr/>
        </p:nvSpPr>
        <p:spPr>
          <a:xfrm>
            <a:off x="755576" y="4149080"/>
            <a:ext cx="216024" cy="432048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205425" y="422108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.70</a:t>
            </a:r>
          </a:p>
        </p:txBody>
      </p:sp>
      <p:sp>
        <p:nvSpPr>
          <p:cNvPr id="20" name="Szalagnyíl jobbra 19"/>
          <p:cNvSpPr/>
          <p:nvPr/>
        </p:nvSpPr>
        <p:spPr>
          <a:xfrm flipH="1">
            <a:off x="2771800" y="4149080"/>
            <a:ext cx="216024" cy="432048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2915816" y="422108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.70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2007356" y="4355812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350€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4860032" y="3131676"/>
            <a:ext cx="3084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>
                <a:solidFill>
                  <a:srgbClr val="660066"/>
                </a:solidFill>
              </a:rPr>
              <a:t>Egyenes arányos módszer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3956192" y="3717032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100%         500€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4100208" y="4077072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70%          x €</a:t>
            </a:r>
          </a:p>
        </p:txBody>
      </p:sp>
      <p:cxnSp>
        <p:nvCxnSpPr>
          <p:cNvPr id="26" name="Rovná spojovacia šípka 9"/>
          <p:cNvCxnSpPr/>
          <p:nvPr/>
        </p:nvCxnSpPr>
        <p:spPr>
          <a:xfrm>
            <a:off x="4748368" y="3840088"/>
            <a:ext cx="4680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ovná spojovacia šípka 10"/>
          <p:cNvCxnSpPr/>
          <p:nvPr/>
        </p:nvCxnSpPr>
        <p:spPr>
          <a:xfrm flipV="1">
            <a:off x="4748368" y="3840088"/>
            <a:ext cx="4680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églalap 27"/>
          <p:cNvSpPr/>
          <p:nvPr/>
        </p:nvSpPr>
        <p:spPr>
          <a:xfrm>
            <a:off x="3779912" y="4509120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 100 . x = 70 . 500</a:t>
            </a:r>
          </a:p>
        </p:txBody>
      </p:sp>
      <p:sp>
        <p:nvSpPr>
          <p:cNvPr id="29" name="Téglalap 28"/>
          <p:cNvSpPr/>
          <p:nvPr/>
        </p:nvSpPr>
        <p:spPr>
          <a:xfrm>
            <a:off x="3868536" y="4825588"/>
            <a:ext cx="210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100 . x = 35 000 </a:t>
            </a:r>
          </a:p>
        </p:txBody>
      </p:sp>
      <p:sp>
        <p:nvSpPr>
          <p:cNvPr id="30" name="Téglalap 29"/>
          <p:cNvSpPr/>
          <p:nvPr/>
        </p:nvSpPr>
        <p:spPr>
          <a:xfrm>
            <a:off x="4429636" y="5130388"/>
            <a:ext cx="1401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x = </a:t>
            </a:r>
            <a:r>
              <a:rPr lang="hu-HU" sz="2400" b="1" dirty="0"/>
              <a:t>350</a:t>
            </a:r>
          </a:p>
        </p:txBody>
      </p:sp>
      <p:sp>
        <p:nvSpPr>
          <p:cNvPr id="31" name="Szövegdoboz 30"/>
          <p:cNvSpPr txBox="1"/>
          <p:nvPr/>
        </p:nvSpPr>
        <p:spPr>
          <a:xfrm>
            <a:off x="6516216" y="3717032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100%         500€</a:t>
            </a:r>
          </a:p>
        </p:txBody>
      </p:sp>
      <p:sp>
        <p:nvSpPr>
          <p:cNvPr id="32" name="Szövegdoboz 31"/>
          <p:cNvSpPr txBox="1"/>
          <p:nvPr/>
        </p:nvSpPr>
        <p:spPr>
          <a:xfrm>
            <a:off x="6660232" y="4077072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70%          x €</a:t>
            </a:r>
          </a:p>
        </p:txBody>
      </p:sp>
      <p:cxnSp>
        <p:nvCxnSpPr>
          <p:cNvPr id="33" name="Egyenes összekötő nyíllal 32"/>
          <p:cNvCxnSpPr/>
          <p:nvPr/>
        </p:nvCxnSpPr>
        <p:spPr>
          <a:xfrm flipV="1">
            <a:off x="8532440" y="3753096"/>
            <a:ext cx="0" cy="54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/>
          <p:nvPr/>
        </p:nvCxnSpPr>
        <p:spPr>
          <a:xfrm flipV="1">
            <a:off x="6516216" y="3753096"/>
            <a:ext cx="0" cy="54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/>
          <p:nvPr/>
        </p:nvCxnSpPr>
        <p:spPr>
          <a:xfrm>
            <a:off x="6516216" y="4437112"/>
            <a:ext cx="20162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Szövegdoboz 35"/>
          <p:cNvSpPr txBox="1"/>
          <p:nvPr/>
        </p:nvSpPr>
        <p:spPr>
          <a:xfrm>
            <a:off x="6954445" y="44788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x</a:t>
            </a:r>
          </a:p>
        </p:txBody>
      </p:sp>
      <p:cxnSp>
        <p:nvCxnSpPr>
          <p:cNvPr id="37" name="Egyenes összekötő 36"/>
          <p:cNvCxnSpPr/>
          <p:nvPr/>
        </p:nvCxnSpPr>
        <p:spPr>
          <a:xfrm>
            <a:off x="6954445" y="4859868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zövegdoboz 37"/>
          <p:cNvSpPr txBox="1"/>
          <p:nvPr/>
        </p:nvSpPr>
        <p:spPr>
          <a:xfrm>
            <a:off x="6804248" y="485986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500</a:t>
            </a:r>
          </a:p>
        </p:txBody>
      </p:sp>
      <p:sp>
        <p:nvSpPr>
          <p:cNvPr id="39" name="Szövegdoboz 38"/>
          <p:cNvSpPr txBox="1"/>
          <p:nvPr/>
        </p:nvSpPr>
        <p:spPr>
          <a:xfrm>
            <a:off x="7411645" y="46312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=</a:t>
            </a:r>
          </a:p>
        </p:txBody>
      </p:sp>
      <p:sp>
        <p:nvSpPr>
          <p:cNvPr id="40" name="Szövegdoboz 39"/>
          <p:cNvSpPr txBox="1"/>
          <p:nvPr/>
        </p:nvSpPr>
        <p:spPr>
          <a:xfrm>
            <a:off x="7838146" y="4490536"/>
            <a:ext cx="52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70</a:t>
            </a:r>
          </a:p>
        </p:txBody>
      </p:sp>
      <p:cxnSp>
        <p:nvCxnSpPr>
          <p:cNvPr id="41" name="Egyenes összekötő 40"/>
          <p:cNvCxnSpPr/>
          <p:nvPr/>
        </p:nvCxnSpPr>
        <p:spPr>
          <a:xfrm>
            <a:off x="7842338" y="4871536"/>
            <a:ext cx="5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zövegdoboz 41"/>
          <p:cNvSpPr txBox="1"/>
          <p:nvPr/>
        </p:nvSpPr>
        <p:spPr>
          <a:xfrm>
            <a:off x="7766138" y="485986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100</a:t>
            </a:r>
          </a:p>
        </p:txBody>
      </p:sp>
      <p:cxnSp>
        <p:nvCxnSpPr>
          <p:cNvPr id="43" name="Egyenes összekötő nyíllal 42"/>
          <p:cNvCxnSpPr/>
          <p:nvPr/>
        </p:nvCxnSpPr>
        <p:spPr>
          <a:xfrm>
            <a:off x="7350442" y="4707468"/>
            <a:ext cx="461918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nyíllal 43"/>
          <p:cNvCxnSpPr/>
          <p:nvPr/>
        </p:nvCxnSpPr>
        <p:spPr>
          <a:xfrm flipV="1">
            <a:off x="7350442" y="4707468"/>
            <a:ext cx="461918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églalap 44"/>
          <p:cNvSpPr/>
          <p:nvPr/>
        </p:nvSpPr>
        <p:spPr>
          <a:xfrm>
            <a:off x="6372200" y="5458544"/>
            <a:ext cx="23568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 100 . x = 70 . 500</a:t>
            </a:r>
          </a:p>
        </p:txBody>
      </p:sp>
      <p:sp>
        <p:nvSpPr>
          <p:cNvPr id="46" name="Téglalap 45"/>
          <p:cNvSpPr/>
          <p:nvPr/>
        </p:nvSpPr>
        <p:spPr>
          <a:xfrm>
            <a:off x="6475065" y="5775012"/>
            <a:ext cx="2201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100 . x = 35 000</a:t>
            </a:r>
          </a:p>
        </p:txBody>
      </p:sp>
      <p:sp>
        <p:nvSpPr>
          <p:cNvPr id="47" name="Téglalap 46"/>
          <p:cNvSpPr/>
          <p:nvPr/>
        </p:nvSpPr>
        <p:spPr>
          <a:xfrm>
            <a:off x="7039626" y="6063679"/>
            <a:ext cx="1401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x = </a:t>
            </a:r>
            <a:r>
              <a:rPr lang="hu-HU" sz="2400" b="1" dirty="0"/>
              <a:t>350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00"/>
                            </p:stCondLst>
                            <p:childTnLst>
                              <p:par>
                                <p:cTn id="2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000"/>
                            </p:stCondLst>
                            <p:childTnLst>
                              <p:par>
                                <p:cTn id="2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0" grpId="0" animBg="1"/>
      <p:bldP spid="5" grpId="0"/>
      <p:bldP spid="6" grpId="0"/>
      <p:bldP spid="7" grpId="0"/>
      <p:bldP spid="8" grpId="0"/>
      <p:bldP spid="9" grpId="0" animBg="1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 animBg="1"/>
      <p:bldP spid="21" grpId="0"/>
      <p:bldP spid="22" grpId="0"/>
      <p:bldP spid="23" grpId="0"/>
      <p:bldP spid="24" grpId="0"/>
      <p:bldP spid="25" grpId="0"/>
      <p:bldP spid="28" grpId="0"/>
      <p:bldP spid="29" grpId="0"/>
      <p:bldP spid="30" grpId="0"/>
      <p:bldP spid="31" grpId="0"/>
      <p:bldP spid="32" grpId="0"/>
      <p:bldP spid="36" grpId="0"/>
      <p:bldP spid="38" grpId="0"/>
      <p:bldP spid="39" grpId="0"/>
      <p:bldP spid="40" grpId="0"/>
      <p:bldP spid="42" grpId="0"/>
      <p:bldP spid="45" grpId="0"/>
      <p:bldP spid="46" grpId="0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ekerekített téglalap 50"/>
          <p:cNvSpPr/>
          <p:nvPr/>
        </p:nvSpPr>
        <p:spPr>
          <a:xfrm>
            <a:off x="3851920" y="3140968"/>
            <a:ext cx="5040560" cy="338437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Lekerekített téglalap 49"/>
          <p:cNvSpPr/>
          <p:nvPr/>
        </p:nvSpPr>
        <p:spPr>
          <a:xfrm>
            <a:off x="144016" y="3140968"/>
            <a:ext cx="3491880" cy="187220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6707088" cy="940966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hu-HU" dirty="0">
                <a:solidFill>
                  <a:srgbClr val="0000CC"/>
                </a:solidFill>
                <a:latin typeface="Arial Rounded MT Bold" pitchFamily="34" charset="0"/>
              </a:rPr>
              <a:t>Ismerjük a valahány %-ot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56369" y="1412776"/>
            <a:ext cx="8736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A medence árát 40%-kal felemelték, így 600€-val lett drágább. Mennyibe került eredetileg?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5496" y="2195572"/>
            <a:ext cx="306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1.) Hány % van megadva?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827584" y="3194392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>
                <a:solidFill>
                  <a:srgbClr val="006600"/>
                </a:solidFill>
              </a:rPr>
              <a:t>1%-os módszer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969704" y="3707740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40%......600€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973927" y="4067780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1%..........</a:t>
            </a:r>
          </a:p>
        </p:txBody>
      </p:sp>
      <p:sp>
        <p:nvSpPr>
          <p:cNvPr id="9" name="Szalagnyíl jobbra 8"/>
          <p:cNvSpPr/>
          <p:nvPr/>
        </p:nvSpPr>
        <p:spPr>
          <a:xfrm>
            <a:off x="755576" y="3789040"/>
            <a:ext cx="216024" cy="432048"/>
          </a:xfrm>
          <a:prstGeom prst="curv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79512" y="385175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:40</a:t>
            </a:r>
          </a:p>
        </p:txBody>
      </p:sp>
      <p:sp>
        <p:nvSpPr>
          <p:cNvPr id="11" name="Szalagnyíl jobbra 10"/>
          <p:cNvSpPr/>
          <p:nvPr/>
        </p:nvSpPr>
        <p:spPr>
          <a:xfrm flipH="1">
            <a:off x="2771800" y="3789040"/>
            <a:ext cx="216024" cy="432048"/>
          </a:xfrm>
          <a:prstGeom prst="curv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915816" y="386104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:40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979712" y="405848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15€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35496" y="2555612"/>
            <a:ext cx="3709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2.) Hány %-ot kell kiszámítani?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2976443" y="2195572"/>
            <a:ext cx="6276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600€ maga a 40%-os emelés, ezért </a:t>
            </a:r>
            <a:r>
              <a:rPr lang="hu-HU" b="1" dirty="0"/>
              <a:t>40%</a:t>
            </a:r>
            <a:r>
              <a:rPr lang="hu-HU" dirty="0"/>
              <a:t> lesz a 600€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3563888" y="2555612"/>
            <a:ext cx="3986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Az eredeti árát, vagyis a </a:t>
            </a:r>
            <a:r>
              <a:rPr lang="hu-HU" b="1" dirty="0"/>
              <a:t>100%</a:t>
            </a:r>
            <a:r>
              <a:rPr lang="hu-HU" dirty="0"/>
              <a:t>- </a:t>
            </a:r>
            <a:r>
              <a:rPr lang="hu-HU" dirty="0" err="1"/>
              <a:t>ot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971600" y="4427820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100%....</a:t>
            </a:r>
          </a:p>
        </p:txBody>
      </p:sp>
      <p:sp>
        <p:nvSpPr>
          <p:cNvPr id="18" name="Szalagnyíl jobbra 17"/>
          <p:cNvSpPr/>
          <p:nvPr/>
        </p:nvSpPr>
        <p:spPr>
          <a:xfrm>
            <a:off x="755576" y="4221088"/>
            <a:ext cx="216024" cy="432048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107504" y="429309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.100</a:t>
            </a:r>
          </a:p>
        </p:txBody>
      </p:sp>
      <p:sp>
        <p:nvSpPr>
          <p:cNvPr id="20" name="Szalagnyíl jobbra 19"/>
          <p:cNvSpPr/>
          <p:nvPr/>
        </p:nvSpPr>
        <p:spPr>
          <a:xfrm flipH="1">
            <a:off x="2771800" y="4221088"/>
            <a:ext cx="216024" cy="432048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2915816" y="429309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.100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1857767" y="4427820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1500€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4860032" y="3203684"/>
            <a:ext cx="3084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>
                <a:solidFill>
                  <a:srgbClr val="660066"/>
                </a:solidFill>
              </a:rPr>
              <a:t>Egyenes arányos módszer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4139953" y="3789040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40%         600€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3995936" y="4149080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100%          x €</a:t>
            </a:r>
          </a:p>
        </p:txBody>
      </p:sp>
      <p:cxnSp>
        <p:nvCxnSpPr>
          <p:cNvPr id="26" name="Rovná spojovacia šípka 9"/>
          <p:cNvCxnSpPr/>
          <p:nvPr/>
        </p:nvCxnSpPr>
        <p:spPr>
          <a:xfrm>
            <a:off x="4748368" y="3912096"/>
            <a:ext cx="4680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ovná spojovacia šípka 10"/>
          <p:cNvCxnSpPr/>
          <p:nvPr/>
        </p:nvCxnSpPr>
        <p:spPr>
          <a:xfrm flipV="1">
            <a:off x="4748368" y="3912096"/>
            <a:ext cx="4680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églalap 27"/>
          <p:cNvSpPr/>
          <p:nvPr/>
        </p:nvSpPr>
        <p:spPr>
          <a:xfrm>
            <a:off x="3779912" y="4581128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 40 . x = 100 . 600</a:t>
            </a:r>
          </a:p>
        </p:txBody>
      </p:sp>
      <p:sp>
        <p:nvSpPr>
          <p:cNvPr id="29" name="Téglalap 28"/>
          <p:cNvSpPr/>
          <p:nvPr/>
        </p:nvSpPr>
        <p:spPr>
          <a:xfrm>
            <a:off x="3851920" y="4869160"/>
            <a:ext cx="210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40 . x = 60 000 </a:t>
            </a:r>
          </a:p>
        </p:txBody>
      </p:sp>
      <p:sp>
        <p:nvSpPr>
          <p:cNvPr id="30" name="Téglalap 29"/>
          <p:cNvSpPr/>
          <p:nvPr/>
        </p:nvSpPr>
        <p:spPr>
          <a:xfrm>
            <a:off x="4283968" y="5202396"/>
            <a:ext cx="1596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x = </a:t>
            </a:r>
            <a:r>
              <a:rPr lang="hu-HU" sz="2400" b="1" dirty="0"/>
              <a:t>1500</a:t>
            </a:r>
          </a:p>
        </p:txBody>
      </p:sp>
      <p:sp>
        <p:nvSpPr>
          <p:cNvPr id="31" name="Szövegdoboz 30"/>
          <p:cNvSpPr txBox="1"/>
          <p:nvPr/>
        </p:nvSpPr>
        <p:spPr>
          <a:xfrm>
            <a:off x="6660233" y="3789040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40%         600€</a:t>
            </a:r>
          </a:p>
        </p:txBody>
      </p:sp>
      <p:sp>
        <p:nvSpPr>
          <p:cNvPr id="32" name="Szövegdoboz 31"/>
          <p:cNvSpPr txBox="1"/>
          <p:nvPr/>
        </p:nvSpPr>
        <p:spPr>
          <a:xfrm>
            <a:off x="6516216" y="4149080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100%          x €</a:t>
            </a:r>
          </a:p>
        </p:txBody>
      </p:sp>
      <p:cxnSp>
        <p:nvCxnSpPr>
          <p:cNvPr id="33" name="Egyenes összekötő nyíllal 32"/>
          <p:cNvCxnSpPr/>
          <p:nvPr/>
        </p:nvCxnSpPr>
        <p:spPr>
          <a:xfrm flipV="1">
            <a:off x="8532440" y="3825104"/>
            <a:ext cx="0" cy="54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/>
          <p:nvPr/>
        </p:nvCxnSpPr>
        <p:spPr>
          <a:xfrm flipV="1">
            <a:off x="6516216" y="3825104"/>
            <a:ext cx="0" cy="54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/>
          <p:nvPr/>
        </p:nvCxnSpPr>
        <p:spPr>
          <a:xfrm>
            <a:off x="6516216" y="4509120"/>
            <a:ext cx="20162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Szövegdoboz 35"/>
          <p:cNvSpPr txBox="1"/>
          <p:nvPr/>
        </p:nvSpPr>
        <p:spPr>
          <a:xfrm>
            <a:off x="6954445" y="455087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x</a:t>
            </a:r>
          </a:p>
        </p:txBody>
      </p:sp>
      <p:cxnSp>
        <p:nvCxnSpPr>
          <p:cNvPr id="37" name="Egyenes összekötő 36"/>
          <p:cNvCxnSpPr/>
          <p:nvPr/>
        </p:nvCxnSpPr>
        <p:spPr>
          <a:xfrm>
            <a:off x="6954445" y="493187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zövegdoboz 37"/>
          <p:cNvSpPr txBox="1"/>
          <p:nvPr/>
        </p:nvSpPr>
        <p:spPr>
          <a:xfrm>
            <a:off x="6804248" y="4931876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600</a:t>
            </a:r>
          </a:p>
        </p:txBody>
      </p:sp>
      <p:sp>
        <p:nvSpPr>
          <p:cNvPr id="39" name="Szövegdoboz 38"/>
          <p:cNvSpPr txBox="1"/>
          <p:nvPr/>
        </p:nvSpPr>
        <p:spPr>
          <a:xfrm>
            <a:off x="7411645" y="470327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=</a:t>
            </a:r>
          </a:p>
        </p:txBody>
      </p:sp>
      <p:sp>
        <p:nvSpPr>
          <p:cNvPr id="40" name="Szövegdoboz 39"/>
          <p:cNvSpPr txBox="1"/>
          <p:nvPr/>
        </p:nvSpPr>
        <p:spPr>
          <a:xfrm>
            <a:off x="7766138" y="4562544"/>
            <a:ext cx="62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100</a:t>
            </a:r>
          </a:p>
        </p:txBody>
      </p:sp>
      <p:cxnSp>
        <p:nvCxnSpPr>
          <p:cNvPr id="41" name="Egyenes összekötő 40"/>
          <p:cNvCxnSpPr/>
          <p:nvPr/>
        </p:nvCxnSpPr>
        <p:spPr>
          <a:xfrm>
            <a:off x="7842338" y="4943544"/>
            <a:ext cx="5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zövegdoboz 41"/>
          <p:cNvSpPr txBox="1"/>
          <p:nvPr/>
        </p:nvSpPr>
        <p:spPr>
          <a:xfrm>
            <a:off x="7840004" y="493187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40</a:t>
            </a:r>
          </a:p>
        </p:txBody>
      </p:sp>
      <p:cxnSp>
        <p:nvCxnSpPr>
          <p:cNvPr id="43" name="Egyenes összekötő nyíllal 42"/>
          <p:cNvCxnSpPr/>
          <p:nvPr/>
        </p:nvCxnSpPr>
        <p:spPr>
          <a:xfrm>
            <a:off x="7350442" y="4779476"/>
            <a:ext cx="461918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nyíllal 43"/>
          <p:cNvCxnSpPr/>
          <p:nvPr/>
        </p:nvCxnSpPr>
        <p:spPr>
          <a:xfrm flipV="1">
            <a:off x="7350442" y="4779476"/>
            <a:ext cx="461918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églalap 44"/>
          <p:cNvSpPr/>
          <p:nvPr/>
        </p:nvSpPr>
        <p:spPr>
          <a:xfrm>
            <a:off x="6372200" y="5530552"/>
            <a:ext cx="23568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 40 . x = 600 . 100</a:t>
            </a:r>
          </a:p>
        </p:txBody>
      </p:sp>
      <p:sp>
        <p:nvSpPr>
          <p:cNvPr id="46" name="Téglalap 45"/>
          <p:cNvSpPr/>
          <p:nvPr/>
        </p:nvSpPr>
        <p:spPr>
          <a:xfrm>
            <a:off x="6475065" y="5847020"/>
            <a:ext cx="2201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40 . x = 60 000</a:t>
            </a:r>
          </a:p>
        </p:txBody>
      </p:sp>
      <p:sp>
        <p:nvSpPr>
          <p:cNvPr id="47" name="Téglalap 46"/>
          <p:cNvSpPr/>
          <p:nvPr/>
        </p:nvSpPr>
        <p:spPr>
          <a:xfrm>
            <a:off x="6876256" y="6135687"/>
            <a:ext cx="1596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x = </a:t>
            </a:r>
            <a:r>
              <a:rPr lang="hu-HU" sz="2400" b="1" dirty="0"/>
              <a:t>1500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00"/>
                            </p:stCondLst>
                            <p:childTnLst>
                              <p:par>
                                <p:cTn id="2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000"/>
                            </p:stCondLst>
                            <p:childTnLst>
                              <p:par>
                                <p:cTn id="2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0" grpId="0" animBg="1"/>
      <p:bldP spid="5" grpId="0"/>
      <p:bldP spid="6" grpId="0"/>
      <p:bldP spid="7" grpId="0"/>
      <p:bldP spid="8" grpId="0"/>
      <p:bldP spid="9" grpId="0" animBg="1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 animBg="1"/>
      <p:bldP spid="21" grpId="0"/>
      <p:bldP spid="22" grpId="0"/>
      <p:bldP spid="23" grpId="0"/>
      <p:bldP spid="24" grpId="0"/>
      <p:bldP spid="25" grpId="0"/>
      <p:bldP spid="28" grpId="0"/>
      <p:bldP spid="29" grpId="0"/>
      <p:bldP spid="30" grpId="0"/>
      <p:bldP spid="31" grpId="0"/>
      <p:bldP spid="32" grpId="0"/>
      <p:bldP spid="36" grpId="0"/>
      <p:bldP spid="38" grpId="0"/>
      <p:bldP spid="39" grpId="0"/>
      <p:bldP spid="40" grpId="0"/>
      <p:bldP spid="42" grpId="0"/>
      <p:bldP spid="45" grpId="0"/>
      <p:bldP spid="46" grpId="0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ekerekített téglalap 50"/>
          <p:cNvSpPr/>
          <p:nvPr/>
        </p:nvSpPr>
        <p:spPr>
          <a:xfrm>
            <a:off x="3851920" y="3140968"/>
            <a:ext cx="5040560" cy="338437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Lekerekített téglalap 49"/>
          <p:cNvSpPr/>
          <p:nvPr/>
        </p:nvSpPr>
        <p:spPr>
          <a:xfrm>
            <a:off x="144016" y="3140968"/>
            <a:ext cx="3491880" cy="187220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35280" cy="940966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hu-HU" sz="3600" dirty="0">
                <a:solidFill>
                  <a:srgbClr val="0000CC"/>
                </a:solidFill>
                <a:latin typeface="Arial Rounded MT Bold" pitchFamily="34" charset="0"/>
              </a:rPr>
              <a:t>Ismerjük a 100 plusz valahány %-ot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56368" y="1516722"/>
            <a:ext cx="8987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A TV ára 25%-os áremelés után 600€ lett. Hány </a:t>
            </a:r>
            <a:r>
              <a:rPr lang="hu-HU" sz="2000" b="1" dirty="0" err="1"/>
              <a:t>€-val</a:t>
            </a:r>
            <a:r>
              <a:rPr lang="hu-HU" sz="2000" b="1" dirty="0"/>
              <a:t> lett drágább?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5496" y="2195572"/>
            <a:ext cx="306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1.) Hány % van megadva?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827584" y="3194392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>
                <a:solidFill>
                  <a:srgbClr val="006600"/>
                </a:solidFill>
              </a:rPr>
              <a:t>1%-os módszer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969704" y="3707740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125%......600€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973927" y="4067780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1%..........</a:t>
            </a:r>
          </a:p>
        </p:txBody>
      </p:sp>
      <p:sp>
        <p:nvSpPr>
          <p:cNvPr id="9" name="Szalagnyíl jobbra 8"/>
          <p:cNvSpPr/>
          <p:nvPr/>
        </p:nvSpPr>
        <p:spPr>
          <a:xfrm>
            <a:off x="755576" y="3789040"/>
            <a:ext cx="216024" cy="432048"/>
          </a:xfrm>
          <a:prstGeom prst="curv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07504" y="385175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:125</a:t>
            </a:r>
          </a:p>
        </p:txBody>
      </p:sp>
      <p:sp>
        <p:nvSpPr>
          <p:cNvPr id="11" name="Szalagnyíl jobbra 10"/>
          <p:cNvSpPr/>
          <p:nvPr/>
        </p:nvSpPr>
        <p:spPr>
          <a:xfrm flipH="1">
            <a:off x="2771800" y="3789040"/>
            <a:ext cx="216024" cy="432048"/>
          </a:xfrm>
          <a:prstGeom prst="curv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915816" y="3861048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:125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979712" y="4058488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4,8€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35496" y="2555612"/>
            <a:ext cx="3709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2.) Hány %-ot kell kiszámítani?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2976443" y="2195572"/>
            <a:ext cx="5896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25%-os </a:t>
            </a:r>
            <a:r>
              <a:rPr lang="hu-HU" b="1" u="sng" dirty="0"/>
              <a:t>emelés után</a:t>
            </a:r>
            <a:r>
              <a:rPr lang="hu-HU" dirty="0"/>
              <a:t> 600€, ezért 100%+25%=</a:t>
            </a:r>
            <a:r>
              <a:rPr lang="hu-HU" b="1" dirty="0"/>
              <a:t>125%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3563888" y="2555612"/>
            <a:ext cx="454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25%-kal lett drágább, vagyis a </a:t>
            </a:r>
            <a:r>
              <a:rPr lang="hu-HU" b="1" dirty="0"/>
              <a:t>25%</a:t>
            </a:r>
            <a:r>
              <a:rPr lang="hu-HU" dirty="0"/>
              <a:t>- </a:t>
            </a:r>
            <a:r>
              <a:rPr lang="hu-HU" dirty="0" err="1"/>
              <a:t>ot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971600" y="4427820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25%........</a:t>
            </a:r>
          </a:p>
        </p:txBody>
      </p:sp>
      <p:sp>
        <p:nvSpPr>
          <p:cNvPr id="18" name="Szalagnyíl jobbra 17"/>
          <p:cNvSpPr/>
          <p:nvPr/>
        </p:nvSpPr>
        <p:spPr>
          <a:xfrm>
            <a:off x="755576" y="4221088"/>
            <a:ext cx="216024" cy="432048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251520" y="429309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.25</a:t>
            </a:r>
          </a:p>
        </p:txBody>
      </p:sp>
      <p:sp>
        <p:nvSpPr>
          <p:cNvPr id="20" name="Szalagnyíl jobbra 19"/>
          <p:cNvSpPr/>
          <p:nvPr/>
        </p:nvSpPr>
        <p:spPr>
          <a:xfrm flipH="1">
            <a:off x="2771800" y="4221088"/>
            <a:ext cx="216024" cy="432048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2915816" y="429309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.25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2003641" y="4427820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120€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4860032" y="3203684"/>
            <a:ext cx="3084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>
                <a:solidFill>
                  <a:srgbClr val="660066"/>
                </a:solidFill>
              </a:rPr>
              <a:t>Egyenes arányos módszer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3995936" y="3789040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125%         600€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4139953" y="4149080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25%          x €</a:t>
            </a:r>
          </a:p>
        </p:txBody>
      </p:sp>
      <p:cxnSp>
        <p:nvCxnSpPr>
          <p:cNvPr id="26" name="Rovná spojovacia šípka 9"/>
          <p:cNvCxnSpPr/>
          <p:nvPr/>
        </p:nvCxnSpPr>
        <p:spPr>
          <a:xfrm>
            <a:off x="4748368" y="3912096"/>
            <a:ext cx="4680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ovná spojovacia šípka 10"/>
          <p:cNvCxnSpPr/>
          <p:nvPr/>
        </p:nvCxnSpPr>
        <p:spPr>
          <a:xfrm flipV="1">
            <a:off x="4748368" y="3912096"/>
            <a:ext cx="4680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églalap 27"/>
          <p:cNvSpPr/>
          <p:nvPr/>
        </p:nvSpPr>
        <p:spPr>
          <a:xfrm>
            <a:off x="3779912" y="4581128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 125 . x = 25 . 600</a:t>
            </a:r>
          </a:p>
        </p:txBody>
      </p:sp>
      <p:sp>
        <p:nvSpPr>
          <p:cNvPr id="29" name="Téglalap 28"/>
          <p:cNvSpPr/>
          <p:nvPr/>
        </p:nvSpPr>
        <p:spPr>
          <a:xfrm>
            <a:off x="3851920" y="4869160"/>
            <a:ext cx="210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125 . x = 15 000 </a:t>
            </a:r>
          </a:p>
        </p:txBody>
      </p:sp>
      <p:sp>
        <p:nvSpPr>
          <p:cNvPr id="30" name="Téglalap 29"/>
          <p:cNvSpPr/>
          <p:nvPr/>
        </p:nvSpPr>
        <p:spPr>
          <a:xfrm>
            <a:off x="4394790" y="5202396"/>
            <a:ext cx="1401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x = </a:t>
            </a:r>
            <a:r>
              <a:rPr lang="hu-HU" sz="2400" b="1" dirty="0"/>
              <a:t>120</a:t>
            </a:r>
          </a:p>
        </p:txBody>
      </p:sp>
      <p:sp>
        <p:nvSpPr>
          <p:cNvPr id="31" name="Szövegdoboz 30"/>
          <p:cNvSpPr txBox="1"/>
          <p:nvPr/>
        </p:nvSpPr>
        <p:spPr>
          <a:xfrm>
            <a:off x="6516216" y="3789040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125%         600€</a:t>
            </a:r>
          </a:p>
        </p:txBody>
      </p:sp>
      <p:sp>
        <p:nvSpPr>
          <p:cNvPr id="32" name="Szövegdoboz 31"/>
          <p:cNvSpPr txBox="1"/>
          <p:nvPr/>
        </p:nvSpPr>
        <p:spPr>
          <a:xfrm>
            <a:off x="6660232" y="4149080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25%          x €</a:t>
            </a:r>
          </a:p>
        </p:txBody>
      </p:sp>
      <p:cxnSp>
        <p:nvCxnSpPr>
          <p:cNvPr id="33" name="Egyenes összekötő nyíllal 32"/>
          <p:cNvCxnSpPr/>
          <p:nvPr/>
        </p:nvCxnSpPr>
        <p:spPr>
          <a:xfrm flipV="1">
            <a:off x="8532440" y="3825104"/>
            <a:ext cx="0" cy="54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/>
          <p:nvPr/>
        </p:nvCxnSpPr>
        <p:spPr>
          <a:xfrm flipV="1">
            <a:off x="6516216" y="3825104"/>
            <a:ext cx="0" cy="54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/>
          <p:nvPr/>
        </p:nvCxnSpPr>
        <p:spPr>
          <a:xfrm>
            <a:off x="6516216" y="4509120"/>
            <a:ext cx="20162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Szövegdoboz 35"/>
          <p:cNvSpPr txBox="1"/>
          <p:nvPr/>
        </p:nvSpPr>
        <p:spPr>
          <a:xfrm>
            <a:off x="6954445" y="455087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x</a:t>
            </a:r>
          </a:p>
        </p:txBody>
      </p:sp>
      <p:cxnSp>
        <p:nvCxnSpPr>
          <p:cNvPr id="37" name="Egyenes összekötő 36"/>
          <p:cNvCxnSpPr/>
          <p:nvPr/>
        </p:nvCxnSpPr>
        <p:spPr>
          <a:xfrm>
            <a:off x="6954445" y="493187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zövegdoboz 37"/>
          <p:cNvSpPr txBox="1"/>
          <p:nvPr/>
        </p:nvSpPr>
        <p:spPr>
          <a:xfrm>
            <a:off x="6804248" y="4931876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600</a:t>
            </a:r>
          </a:p>
        </p:txBody>
      </p:sp>
      <p:sp>
        <p:nvSpPr>
          <p:cNvPr id="39" name="Szövegdoboz 38"/>
          <p:cNvSpPr txBox="1"/>
          <p:nvPr/>
        </p:nvSpPr>
        <p:spPr>
          <a:xfrm>
            <a:off x="7411645" y="470327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=</a:t>
            </a:r>
          </a:p>
        </p:txBody>
      </p:sp>
      <p:sp>
        <p:nvSpPr>
          <p:cNvPr id="40" name="Szövegdoboz 39"/>
          <p:cNvSpPr txBox="1"/>
          <p:nvPr/>
        </p:nvSpPr>
        <p:spPr>
          <a:xfrm>
            <a:off x="7838146" y="4562544"/>
            <a:ext cx="62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25</a:t>
            </a:r>
          </a:p>
        </p:txBody>
      </p:sp>
      <p:cxnSp>
        <p:nvCxnSpPr>
          <p:cNvPr id="41" name="Egyenes összekötő 40"/>
          <p:cNvCxnSpPr/>
          <p:nvPr/>
        </p:nvCxnSpPr>
        <p:spPr>
          <a:xfrm>
            <a:off x="7842338" y="4943544"/>
            <a:ext cx="5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zövegdoboz 41"/>
          <p:cNvSpPr txBox="1"/>
          <p:nvPr/>
        </p:nvSpPr>
        <p:spPr>
          <a:xfrm>
            <a:off x="7766138" y="4931876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125</a:t>
            </a:r>
          </a:p>
        </p:txBody>
      </p:sp>
      <p:cxnSp>
        <p:nvCxnSpPr>
          <p:cNvPr id="43" name="Egyenes összekötő nyíllal 42"/>
          <p:cNvCxnSpPr/>
          <p:nvPr/>
        </p:nvCxnSpPr>
        <p:spPr>
          <a:xfrm>
            <a:off x="7350442" y="4779476"/>
            <a:ext cx="461918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nyíllal 43"/>
          <p:cNvCxnSpPr/>
          <p:nvPr/>
        </p:nvCxnSpPr>
        <p:spPr>
          <a:xfrm flipV="1">
            <a:off x="7350442" y="4779476"/>
            <a:ext cx="461918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églalap 44"/>
          <p:cNvSpPr/>
          <p:nvPr/>
        </p:nvSpPr>
        <p:spPr>
          <a:xfrm>
            <a:off x="6372200" y="553055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125 . x = 600 . 25</a:t>
            </a:r>
          </a:p>
        </p:txBody>
      </p:sp>
      <p:sp>
        <p:nvSpPr>
          <p:cNvPr id="46" name="Téglalap 45"/>
          <p:cNvSpPr/>
          <p:nvPr/>
        </p:nvSpPr>
        <p:spPr>
          <a:xfrm>
            <a:off x="6372200" y="5847020"/>
            <a:ext cx="2201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125 . x = 15 000</a:t>
            </a:r>
          </a:p>
        </p:txBody>
      </p:sp>
      <p:sp>
        <p:nvSpPr>
          <p:cNvPr id="47" name="Téglalap 46"/>
          <p:cNvSpPr/>
          <p:nvPr/>
        </p:nvSpPr>
        <p:spPr>
          <a:xfrm>
            <a:off x="6948264" y="6135687"/>
            <a:ext cx="1401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x = </a:t>
            </a:r>
            <a:r>
              <a:rPr lang="hu-HU" sz="2400" b="1" dirty="0"/>
              <a:t>120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00"/>
                            </p:stCondLst>
                            <p:childTnLst>
                              <p:par>
                                <p:cTn id="2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000"/>
                            </p:stCondLst>
                            <p:childTnLst>
                              <p:par>
                                <p:cTn id="2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0" grpId="0" animBg="1"/>
      <p:bldP spid="5" grpId="0"/>
      <p:bldP spid="6" grpId="0"/>
      <p:bldP spid="7" grpId="0"/>
      <p:bldP spid="8" grpId="0"/>
      <p:bldP spid="9" grpId="0" animBg="1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 animBg="1"/>
      <p:bldP spid="21" grpId="0"/>
      <p:bldP spid="22" grpId="0"/>
      <p:bldP spid="23" grpId="0"/>
      <p:bldP spid="24" grpId="0"/>
      <p:bldP spid="25" grpId="0"/>
      <p:bldP spid="28" grpId="0"/>
      <p:bldP spid="29" grpId="0"/>
      <p:bldP spid="30" grpId="0"/>
      <p:bldP spid="31" grpId="0"/>
      <p:bldP spid="32" grpId="0"/>
      <p:bldP spid="36" grpId="0"/>
      <p:bldP spid="38" grpId="0"/>
      <p:bldP spid="39" grpId="0"/>
      <p:bldP spid="40" grpId="0"/>
      <p:bldP spid="42" grpId="0"/>
      <p:bldP spid="45" grpId="0"/>
      <p:bldP spid="46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/>
          <p:cNvSpPr/>
          <p:nvPr/>
        </p:nvSpPr>
        <p:spPr>
          <a:xfrm>
            <a:off x="4716016" y="2852936"/>
            <a:ext cx="4032448" cy="2880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323528" y="2852936"/>
            <a:ext cx="4032448" cy="280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00CC"/>
                </a:solidFill>
              </a:rPr>
              <a:t>Hol találkozunk a %-kal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95536" y="2917393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u-HU" dirty="0"/>
              <a:t> Ezt mondjuk, ha valamiben teljesen biztosak vagyunk</a:t>
            </a:r>
          </a:p>
        </p:txBody>
      </p:sp>
      <p:sp>
        <p:nvSpPr>
          <p:cNvPr id="6" name="Téglalap 5"/>
          <p:cNvSpPr/>
          <p:nvPr/>
        </p:nvSpPr>
        <p:spPr>
          <a:xfrm>
            <a:off x="395537" y="3709481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u-HU" dirty="0"/>
              <a:t> Ezt mondjuk, ha valaminek a teljes egészéről beszélünk</a:t>
            </a:r>
          </a:p>
        </p:txBody>
      </p:sp>
      <p:sp>
        <p:nvSpPr>
          <p:cNvPr id="7" name="Téglalap 6"/>
          <p:cNvSpPr/>
          <p:nvPr/>
        </p:nvSpPr>
        <p:spPr>
          <a:xfrm>
            <a:off x="395536" y="4582869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u-HU" dirty="0"/>
              <a:t> „Te nem vagy 100-as </a:t>
            </a:r>
            <a:r>
              <a:rPr lang="hu-HU" dirty="0">
                <a:sym typeface="Wingdings" pitchFamily="2" charset="2"/>
              </a:rPr>
              <a:t></a:t>
            </a:r>
            <a:r>
              <a:rPr lang="hu-HU" dirty="0"/>
              <a:t>”</a:t>
            </a:r>
          </a:p>
          <a:p>
            <a:r>
              <a:rPr lang="hu-HU" dirty="0"/>
              <a:t>(ha valaki nem egészen normális)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1475816" y="1846645"/>
            <a:ext cx="1440000" cy="72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/>
              <a:t>100%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788024" y="3020759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u-HU" dirty="0"/>
              <a:t> Ezt mondjuk, ha két lehetséges esemény bekövetkezésének ugyanakkora az esélye</a:t>
            </a:r>
          </a:p>
        </p:txBody>
      </p:sp>
      <p:sp>
        <p:nvSpPr>
          <p:cNvPr id="10" name="Téglalap 9"/>
          <p:cNvSpPr/>
          <p:nvPr/>
        </p:nvSpPr>
        <p:spPr>
          <a:xfrm>
            <a:off x="4788024" y="4449886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u-HU" dirty="0"/>
              <a:t> Ezt mondjuk, ha valamit fele-fele arányban osztunk szét egymás között</a:t>
            </a:r>
          </a:p>
        </p:txBody>
      </p:sp>
      <p:sp>
        <p:nvSpPr>
          <p:cNvPr id="12" name="Lekerekített téglalap 11"/>
          <p:cNvSpPr/>
          <p:nvPr/>
        </p:nvSpPr>
        <p:spPr>
          <a:xfrm>
            <a:off x="5868304" y="1736920"/>
            <a:ext cx="1944056" cy="97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/>
              <a:t>50%</a:t>
            </a:r>
          </a:p>
          <a:p>
            <a:pPr algn="ctr"/>
            <a:r>
              <a:rPr lang="hu-HU" sz="2800" b="1" dirty="0" err="1"/>
              <a:t>Fifti-fifti</a:t>
            </a:r>
            <a:endParaRPr lang="hu-H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4" grpId="0"/>
      <p:bldP spid="6" grpId="0"/>
      <p:bldP spid="7" grpId="0"/>
      <p:bldP spid="8" grpId="0" animBg="1"/>
      <p:bldP spid="9" grpId="0"/>
      <p:bldP spid="10" grpId="0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ekerekített téglalap 50"/>
          <p:cNvSpPr/>
          <p:nvPr/>
        </p:nvSpPr>
        <p:spPr>
          <a:xfrm>
            <a:off x="3851920" y="3140968"/>
            <a:ext cx="5040560" cy="338437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Lekerekített téglalap 49"/>
          <p:cNvSpPr/>
          <p:nvPr/>
        </p:nvSpPr>
        <p:spPr>
          <a:xfrm>
            <a:off x="144016" y="3140968"/>
            <a:ext cx="3491880" cy="187220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35280" cy="940966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hu-HU" sz="3600" dirty="0">
                <a:solidFill>
                  <a:srgbClr val="0000CC"/>
                </a:solidFill>
                <a:latin typeface="Arial Rounded MT Bold" pitchFamily="34" charset="0"/>
              </a:rPr>
              <a:t>Ismerjük a 100 mínusz valahány %-ot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56368" y="1412776"/>
            <a:ext cx="89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A TV ára 25%-os árleszállítás után 600€ lett. Mennyibe került eredetileg?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5496" y="2195572"/>
            <a:ext cx="306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1.) Hány % van megadva?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827584" y="3194392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>
                <a:solidFill>
                  <a:srgbClr val="006600"/>
                </a:solidFill>
              </a:rPr>
              <a:t>1%-os módszer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969704" y="3707740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75%........600€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973927" y="4067780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1%..........</a:t>
            </a:r>
          </a:p>
        </p:txBody>
      </p:sp>
      <p:sp>
        <p:nvSpPr>
          <p:cNvPr id="9" name="Szalagnyíl jobbra 8"/>
          <p:cNvSpPr/>
          <p:nvPr/>
        </p:nvSpPr>
        <p:spPr>
          <a:xfrm>
            <a:off x="755576" y="3789040"/>
            <a:ext cx="216024" cy="432048"/>
          </a:xfrm>
          <a:prstGeom prst="curv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51520" y="385175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:75</a:t>
            </a:r>
          </a:p>
        </p:txBody>
      </p:sp>
      <p:sp>
        <p:nvSpPr>
          <p:cNvPr id="11" name="Szalagnyíl jobbra 10"/>
          <p:cNvSpPr/>
          <p:nvPr/>
        </p:nvSpPr>
        <p:spPr>
          <a:xfrm flipH="1">
            <a:off x="2771800" y="3789040"/>
            <a:ext cx="216024" cy="432048"/>
          </a:xfrm>
          <a:prstGeom prst="curv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915816" y="386104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:75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979712" y="405848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8€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35496" y="2555612"/>
            <a:ext cx="3709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2.) Hány %-ot kell kiszámítani?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2976443" y="2195572"/>
            <a:ext cx="6080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25%-os </a:t>
            </a:r>
            <a:r>
              <a:rPr lang="hu-HU" b="1" u="sng" dirty="0"/>
              <a:t>csökkenés után</a:t>
            </a:r>
            <a:r>
              <a:rPr lang="hu-HU" dirty="0"/>
              <a:t> 600€, ezért 100%-25%=</a:t>
            </a:r>
            <a:r>
              <a:rPr lang="hu-HU" b="1" dirty="0"/>
              <a:t>75%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3563888" y="2555612"/>
            <a:ext cx="3986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Az eredeti árát, vagyis a </a:t>
            </a:r>
            <a:r>
              <a:rPr lang="hu-HU" b="1" dirty="0"/>
              <a:t>100%</a:t>
            </a:r>
            <a:r>
              <a:rPr lang="hu-HU" dirty="0"/>
              <a:t>- </a:t>
            </a:r>
            <a:r>
              <a:rPr lang="hu-HU" dirty="0" err="1"/>
              <a:t>ot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971600" y="4427820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100%......</a:t>
            </a:r>
          </a:p>
        </p:txBody>
      </p:sp>
      <p:sp>
        <p:nvSpPr>
          <p:cNvPr id="18" name="Szalagnyíl jobbra 17"/>
          <p:cNvSpPr/>
          <p:nvPr/>
        </p:nvSpPr>
        <p:spPr>
          <a:xfrm>
            <a:off x="755576" y="4221088"/>
            <a:ext cx="216024" cy="432048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107504" y="429309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.100</a:t>
            </a:r>
          </a:p>
        </p:txBody>
      </p:sp>
      <p:sp>
        <p:nvSpPr>
          <p:cNvPr id="20" name="Szalagnyíl jobbra 19"/>
          <p:cNvSpPr/>
          <p:nvPr/>
        </p:nvSpPr>
        <p:spPr>
          <a:xfrm flipH="1">
            <a:off x="2771800" y="4221088"/>
            <a:ext cx="216024" cy="432048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2915816" y="429309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.100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2003641" y="4427820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800€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4860032" y="3203684"/>
            <a:ext cx="3084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>
                <a:solidFill>
                  <a:srgbClr val="660066"/>
                </a:solidFill>
              </a:rPr>
              <a:t>Egyenes arányos módszer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4139953" y="3789040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75%         600€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3995936" y="4149080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100%          x €</a:t>
            </a:r>
          </a:p>
        </p:txBody>
      </p:sp>
      <p:cxnSp>
        <p:nvCxnSpPr>
          <p:cNvPr id="26" name="Rovná spojovacia šípka 9"/>
          <p:cNvCxnSpPr/>
          <p:nvPr/>
        </p:nvCxnSpPr>
        <p:spPr>
          <a:xfrm>
            <a:off x="4748368" y="3912096"/>
            <a:ext cx="4680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ovná spojovacia šípka 10"/>
          <p:cNvCxnSpPr/>
          <p:nvPr/>
        </p:nvCxnSpPr>
        <p:spPr>
          <a:xfrm flipV="1">
            <a:off x="4748368" y="3912096"/>
            <a:ext cx="4680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églalap 27"/>
          <p:cNvSpPr/>
          <p:nvPr/>
        </p:nvSpPr>
        <p:spPr>
          <a:xfrm>
            <a:off x="3779912" y="4581128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 75 . x = 100 . 600</a:t>
            </a:r>
          </a:p>
        </p:txBody>
      </p:sp>
      <p:sp>
        <p:nvSpPr>
          <p:cNvPr id="29" name="Téglalap 28"/>
          <p:cNvSpPr/>
          <p:nvPr/>
        </p:nvSpPr>
        <p:spPr>
          <a:xfrm>
            <a:off x="3851920" y="4869160"/>
            <a:ext cx="210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75 . x = 60 000 </a:t>
            </a:r>
          </a:p>
        </p:txBody>
      </p:sp>
      <p:sp>
        <p:nvSpPr>
          <p:cNvPr id="30" name="Téglalap 29"/>
          <p:cNvSpPr/>
          <p:nvPr/>
        </p:nvSpPr>
        <p:spPr>
          <a:xfrm>
            <a:off x="4283968" y="5202396"/>
            <a:ext cx="1401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x = </a:t>
            </a:r>
            <a:r>
              <a:rPr lang="hu-HU" sz="2400" b="1" dirty="0"/>
              <a:t>800</a:t>
            </a:r>
          </a:p>
        </p:txBody>
      </p:sp>
      <p:sp>
        <p:nvSpPr>
          <p:cNvPr id="31" name="Szövegdoboz 30"/>
          <p:cNvSpPr txBox="1"/>
          <p:nvPr/>
        </p:nvSpPr>
        <p:spPr>
          <a:xfrm>
            <a:off x="6660232" y="3789040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75%         600€</a:t>
            </a:r>
          </a:p>
        </p:txBody>
      </p:sp>
      <p:sp>
        <p:nvSpPr>
          <p:cNvPr id="32" name="Szövegdoboz 31"/>
          <p:cNvSpPr txBox="1"/>
          <p:nvPr/>
        </p:nvSpPr>
        <p:spPr>
          <a:xfrm>
            <a:off x="6516216" y="4149080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100%          x €</a:t>
            </a:r>
          </a:p>
        </p:txBody>
      </p:sp>
      <p:cxnSp>
        <p:nvCxnSpPr>
          <p:cNvPr id="33" name="Egyenes összekötő nyíllal 32"/>
          <p:cNvCxnSpPr/>
          <p:nvPr/>
        </p:nvCxnSpPr>
        <p:spPr>
          <a:xfrm flipV="1">
            <a:off x="8532440" y="3825104"/>
            <a:ext cx="0" cy="54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/>
          <p:nvPr/>
        </p:nvCxnSpPr>
        <p:spPr>
          <a:xfrm flipV="1">
            <a:off x="6516216" y="3825104"/>
            <a:ext cx="0" cy="54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/>
          <p:nvPr/>
        </p:nvCxnSpPr>
        <p:spPr>
          <a:xfrm>
            <a:off x="6516216" y="4509120"/>
            <a:ext cx="20162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Szövegdoboz 35"/>
          <p:cNvSpPr txBox="1"/>
          <p:nvPr/>
        </p:nvSpPr>
        <p:spPr>
          <a:xfrm>
            <a:off x="6954445" y="455087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x</a:t>
            </a:r>
          </a:p>
        </p:txBody>
      </p:sp>
      <p:cxnSp>
        <p:nvCxnSpPr>
          <p:cNvPr id="37" name="Egyenes összekötő 36"/>
          <p:cNvCxnSpPr/>
          <p:nvPr/>
        </p:nvCxnSpPr>
        <p:spPr>
          <a:xfrm>
            <a:off x="6954445" y="493187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zövegdoboz 37"/>
          <p:cNvSpPr txBox="1"/>
          <p:nvPr/>
        </p:nvSpPr>
        <p:spPr>
          <a:xfrm>
            <a:off x="6804248" y="4931876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600</a:t>
            </a:r>
          </a:p>
        </p:txBody>
      </p:sp>
      <p:sp>
        <p:nvSpPr>
          <p:cNvPr id="39" name="Szövegdoboz 38"/>
          <p:cNvSpPr txBox="1"/>
          <p:nvPr/>
        </p:nvSpPr>
        <p:spPr>
          <a:xfrm>
            <a:off x="7411645" y="470327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=</a:t>
            </a:r>
          </a:p>
        </p:txBody>
      </p:sp>
      <p:sp>
        <p:nvSpPr>
          <p:cNvPr id="40" name="Szövegdoboz 39"/>
          <p:cNvSpPr txBox="1"/>
          <p:nvPr/>
        </p:nvSpPr>
        <p:spPr>
          <a:xfrm>
            <a:off x="7766138" y="4562544"/>
            <a:ext cx="62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100</a:t>
            </a:r>
          </a:p>
        </p:txBody>
      </p:sp>
      <p:cxnSp>
        <p:nvCxnSpPr>
          <p:cNvPr id="41" name="Egyenes összekötő 40"/>
          <p:cNvCxnSpPr/>
          <p:nvPr/>
        </p:nvCxnSpPr>
        <p:spPr>
          <a:xfrm>
            <a:off x="7842338" y="4943544"/>
            <a:ext cx="5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zövegdoboz 41"/>
          <p:cNvSpPr txBox="1"/>
          <p:nvPr/>
        </p:nvSpPr>
        <p:spPr>
          <a:xfrm>
            <a:off x="7840004" y="493187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75</a:t>
            </a:r>
          </a:p>
        </p:txBody>
      </p:sp>
      <p:cxnSp>
        <p:nvCxnSpPr>
          <p:cNvPr id="43" name="Egyenes összekötő nyíllal 42"/>
          <p:cNvCxnSpPr/>
          <p:nvPr/>
        </p:nvCxnSpPr>
        <p:spPr>
          <a:xfrm>
            <a:off x="7350442" y="4779476"/>
            <a:ext cx="461918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nyíllal 43"/>
          <p:cNvCxnSpPr/>
          <p:nvPr/>
        </p:nvCxnSpPr>
        <p:spPr>
          <a:xfrm flipV="1">
            <a:off x="7350442" y="4779476"/>
            <a:ext cx="461918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églalap 44"/>
          <p:cNvSpPr/>
          <p:nvPr/>
        </p:nvSpPr>
        <p:spPr>
          <a:xfrm>
            <a:off x="6372200" y="553055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75 . x = 600 . 100</a:t>
            </a:r>
          </a:p>
        </p:txBody>
      </p:sp>
      <p:sp>
        <p:nvSpPr>
          <p:cNvPr id="46" name="Téglalap 45"/>
          <p:cNvSpPr/>
          <p:nvPr/>
        </p:nvSpPr>
        <p:spPr>
          <a:xfrm>
            <a:off x="6372200" y="5847020"/>
            <a:ext cx="2201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75 . x = 60 000</a:t>
            </a:r>
          </a:p>
        </p:txBody>
      </p:sp>
      <p:sp>
        <p:nvSpPr>
          <p:cNvPr id="47" name="Téglalap 46"/>
          <p:cNvSpPr/>
          <p:nvPr/>
        </p:nvSpPr>
        <p:spPr>
          <a:xfrm>
            <a:off x="6804248" y="6135687"/>
            <a:ext cx="1401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x = </a:t>
            </a:r>
            <a:r>
              <a:rPr lang="hu-HU" sz="2400" b="1" dirty="0"/>
              <a:t>800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00"/>
                            </p:stCondLst>
                            <p:childTnLst>
                              <p:par>
                                <p:cTn id="2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000"/>
                            </p:stCondLst>
                            <p:childTnLst>
                              <p:par>
                                <p:cTn id="2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0" grpId="0" animBg="1"/>
      <p:bldP spid="5" grpId="0"/>
      <p:bldP spid="6" grpId="0"/>
      <p:bldP spid="7" grpId="0"/>
      <p:bldP spid="8" grpId="0"/>
      <p:bldP spid="9" grpId="0" animBg="1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 animBg="1"/>
      <p:bldP spid="21" grpId="0"/>
      <p:bldP spid="22" grpId="0"/>
      <p:bldP spid="23" grpId="0"/>
      <p:bldP spid="24" grpId="0"/>
      <p:bldP spid="25" grpId="0"/>
      <p:bldP spid="28" grpId="0"/>
      <p:bldP spid="29" grpId="0"/>
      <p:bldP spid="30" grpId="0"/>
      <p:bldP spid="31" grpId="0"/>
      <p:bldP spid="32" grpId="0"/>
      <p:bldP spid="36" grpId="0"/>
      <p:bldP spid="38" grpId="0"/>
      <p:bldP spid="39" grpId="0"/>
      <p:bldP spid="40" grpId="0"/>
      <p:bldP spid="42" grpId="0"/>
      <p:bldP spid="45" grpId="0"/>
      <p:bldP spid="46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ekerekített téglalap 50"/>
          <p:cNvSpPr/>
          <p:nvPr/>
        </p:nvSpPr>
        <p:spPr>
          <a:xfrm>
            <a:off x="3851920" y="3140968"/>
            <a:ext cx="5040560" cy="338437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Lekerekített téglalap 49"/>
          <p:cNvSpPr/>
          <p:nvPr/>
        </p:nvSpPr>
        <p:spPr>
          <a:xfrm>
            <a:off x="144016" y="3140968"/>
            <a:ext cx="3491880" cy="302433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35280" cy="940966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hu-HU" sz="3600" dirty="0">
                <a:solidFill>
                  <a:srgbClr val="0000CC"/>
                </a:solidFill>
                <a:latin typeface="Arial Rounded MT Bold" pitchFamily="34" charset="0"/>
              </a:rPr>
              <a:t>Hány % ???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56368" y="1412776"/>
            <a:ext cx="89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Hány százalékkal csökkent a mobiltelefon ára, ha 440€ helyett most 374€-ba kerül?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5496" y="2195572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1.) Mi van megadva?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827584" y="3194392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>
                <a:solidFill>
                  <a:srgbClr val="006600"/>
                </a:solidFill>
              </a:rPr>
              <a:t>1%-os módszer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969704" y="3707740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100%......440€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973927" y="4067780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1%..........</a:t>
            </a:r>
          </a:p>
        </p:txBody>
      </p:sp>
      <p:sp>
        <p:nvSpPr>
          <p:cNvPr id="9" name="Szalagnyíl jobbra 8"/>
          <p:cNvSpPr/>
          <p:nvPr/>
        </p:nvSpPr>
        <p:spPr>
          <a:xfrm>
            <a:off x="755576" y="3789040"/>
            <a:ext cx="216024" cy="432048"/>
          </a:xfrm>
          <a:prstGeom prst="curv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31560" y="385175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:100</a:t>
            </a:r>
          </a:p>
        </p:txBody>
      </p:sp>
      <p:sp>
        <p:nvSpPr>
          <p:cNvPr id="11" name="Szalagnyíl jobbra 10"/>
          <p:cNvSpPr/>
          <p:nvPr/>
        </p:nvSpPr>
        <p:spPr>
          <a:xfrm flipH="1">
            <a:off x="2771800" y="3789040"/>
            <a:ext cx="216024" cy="432048"/>
          </a:xfrm>
          <a:prstGeom prst="curv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915816" y="3861048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:100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2003768" y="4058488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4,4€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35496" y="2555612"/>
            <a:ext cx="2837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2.) Mit kell kiszámítani?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2451929" y="2195572"/>
            <a:ext cx="5936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kiinduló ára 440€ volt, tehát a </a:t>
            </a:r>
            <a:r>
              <a:rPr lang="hu-HU" b="1" dirty="0"/>
              <a:t>100%</a:t>
            </a:r>
            <a:r>
              <a:rPr lang="hu-HU" dirty="0"/>
              <a:t> lesz a 440€ 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2843808" y="2555612"/>
            <a:ext cx="5524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Az árcsökkenés, vagyis 440-374=66€ </a:t>
            </a:r>
            <a:r>
              <a:rPr lang="hu-HU" b="1" dirty="0"/>
              <a:t>hány</a:t>
            </a:r>
            <a:r>
              <a:rPr lang="hu-HU" dirty="0"/>
              <a:t> </a:t>
            </a:r>
            <a:r>
              <a:rPr lang="hu-HU" b="1" dirty="0"/>
              <a:t>%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1014715" y="442782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? %..........66€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2051720" y="5579948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15%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4860032" y="3203684"/>
            <a:ext cx="3084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>
                <a:solidFill>
                  <a:srgbClr val="660066"/>
                </a:solidFill>
              </a:rPr>
              <a:t>Egyenes arányos módszer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3995936" y="3789040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100%         440€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4211960" y="4149080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x %         66 €</a:t>
            </a:r>
          </a:p>
        </p:txBody>
      </p:sp>
      <p:cxnSp>
        <p:nvCxnSpPr>
          <p:cNvPr id="26" name="Rovná spojovacia šípka 9"/>
          <p:cNvCxnSpPr/>
          <p:nvPr/>
        </p:nvCxnSpPr>
        <p:spPr>
          <a:xfrm>
            <a:off x="4748368" y="3912096"/>
            <a:ext cx="4680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ovná spojovacia šípka 10"/>
          <p:cNvCxnSpPr/>
          <p:nvPr/>
        </p:nvCxnSpPr>
        <p:spPr>
          <a:xfrm flipV="1">
            <a:off x="4748368" y="3912096"/>
            <a:ext cx="4680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églalap 27"/>
          <p:cNvSpPr/>
          <p:nvPr/>
        </p:nvSpPr>
        <p:spPr>
          <a:xfrm>
            <a:off x="3779912" y="4581128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 440 . x = 100 . 66</a:t>
            </a:r>
          </a:p>
        </p:txBody>
      </p:sp>
      <p:sp>
        <p:nvSpPr>
          <p:cNvPr id="29" name="Téglalap 28"/>
          <p:cNvSpPr/>
          <p:nvPr/>
        </p:nvSpPr>
        <p:spPr>
          <a:xfrm>
            <a:off x="3851920" y="4869160"/>
            <a:ext cx="210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440 . x = 6 600 </a:t>
            </a:r>
          </a:p>
        </p:txBody>
      </p:sp>
      <p:sp>
        <p:nvSpPr>
          <p:cNvPr id="30" name="Téglalap 29"/>
          <p:cNvSpPr/>
          <p:nvPr/>
        </p:nvSpPr>
        <p:spPr>
          <a:xfrm>
            <a:off x="4283968" y="5202396"/>
            <a:ext cx="1205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x = </a:t>
            </a:r>
            <a:r>
              <a:rPr lang="hu-HU" sz="2400" b="1" dirty="0"/>
              <a:t>15</a:t>
            </a:r>
          </a:p>
        </p:txBody>
      </p:sp>
      <p:sp>
        <p:nvSpPr>
          <p:cNvPr id="31" name="Szövegdoboz 30"/>
          <p:cNvSpPr txBox="1"/>
          <p:nvPr/>
        </p:nvSpPr>
        <p:spPr>
          <a:xfrm>
            <a:off x="6516216" y="3789040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100%         440€</a:t>
            </a:r>
          </a:p>
        </p:txBody>
      </p:sp>
      <p:sp>
        <p:nvSpPr>
          <p:cNvPr id="32" name="Szövegdoboz 31"/>
          <p:cNvSpPr txBox="1"/>
          <p:nvPr/>
        </p:nvSpPr>
        <p:spPr>
          <a:xfrm>
            <a:off x="6732240" y="4149080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x %         66 €</a:t>
            </a:r>
          </a:p>
        </p:txBody>
      </p:sp>
      <p:cxnSp>
        <p:nvCxnSpPr>
          <p:cNvPr id="33" name="Egyenes összekötő nyíllal 32"/>
          <p:cNvCxnSpPr/>
          <p:nvPr/>
        </p:nvCxnSpPr>
        <p:spPr>
          <a:xfrm flipV="1">
            <a:off x="8532440" y="3825104"/>
            <a:ext cx="0" cy="54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/>
          <p:nvPr/>
        </p:nvCxnSpPr>
        <p:spPr>
          <a:xfrm flipV="1">
            <a:off x="6516216" y="3825104"/>
            <a:ext cx="0" cy="54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/>
          <p:nvPr/>
        </p:nvCxnSpPr>
        <p:spPr>
          <a:xfrm>
            <a:off x="6516216" y="4509120"/>
            <a:ext cx="20162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Szövegdoboz 35"/>
          <p:cNvSpPr txBox="1"/>
          <p:nvPr/>
        </p:nvSpPr>
        <p:spPr>
          <a:xfrm>
            <a:off x="6954445" y="455087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x</a:t>
            </a:r>
          </a:p>
        </p:txBody>
      </p:sp>
      <p:cxnSp>
        <p:nvCxnSpPr>
          <p:cNvPr id="37" name="Egyenes összekötő 36"/>
          <p:cNvCxnSpPr/>
          <p:nvPr/>
        </p:nvCxnSpPr>
        <p:spPr>
          <a:xfrm>
            <a:off x="6954445" y="493187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zövegdoboz 37"/>
          <p:cNvSpPr txBox="1"/>
          <p:nvPr/>
        </p:nvSpPr>
        <p:spPr>
          <a:xfrm>
            <a:off x="6804248" y="4931876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100</a:t>
            </a:r>
          </a:p>
        </p:txBody>
      </p:sp>
      <p:sp>
        <p:nvSpPr>
          <p:cNvPr id="39" name="Szövegdoboz 38"/>
          <p:cNvSpPr txBox="1"/>
          <p:nvPr/>
        </p:nvSpPr>
        <p:spPr>
          <a:xfrm>
            <a:off x="7411645" y="470327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=</a:t>
            </a:r>
          </a:p>
        </p:txBody>
      </p:sp>
      <p:sp>
        <p:nvSpPr>
          <p:cNvPr id="40" name="Szövegdoboz 39"/>
          <p:cNvSpPr txBox="1"/>
          <p:nvPr/>
        </p:nvSpPr>
        <p:spPr>
          <a:xfrm>
            <a:off x="7838146" y="4562544"/>
            <a:ext cx="62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66</a:t>
            </a:r>
          </a:p>
        </p:txBody>
      </p:sp>
      <p:cxnSp>
        <p:nvCxnSpPr>
          <p:cNvPr id="41" name="Egyenes összekötő 40"/>
          <p:cNvCxnSpPr/>
          <p:nvPr/>
        </p:nvCxnSpPr>
        <p:spPr>
          <a:xfrm>
            <a:off x="7842338" y="4943544"/>
            <a:ext cx="5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zövegdoboz 41"/>
          <p:cNvSpPr txBox="1"/>
          <p:nvPr/>
        </p:nvSpPr>
        <p:spPr>
          <a:xfrm>
            <a:off x="7812360" y="4931876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440</a:t>
            </a:r>
          </a:p>
        </p:txBody>
      </p:sp>
      <p:cxnSp>
        <p:nvCxnSpPr>
          <p:cNvPr id="43" name="Egyenes összekötő nyíllal 42"/>
          <p:cNvCxnSpPr/>
          <p:nvPr/>
        </p:nvCxnSpPr>
        <p:spPr>
          <a:xfrm>
            <a:off x="7350442" y="4779476"/>
            <a:ext cx="461918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nyíllal 43"/>
          <p:cNvCxnSpPr/>
          <p:nvPr/>
        </p:nvCxnSpPr>
        <p:spPr>
          <a:xfrm flipV="1">
            <a:off x="7350442" y="4779476"/>
            <a:ext cx="461918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églalap 44"/>
          <p:cNvSpPr/>
          <p:nvPr/>
        </p:nvSpPr>
        <p:spPr>
          <a:xfrm>
            <a:off x="6372200" y="553055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440 . x = 100 . 66</a:t>
            </a:r>
          </a:p>
        </p:txBody>
      </p:sp>
      <p:sp>
        <p:nvSpPr>
          <p:cNvPr id="46" name="Téglalap 45"/>
          <p:cNvSpPr/>
          <p:nvPr/>
        </p:nvSpPr>
        <p:spPr>
          <a:xfrm>
            <a:off x="6372200" y="5847020"/>
            <a:ext cx="2201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440 . x = 6 600</a:t>
            </a:r>
          </a:p>
        </p:txBody>
      </p:sp>
      <p:sp>
        <p:nvSpPr>
          <p:cNvPr id="47" name="Téglalap 46"/>
          <p:cNvSpPr/>
          <p:nvPr/>
        </p:nvSpPr>
        <p:spPr>
          <a:xfrm>
            <a:off x="6804248" y="6135687"/>
            <a:ext cx="1205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x = </a:t>
            </a:r>
            <a:r>
              <a:rPr lang="hu-HU" sz="2400" b="1" dirty="0"/>
              <a:t>15</a:t>
            </a:r>
          </a:p>
        </p:txBody>
      </p:sp>
      <p:sp>
        <p:nvSpPr>
          <p:cNvPr id="49" name="Szövegdoboz 48"/>
          <p:cNvSpPr txBox="1"/>
          <p:nvPr/>
        </p:nvSpPr>
        <p:spPr>
          <a:xfrm>
            <a:off x="323529" y="4870901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 végértéket kell elosztani az 1% értékével:</a:t>
            </a:r>
          </a:p>
        </p:txBody>
      </p:sp>
      <p:sp>
        <p:nvSpPr>
          <p:cNvPr id="52" name="Szövegdoboz 51"/>
          <p:cNvSpPr txBox="1"/>
          <p:nvPr/>
        </p:nvSpPr>
        <p:spPr>
          <a:xfrm>
            <a:off x="899592" y="55799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66 : 4,</a:t>
            </a:r>
            <a:r>
              <a:rPr lang="hu-HU" dirty="0" err="1"/>
              <a:t>4</a:t>
            </a:r>
            <a:r>
              <a:rPr lang="hu-HU" dirty="0"/>
              <a:t> 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00"/>
                            </p:stCondLst>
                            <p:childTnLst>
                              <p:par>
                                <p:cTn id="1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000"/>
                            </p:stCondLst>
                            <p:childTnLst>
                              <p:par>
                                <p:cTn id="2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000"/>
                            </p:stCondLst>
                            <p:childTnLst>
                              <p:par>
                                <p:cTn id="2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0" grpId="0" animBg="1"/>
      <p:bldP spid="5" grpId="0"/>
      <p:bldP spid="6" grpId="0"/>
      <p:bldP spid="7" grpId="0"/>
      <p:bldP spid="8" grpId="0"/>
      <p:bldP spid="9" grpId="0" animBg="1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22" grpId="0"/>
      <p:bldP spid="23" grpId="0"/>
      <p:bldP spid="24" grpId="0"/>
      <p:bldP spid="25" grpId="0"/>
      <p:bldP spid="28" grpId="0"/>
      <p:bldP spid="29" grpId="0"/>
      <p:bldP spid="30" grpId="0"/>
      <p:bldP spid="31" grpId="0"/>
      <p:bldP spid="32" grpId="0"/>
      <p:bldP spid="36" grpId="0"/>
      <p:bldP spid="38" grpId="0"/>
      <p:bldP spid="39" grpId="0"/>
      <p:bldP spid="40" grpId="0"/>
      <p:bldP spid="42" grpId="0"/>
      <p:bldP spid="45" grpId="0"/>
      <p:bldP spid="46" grpId="0"/>
      <p:bldP spid="47" grpId="0"/>
      <p:bldP spid="49" grpId="0"/>
      <p:bldP spid="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00CC"/>
                </a:solidFill>
              </a:rPr>
              <a:t>Tehát akkor 5-féle lehet</a:t>
            </a:r>
          </a:p>
        </p:txBody>
      </p:sp>
      <p:sp>
        <p:nvSpPr>
          <p:cNvPr id="4" name="Ellipszis 3"/>
          <p:cNvSpPr/>
          <p:nvPr/>
        </p:nvSpPr>
        <p:spPr>
          <a:xfrm>
            <a:off x="611560" y="5085184"/>
            <a:ext cx="1800200" cy="93610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800"/>
          </a:p>
        </p:txBody>
      </p:sp>
      <p:sp>
        <p:nvSpPr>
          <p:cNvPr id="5" name="Ellipszis 4"/>
          <p:cNvSpPr/>
          <p:nvPr/>
        </p:nvSpPr>
        <p:spPr>
          <a:xfrm>
            <a:off x="5076056" y="5409360"/>
            <a:ext cx="3851920" cy="126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800"/>
          </a:p>
        </p:txBody>
      </p:sp>
      <p:sp>
        <p:nvSpPr>
          <p:cNvPr id="6" name="Ellipszis 5"/>
          <p:cNvSpPr/>
          <p:nvPr/>
        </p:nvSpPr>
        <p:spPr>
          <a:xfrm>
            <a:off x="5292080" y="2924944"/>
            <a:ext cx="3816424" cy="136815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800"/>
          </a:p>
        </p:txBody>
      </p:sp>
      <p:sp>
        <p:nvSpPr>
          <p:cNvPr id="7" name="Ellipszis 6"/>
          <p:cNvSpPr/>
          <p:nvPr/>
        </p:nvSpPr>
        <p:spPr>
          <a:xfrm>
            <a:off x="2627784" y="1628800"/>
            <a:ext cx="3024336" cy="129614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800"/>
          </a:p>
        </p:txBody>
      </p:sp>
      <p:sp>
        <p:nvSpPr>
          <p:cNvPr id="8" name="Ellipszis 7"/>
          <p:cNvSpPr/>
          <p:nvPr/>
        </p:nvSpPr>
        <p:spPr>
          <a:xfrm>
            <a:off x="35496" y="2492896"/>
            <a:ext cx="2448272" cy="129614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800"/>
          </a:p>
        </p:txBody>
      </p:sp>
      <p:sp>
        <p:nvSpPr>
          <p:cNvPr id="9" name="Lekerekített téglalap 8"/>
          <p:cNvSpPr/>
          <p:nvPr/>
        </p:nvSpPr>
        <p:spPr>
          <a:xfrm>
            <a:off x="2843808" y="3861048"/>
            <a:ext cx="2160240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800"/>
          </a:p>
        </p:txBody>
      </p:sp>
      <p:sp>
        <p:nvSpPr>
          <p:cNvPr id="10" name="Szövegdoboz 9"/>
          <p:cNvSpPr txBox="1"/>
          <p:nvPr/>
        </p:nvSpPr>
        <p:spPr>
          <a:xfrm>
            <a:off x="192884" y="2744816"/>
            <a:ext cx="20088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/>
              <a:t>Ismerjük a</a:t>
            </a:r>
          </a:p>
          <a:p>
            <a:pPr algn="ctr"/>
            <a:r>
              <a:rPr lang="hu-HU" sz="2800" b="1" dirty="0"/>
              <a:t>100%-ot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2820183" y="1772816"/>
            <a:ext cx="26228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/>
              <a:t>Ismerjük a</a:t>
            </a:r>
          </a:p>
          <a:p>
            <a:pPr algn="ctr"/>
            <a:r>
              <a:rPr lang="hu-HU" sz="2800" b="1" dirty="0"/>
              <a:t>valahány %-ot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5401874" y="3030051"/>
            <a:ext cx="35910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/>
              <a:t>Ismerjük a</a:t>
            </a:r>
          </a:p>
          <a:p>
            <a:pPr algn="ctr"/>
            <a:r>
              <a:rPr lang="hu-HU" sz="2800" b="1" dirty="0"/>
              <a:t>100+valahány %-ot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5234360" y="5499229"/>
            <a:ext cx="35141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/>
              <a:t>Ismerjük a</a:t>
            </a:r>
          </a:p>
          <a:p>
            <a:pPr algn="ctr"/>
            <a:r>
              <a:rPr lang="hu-HU" sz="2800" b="1" dirty="0"/>
              <a:t>100-valahány %-ot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807928" y="5301208"/>
            <a:ext cx="1412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Hány %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2954835" y="3968952"/>
            <a:ext cx="18710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/>
              <a:t>Feladatok</a:t>
            </a:r>
          </a:p>
          <a:p>
            <a:pPr algn="ctr"/>
            <a:r>
              <a:rPr lang="hu-HU" sz="2800" b="1" dirty="0"/>
              <a:t>típusai</a:t>
            </a:r>
          </a:p>
        </p:txBody>
      </p:sp>
      <p:cxnSp>
        <p:nvCxnSpPr>
          <p:cNvPr id="16" name="Egyenes összekötő nyíllal 15"/>
          <p:cNvCxnSpPr/>
          <p:nvPr/>
        </p:nvCxnSpPr>
        <p:spPr>
          <a:xfrm flipH="1" flipV="1">
            <a:off x="2195736" y="3573016"/>
            <a:ext cx="648072" cy="288032"/>
          </a:xfrm>
          <a:prstGeom prst="straightConnector1">
            <a:avLst/>
          </a:prstGeom>
          <a:ln w="38100">
            <a:solidFill>
              <a:srgbClr val="CCCCFF"/>
            </a:solidFill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>
            <a:stCxn id="9" idx="0"/>
          </p:cNvCxnSpPr>
          <p:nvPr/>
        </p:nvCxnSpPr>
        <p:spPr>
          <a:xfrm flipV="1">
            <a:off x="3923928" y="2924944"/>
            <a:ext cx="72008" cy="900000"/>
          </a:xfrm>
          <a:prstGeom prst="straightConnector1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>
            <a:endCxn id="6" idx="2"/>
          </p:cNvCxnSpPr>
          <p:nvPr/>
        </p:nvCxnSpPr>
        <p:spPr>
          <a:xfrm flipV="1">
            <a:off x="4932040" y="3609020"/>
            <a:ext cx="360040" cy="252028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>
            <a:off x="5004048" y="4941168"/>
            <a:ext cx="504056" cy="648072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 flipH="1">
            <a:off x="2195736" y="4941168"/>
            <a:ext cx="648072" cy="288032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00CC"/>
                </a:solidFill>
              </a:rPr>
              <a:t>Interaktív feladatok</a:t>
            </a:r>
          </a:p>
        </p:txBody>
      </p:sp>
      <p:pic>
        <p:nvPicPr>
          <p:cNvPr id="5" name="Kép 4" descr="százalék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2768" y="1633683"/>
            <a:ext cx="6098465" cy="3811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Szövegdoboz 5"/>
          <p:cNvSpPr txBox="1"/>
          <p:nvPr/>
        </p:nvSpPr>
        <p:spPr>
          <a:xfrm>
            <a:off x="1845933" y="5589240"/>
            <a:ext cx="5452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00CC"/>
                </a:solidFill>
              </a:rPr>
              <a:t>https://learningapps.org/2052258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ekerekített téglalap 19"/>
          <p:cNvSpPr/>
          <p:nvPr/>
        </p:nvSpPr>
        <p:spPr>
          <a:xfrm>
            <a:off x="827584" y="5517232"/>
            <a:ext cx="8172000" cy="720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Lekerekített téglalap 18"/>
          <p:cNvSpPr/>
          <p:nvPr/>
        </p:nvSpPr>
        <p:spPr>
          <a:xfrm>
            <a:off x="827584" y="4725144"/>
            <a:ext cx="8172000" cy="720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Lekerekített téglalap 17"/>
          <p:cNvSpPr/>
          <p:nvPr/>
        </p:nvSpPr>
        <p:spPr>
          <a:xfrm>
            <a:off x="827584" y="3933136"/>
            <a:ext cx="8172000" cy="720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Lekerekített téglalap 16"/>
          <p:cNvSpPr/>
          <p:nvPr/>
        </p:nvSpPr>
        <p:spPr>
          <a:xfrm>
            <a:off x="827584" y="3140968"/>
            <a:ext cx="8172000" cy="720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00CC"/>
                </a:solidFill>
              </a:rPr>
              <a:t>Gondolkodjunk!</a:t>
            </a:r>
          </a:p>
        </p:txBody>
      </p:sp>
      <p:pic>
        <p:nvPicPr>
          <p:cNvPr id="4" name="Kép 3" descr="gond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79124" y="332656"/>
            <a:ext cx="1769340" cy="187220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 rot="254411">
            <a:off x="549429" y="1655190"/>
            <a:ext cx="1260000" cy="64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hu-HU" sz="2800" b="1" dirty="0">
                <a:solidFill>
                  <a:schemeClr val="accent3">
                    <a:lumMod val="75000"/>
                  </a:schemeClr>
                </a:solidFill>
              </a:rPr>
              <a:t>autó</a:t>
            </a:r>
          </a:p>
        </p:txBody>
      </p:sp>
      <p:sp>
        <p:nvSpPr>
          <p:cNvPr id="6" name="Szövegdoboz 5"/>
          <p:cNvSpPr txBox="1"/>
          <p:nvPr/>
        </p:nvSpPr>
        <p:spPr>
          <a:xfrm rot="21109254">
            <a:off x="2449067" y="1484784"/>
            <a:ext cx="1728000" cy="64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hu-HU" sz="2800" b="1" dirty="0">
                <a:solidFill>
                  <a:schemeClr val="accent4">
                    <a:lumMod val="75000"/>
                  </a:schemeClr>
                </a:solidFill>
              </a:rPr>
              <a:t>3 500 €</a:t>
            </a:r>
          </a:p>
        </p:txBody>
      </p:sp>
      <p:sp>
        <p:nvSpPr>
          <p:cNvPr id="7" name="Szövegdoboz 6"/>
          <p:cNvSpPr txBox="1"/>
          <p:nvPr/>
        </p:nvSpPr>
        <p:spPr>
          <a:xfrm rot="291189">
            <a:off x="4813370" y="1532354"/>
            <a:ext cx="1152000" cy="64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hu-HU" sz="2800" b="1" dirty="0">
                <a:solidFill>
                  <a:schemeClr val="accent2">
                    <a:lumMod val="75000"/>
                  </a:schemeClr>
                </a:solidFill>
              </a:rPr>
              <a:t>25%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539552" y="2708920"/>
            <a:ext cx="5718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/>
              <a:t>Fogalmazzunk meg egy feladatot úgy, hogy:</a:t>
            </a:r>
          </a:p>
        </p:txBody>
      </p:sp>
      <p:sp>
        <p:nvSpPr>
          <p:cNvPr id="9" name="Téglalap 8"/>
          <p:cNvSpPr/>
          <p:nvPr/>
        </p:nvSpPr>
        <p:spPr>
          <a:xfrm>
            <a:off x="899592" y="3356992"/>
            <a:ext cx="3339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u-HU" b="1" dirty="0">
                <a:solidFill>
                  <a:srgbClr val="0000CC"/>
                </a:solidFill>
              </a:rPr>
              <a:t>  a 3 500 € a 100% legyen:</a:t>
            </a:r>
          </a:p>
        </p:txBody>
      </p:sp>
      <p:sp>
        <p:nvSpPr>
          <p:cNvPr id="10" name="Téglalap 9"/>
          <p:cNvSpPr/>
          <p:nvPr/>
        </p:nvSpPr>
        <p:spPr>
          <a:xfrm>
            <a:off x="899592" y="4139788"/>
            <a:ext cx="3193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u-HU" b="1" dirty="0">
                <a:solidFill>
                  <a:srgbClr val="00B050"/>
                </a:solidFill>
              </a:rPr>
              <a:t>  a 3 500 € a 25% legyen:</a:t>
            </a:r>
          </a:p>
        </p:txBody>
      </p:sp>
      <p:sp>
        <p:nvSpPr>
          <p:cNvPr id="11" name="Téglalap 10"/>
          <p:cNvSpPr/>
          <p:nvPr/>
        </p:nvSpPr>
        <p:spPr>
          <a:xfrm>
            <a:off x="899592" y="4931876"/>
            <a:ext cx="3339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u-HU" b="1" dirty="0">
                <a:solidFill>
                  <a:srgbClr val="FF0000"/>
                </a:solidFill>
              </a:rPr>
              <a:t>  a 3 500 € a 125% legyen:</a:t>
            </a:r>
          </a:p>
        </p:txBody>
      </p:sp>
      <p:sp>
        <p:nvSpPr>
          <p:cNvPr id="12" name="Téglalap 11"/>
          <p:cNvSpPr/>
          <p:nvPr/>
        </p:nvSpPr>
        <p:spPr>
          <a:xfrm>
            <a:off x="899592" y="5723964"/>
            <a:ext cx="3193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u-HU" b="1" dirty="0">
                <a:solidFill>
                  <a:srgbClr val="7030A0"/>
                </a:solidFill>
              </a:rPr>
              <a:t>  a 3 500 € a 75% legyen: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4283968" y="3214717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/>
              <a:t>„A 3 500 </a:t>
            </a:r>
            <a:r>
              <a:rPr lang="hu-HU" i="1" dirty="0" err="1"/>
              <a:t>€-s</a:t>
            </a:r>
            <a:r>
              <a:rPr lang="hu-HU" i="1" dirty="0"/>
              <a:t> autó árát 25%-kal felemelték/leszállították…”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4211960" y="4005064"/>
            <a:ext cx="4932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/>
              <a:t>„Az autó árát 25%-kal felemelték/leszállították, így 3 500 </a:t>
            </a:r>
            <a:r>
              <a:rPr lang="hu-HU" sz="1600" i="1" dirty="0" err="1"/>
              <a:t>€-val</a:t>
            </a:r>
            <a:r>
              <a:rPr lang="hu-HU" sz="1600" i="1" dirty="0"/>
              <a:t> lett drágább/olcsóbb…”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4283968" y="4798893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/>
              <a:t>„Az autó ára 25%-os áremelés után       3 500 €…”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4283968" y="5590981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/>
              <a:t>„Az autó ára 25%-os árcsökkenés után       3 500 €…”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8" grpId="0" animBg="1"/>
      <p:bldP spid="17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/>
          <p:cNvSpPr/>
          <p:nvPr/>
        </p:nvSpPr>
        <p:spPr>
          <a:xfrm>
            <a:off x="179512" y="1340768"/>
            <a:ext cx="4211960" cy="54452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0832" y="260648"/>
            <a:ext cx="8229600" cy="1143000"/>
          </a:xfrm>
        </p:spPr>
        <p:txBody>
          <a:bodyPr/>
          <a:lstStyle/>
          <a:p>
            <a:r>
              <a:rPr lang="hu-HU" dirty="0">
                <a:solidFill>
                  <a:srgbClr val="0000CC"/>
                </a:solidFill>
              </a:rPr>
              <a:t>2-szeri változtatás</a:t>
            </a:r>
          </a:p>
        </p:txBody>
      </p:sp>
      <p:sp>
        <p:nvSpPr>
          <p:cNvPr id="4" name="Téglalap 3"/>
          <p:cNvSpPr/>
          <p:nvPr/>
        </p:nvSpPr>
        <p:spPr>
          <a:xfrm>
            <a:off x="5364088" y="260648"/>
            <a:ext cx="3521838" cy="7912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NE ENGEDD MAGAD</a:t>
            </a:r>
          </a:p>
          <a:p>
            <a:pPr algn="ctr"/>
            <a:r>
              <a:rPr lang="hu-HU" b="1" dirty="0"/>
              <a:t>BECSAPNI !!!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67544" y="1412776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 600€-s TV árát 5%-kal felemelték, később újra 5%-kal drágább lett...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755576" y="2348880"/>
            <a:ext cx="2952328" cy="61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i="1" dirty="0">
                <a:solidFill>
                  <a:srgbClr val="CC0000"/>
                </a:solidFill>
              </a:rPr>
              <a:t>Ne hidd, hogy 5% + </a:t>
            </a:r>
            <a:r>
              <a:rPr lang="hu-HU" b="1" i="1" dirty="0" err="1">
                <a:solidFill>
                  <a:srgbClr val="CC0000"/>
                </a:solidFill>
              </a:rPr>
              <a:t>5%</a:t>
            </a:r>
            <a:r>
              <a:rPr lang="hu-HU" b="1" i="1" dirty="0">
                <a:solidFill>
                  <a:srgbClr val="CC0000"/>
                </a:solidFill>
              </a:rPr>
              <a:t> </a:t>
            </a:r>
          </a:p>
          <a:p>
            <a:pPr algn="ctr"/>
            <a:r>
              <a:rPr lang="hu-HU" b="1" i="1" dirty="0">
                <a:solidFill>
                  <a:srgbClr val="CC0000"/>
                </a:solidFill>
              </a:rPr>
              <a:t>= 10%-kal drágult!!!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251520" y="3078252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/>
              <a:t>1. áremelés: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70739" y="3429000"/>
            <a:ext cx="2465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100%...............600€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470739" y="3779748"/>
            <a:ext cx="330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1%...................600:100=6€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70739" y="4139788"/>
            <a:ext cx="3453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105%...............105.6 = 630€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251520" y="4571836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/>
              <a:t>2. áremelés: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386504" y="4941168"/>
            <a:ext cx="2476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ÚJ 100%</a:t>
            </a:r>
            <a:r>
              <a:rPr lang="hu-HU" dirty="0"/>
              <a:t>..........630€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386504" y="5291916"/>
            <a:ext cx="3528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1%...................630:100=6,3€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389699" y="5651956"/>
            <a:ext cx="403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105%..............105.6,3 = </a:t>
            </a:r>
            <a:r>
              <a:rPr lang="hu-HU" b="1" dirty="0"/>
              <a:t>661,50€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323528" y="6093296"/>
            <a:ext cx="388843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i="1" dirty="0"/>
              <a:t>Ha 10%-kal drágult volna, akkor az eredmény 660€ lenne…</a:t>
            </a:r>
          </a:p>
        </p:txBody>
      </p:sp>
      <p:sp>
        <p:nvSpPr>
          <p:cNvPr id="29" name="Téglalap 28"/>
          <p:cNvSpPr/>
          <p:nvPr/>
        </p:nvSpPr>
        <p:spPr>
          <a:xfrm>
            <a:off x="4716016" y="1340768"/>
            <a:ext cx="4211960" cy="54452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Szövegdoboz 29"/>
          <p:cNvSpPr txBox="1"/>
          <p:nvPr/>
        </p:nvSpPr>
        <p:spPr>
          <a:xfrm>
            <a:off x="5004048" y="1412776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 80€-s ruha árát 10%-kal felemelték, később 10%-kal csökkentették...</a:t>
            </a:r>
          </a:p>
        </p:txBody>
      </p:sp>
      <p:sp>
        <p:nvSpPr>
          <p:cNvPr id="31" name="Szövegdoboz 30"/>
          <p:cNvSpPr txBox="1"/>
          <p:nvPr/>
        </p:nvSpPr>
        <p:spPr>
          <a:xfrm>
            <a:off x="5220072" y="2348880"/>
            <a:ext cx="324036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i="1" dirty="0">
                <a:solidFill>
                  <a:srgbClr val="CC0000"/>
                </a:solidFill>
              </a:rPr>
              <a:t>Ne hidd, hogy +10% - </a:t>
            </a:r>
            <a:r>
              <a:rPr lang="hu-HU" b="1" i="1" dirty="0" err="1">
                <a:solidFill>
                  <a:srgbClr val="CC0000"/>
                </a:solidFill>
              </a:rPr>
              <a:t>10%</a:t>
            </a:r>
            <a:r>
              <a:rPr lang="hu-HU" b="1" i="1" dirty="0">
                <a:solidFill>
                  <a:srgbClr val="CC0000"/>
                </a:solidFill>
              </a:rPr>
              <a:t> </a:t>
            </a:r>
          </a:p>
          <a:p>
            <a:pPr algn="ctr"/>
            <a:r>
              <a:rPr lang="hu-HU" b="1" i="1" dirty="0">
                <a:solidFill>
                  <a:srgbClr val="CC0000"/>
                </a:solidFill>
              </a:rPr>
              <a:t>= ugyanannyi  maradt!!</a:t>
            </a:r>
          </a:p>
        </p:txBody>
      </p:sp>
      <p:sp>
        <p:nvSpPr>
          <p:cNvPr id="32" name="Szövegdoboz 31"/>
          <p:cNvSpPr txBox="1"/>
          <p:nvPr/>
        </p:nvSpPr>
        <p:spPr>
          <a:xfrm>
            <a:off x="4788024" y="3078252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/>
              <a:t>1. áremelés:</a:t>
            </a:r>
          </a:p>
        </p:txBody>
      </p:sp>
      <p:sp>
        <p:nvSpPr>
          <p:cNvPr id="33" name="Szövegdoboz 32"/>
          <p:cNvSpPr txBox="1"/>
          <p:nvPr/>
        </p:nvSpPr>
        <p:spPr>
          <a:xfrm>
            <a:off x="5007243" y="3429000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100%...............80€</a:t>
            </a:r>
          </a:p>
        </p:txBody>
      </p:sp>
      <p:sp>
        <p:nvSpPr>
          <p:cNvPr id="34" name="Szövegdoboz 33"/>
          <p:cNvSpPr txBox="1"/>
          <p:nvPr/>
        </p:nvSpPr>
        <p:spPr>
          <a:xfrm>
            <a:off x="5007243" y="3779748"/>
            <a:ext cx="3382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1%...................80:100=0,8€</a:t>
            </a:r>
          </a:p>
        </p:txBody>
      </p:sp>
      <p:sp>
        <p:nvSpPr>
          <p:cNvPr id="35" name="Szövegdoboz 34"/>
          <p:cNvSpPr txBox="1"/>
          <p:nvPr/>
        </p:nvSpPr>
        <p:spPr>
          <a:xfrm>
            <a:off x="5007243" y="4139788"/>
            <a:ext cx="3526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110%...............110.0,8 = 88€</a:t>
            </a:r>
          </a:p>
        </p:txBody>
      </p:sp>
      <p:sp>
        <p:nvSpPr>
          <p:cNvPr id="36" name="Szövegdoboz 35"/>
          <p:cNvSpPr txBox="1"/>
          <p:nvPr/>
        </p:nvSpPr>
        <p:spPr>
          <a:xfrm>
            <a:off x="4788024" y="4571836"/>
            <a:ext cx="193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/>
              <a:t>2. árcsökkenés:</a:t>
            </a:r>
          </a:p>
        </p:txBody>
      </p:sp>
      <p:sp>
        <p:nvSpPr>
          <p:cNvPr id="37" name="Szövegdoboz 36"/>
          <p:cNvSpPr txBox="1"/>
          <p:nvPr/>
        </p:nvSpPr>
        <p:spPr>
          <a:xfrm>
            <a:off x="4923008" y="4941168"/>
            <a:ext cx="225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ÚJ 100%</a:t>
            </a:r>
            <a:r>
              <a:rPr lang="hu-HU" dirty="0"/>
              <a:t>..........88€</a:t>
            </a:r>
          </a:p>
        </p:txBody>
      </p:sp>
      <p:sp>
        <p:nvSpPr>
          <p:cNvPr id="38" name="Szövegdoboz 37"/>
          <p:cNvSpPr txBox="1"/>
          <p:nvPr/>
        </p:nvSpPr>
        <p:spPr>
          <a:xfrm>
            <a:off x="4923008" y="5291916"/>
            <a:ext cx="3528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1%...................88:100=0,88€</a:t>
            </a:r>
          </a:p>
        </p:txBody>
      </p:sp>
      <p:sp>
        <p:nvSpPr>
          <p:cNvPr id="39" name="Szövegdoboz 38"/>
          <p:cNvSpPr txBox="1"/>
          <p:nvPr/>
        </p:nvSpPr>
        <p:spPr>
          <a:xfrm>
            <a:off x="4926203" y="5651956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90%..............90.0,88 = </a:t>
            </a:r>
            <a:r>
              <a:rPr lang="hu-HU" b="1" dirty="0"/>
              <a:t>79,20€</a:t>
            </a:r>
          </a:p>
        </p:txBody>
      </p:sp>
      <p:sp>
        <p:nvSpPr>
          <p:cNvPr id="40" name="Szövegdoboz 39"/>
          <p:cNvSpPr txBox="1"/>
          <p:nvPr/>
        </p:nvSpPr>
        <p:spPr>
          <a:xfrm>
            <a:off x="4860032" y="6093296"/>
            <a:ext cx="388843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i="1" dirty="0"/>
              <a:t>Ha ugyanannyi maradt volna, akkor az eredmény 80€ lenne…</a:t>
            </a:r>
          </a:p>
        </p:txBody>
      </p:sp>
      <p:cxnSp>
        <p:nvCxnSpPr>
          <p:cNvPr id="42" name="Egyenes összekötő nyíllal 41"/>
          <p:cNvCxnSpPr/>
          <p:nvPr/>
        </p:nvCxnSpPr>
        <p:spPr>
          <a:xfrm flipH="1">
            <a:off x="2483768" y="4509120"/>
            <a:ext cx="936104" cy="360040"/>
          </a:xfrm>
          <a:prstGeom prst="straightConnector1">
            <a:avLst/>
          </a:prstGeom>
          <a:ln w="28575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42"/>
          <p:cNvCxnSpPr/>
          <p:nvPr/>
        </p:nvCxnSpPr>
        <p:spPr>
          <a:xfrm flipH="1">
            <a:off x="7020272" y="4509120"/>
            <a:ext cx="1080120" cy="396000"/>
          </a:xfrm>
          <a:prstGeom prst="straightConnector1">
            <a:avLst/>
          </a:prstGeom>
          <a:ln w="28575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29" grpId="0" animBg="1"/>
      <p:bldP spid="30" grpId="0"/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00CC"/>
                </a:solidFill>
              </a:rPr>
              <a:t>Kamatszámítás</a:t>
            </a:r>
          </a:p>
        </p:txBody>
      </p:sp>
      <p:pic>
        <p:nvPicPr>
          <p:cNvPr id="4" name="Kép 3" descr="ban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780928"/>
            <a:ext cx="2939199" cy="2203563"/>
          </a:xfrm>
          <a:prstGeom prst="rect">
            <a:avLst/>
          </a:prstGeom>
        </p:spPr>
      </p:pic>
      <p:pic>
        <p:nvPicPr>
          <p:cNvPr id="5" name="Kép 4" descr="beté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708920"/>
            <a:ext cx="1003036" cy="2232248"/>
          </a:xfrm>
          <a:prstGeom prst="rect">
            <a:avLst/>
          </a:prstGeom>
        </p:spPr>
      </p:pic>
      <p:pic>
        <p:nvPicPr>
          <p:cNvPr id="6" name="Kép 5" descr="hasz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7634" y="2852936"/>
            <a:ext cx="2040830" cy="2160240"/>
          </a:xfrm>
          <a:prstGeom prst="rect">
            <a:avLst/>
          </a:prstGeom>
        </p:spPr>
      </p:pic>
      <p:pic>
        <p:nvPicPr>
          <p:cNvPr id="7" name="Kép 6" descr="naptá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92806">
            <a:off x="2636622" y="1811847"/>
            <a:ext cx="1635840" cy="1095428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 rot="669056">
            <a:off x="4444623" y="1781974"/>
            <a:ext cx="19591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+5%</a:t>
            </a:r>
            <a:endParaRPr lang="hu-H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Jobbra nyíl 8"/>
          <p:cNvSpPr/>
          <p:nvPr/>
        </p:nvSpPr>
        <p:spPr>
          <a:xfrm>
            <a:off x="1979712" y="3645024"/>
            <a:ext cx="936104" cy="50405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Jobbra nyíl 9"/>
          <p:cNvSpPr/>
          <p:nvPr/>
        </p:nvSpPr>
        <p:spPr>
          <a:xfrm>
            <a:off x="5724128" y="3645024"/>
            <a:ext cx="936104" cy="5040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179513" y="5541039"/>
            <a:ext cx="2520279" cy="936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dirty="0"/>
              <a:t>Amit </a:t>
            </a:r>
            <a:r>
              <a:rPr lang="hu-HU" b="1" u="sng" dirty="0"/>
              <a:t>beteszünk pénzt</a:t>
            </a:r>
            <a:r>
              <a:rPr lang="hu-HU" b="1" dirty="0"/>
              <a:t> a bankba, az lesz a </a:t>
            </a:r>
            <a:r>
              <a:rPr lang="hu-HU" b="1" u="sng" dirty="0"/>
              <a:t>100%</a:t>
            </a:r>
            <a:r>
              <a:rPr lang="hu-HU" b="1" dirty="0"/>
              <a:t>.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2843808" y="5397023"/>
            <a:ext cx="324000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dirty="0"/>
              <a:t>A bank a betett pénzünkért bizonyos százalékú </a:t>
            </a:r>
            <a:r>
              <a:rPr lang="hu-HU" b="1" u="sng" dirty="0"/>
              <a:t>kamatláb</a:t>
            </a:r>
            <a:r>
              <a:rPr lang="hu-HU" b="1" dirty="0"/>
              <a:t>at kínál</a:t>
            </a:r>
          </a:p>
          <a:p>
            <a:pPr algn="ctr"/>
            <a:r>
              <a:rPr lang="hu-HU" b="1" dirty="0"/>
              <a:t>(lehet 1 évre, 1 hónapra)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6228184" y="5541143"/>
            <a:ext cx="2664296" cy="936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dirty="0"/>
              <a:t>A betett pénzünkhöz hozzáadott hasznot </a:t>
            </a:r>
            <a:r>
              <a:rPr lang="hu-HU" b="1" u="sng" dirty="0"/>
              <a:t>kamat</a:t>
            </a:r>
            <a:r>
              <a:rPr lang="hu-HU" b="1" dirty="0"/>
              <a:t>nak hívjuk.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églalap 51"/>
          <p:cNvSpPr/>
          <p:nvPr/>
        </p:nvSpPr>
        <p:spPr>
          <a:xfrm>
            <a:off x="2051720" y="1484784"/>
            <a:ext cx="3816424" cy="360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083575"/>
          </a:xfrm>
        </p:spPr>
        <p:txBody>
          <a:bodyPr>
            <a:normAutofit/>
          </a:bodyPr>
          <a:lstStyle/>
          <a:p>
            <a:pPr marL="95250" indent="0" algn="just">
              <a:buNone/>
            </a:pPr>
            <a:r>
              <a:rPr lang="hu-HU" sz="2000" dirty="0"/>
              <a:t>Kovács úr betett a bankba 2 500 </a:t>
            </a:r>
            <a:r>
              <a:rPr lang="hu-HU" sz="2000" dirty="0" err="1"/>
              <a:t>€-t</a:t>
            </a:r>
            <a:r>
              <a:rPr lang="hu-HU" sz="2000" dirty="0"/>
              <a:t>. Évi 9%-os kamatláb mellett hány € volt a kamat 1 év után? 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00CC"/>
                </a:solidFill>
              </a:rPr>
              <a:t>Ismerjük a betett pénzt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3851920" y="2852936"/>
            <a:ext cx="5040560" cy="338437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kerekített téglalap 5"/>
          <p:cNvSpPr/>
          <p:nvPr/>
        </p:nvSpPr>
        <p:spPr>
          <a:xfrm>
            <a:off x="144016" y="2852936"/>
            <a:ext cx="3528000" cy="172819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827584" y="2906360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>
                <a:solidFill>
                  <a:srgbClr val="006600"/>
                </a:solidFill>
              </a:rPr>
              <a:t>1%-os módszer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969704" y="3419708"/>
            <a:ext cx="18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100%......2 500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973927" y="3779748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1%..........</a:t>
            </a:r>
          </a:p>
        </p:txBody>
      </p:sp>
      <p:sp>
        <p:nvSpPr>
          <p:cNvPr id="10" name="Szalagnyíl jobbra 9"/>
          <p:cNvSpPr/>
          <p:nvPr/>
        </p:nvSpPr>
        <p:spPr>
          <a:xfrm>
            <a:off x="755576" y="3501008"/>
            <a:ext cx="216024" cy="432048"/>
          </a:xfrm>
          <a:prstGeom prst="curv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07504" y="3563724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:100</a:t>
            </a:r>
          </a:p>
        </p:txBody>
      </p:sp>
      <p:sp>
        <p:nvSpPr>
          <p:cNvPr id="12" name="Szalagnyíl jobbra 11"/>
          <p:cNvSpPr/>
          <p:nvPr/>
        </p:nvSpPr>
        <p:spPr>
          <a:xfrm flipH="1">
            <a:off x="2795856" y="3501008"/>
            <a:ext cx="216024" cy="432048"/>
          </a:xfrm>
          <a:prstGeom prst="curv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2939872" y="357301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:100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2007356" y="377045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25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971600" y="4139788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9%........</a:t>
            </a:r>
          </a:p>
        </p:txBody>
      </p:sp>
      <p:sp>
        <p:nvSpPr>
          <p:cNvPr id="16" name="Szalagnyíl jobbra 15"/>
          <p:cNvSpPr/>
          <p:nvPr/>
        </p:nvSpPr>
        <p:spPr>
          <a:xfrm>
            <a:off x="755576" y="3933056"/>
            <a:ext cx="216024" cy="432048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351298" y="4005064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.9</a:t>
            </a:r>
          </a:p>
        </p:txBody>
      </p:sp>
      <p:sp>
        <p:nvSpPr>
          <p:cNvPr id="18" name="Szalagnyíl jobbra 17"/>
          <p:cNvSpPr/>
          <p:nvPr/>
        </p:nvSpPr>
        <p:spPr>
          <a:xfrm flipH="1">
            <a:off x="2795856" y="3933056"/>
            <a:ext cx="216024" cy="432048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3015594" y="4005064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.9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1907704" y="413978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225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4860032" y="2915652"/>
            <a:ext cx="3084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>
                <a:solidFill>
                  <a:srgbClr val="660066"/>
                </a:solidFill>
              </a:rPr>
              <a:t>Egyenes arányos módszer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3956192" y="3501008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100%         2500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4283969" y="3861048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9%          x</a:t>
            </a:r>
          </a:p>
        </p:txBody>
      </p:sp>
      <p:cxnSp>
        <p:nvCxnSpPr>
          <p:cNvPr id="24" name="Rovná spojovacia šípka 9"/>
          <p:cNvCxnSpPr/>
          <p:nvPr/>
        </p:nvCxnSpPr>
        <p:spPr>
          <a:xfrm>
            <a:off x="4748368" y="3624064"/>
            <a:ext cx="4680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ovacia šípka 10"/>
          <p:cNvCxnSpPr/>
          <p:nvPr/>
        </p:nvCxnSpPr>
        <p:spPr>
          <a:xfrm flipV="1">
            <a:off x="4748368" y="3624064"/>
            <a:ext cx="4680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églalap 25"/>
          <p:cNvSpPr/>
          <p:nvPr/>
        </p:nvSpPr>
        <p:spPr>
          <a:xfrm>
            <a:off x="3779912" y="4293096"/>
            <a:ext cx="2412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 100 . x = 9 . 2 500</a:t>
            </a:r>
          </a:p>
        </p:txBody>
      </p:sp>
      <p:sp>
        <p:nvSpPr>
          <p:cNvPr id="27" name="Téglalap 26"/>
          <p:cNvSpPr/>
          <p:nvPr/>
        </p:nvSpPr>
        <p:spPr>
          <a:xfrm>
            <a:off x="3868536" y="4609564"/>
            <a:ext cx="210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100 . x = 22 500 </a:t>
            </a:r>
          </a:p>
        </p:txBody>
      </p:sp>
      <p:sp>
        <p:nvSpPr>
          <p:cNvPr id="28" name="Téglalap 27"/>
          <p:cNvSpPr/>
          <p:nvPr/>
        </p:nvSpPr>
        <p:spPr>
          <a:xfrm>
            <a:off x="4429636" y="4914364"/>
            <a:ext cx="1401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x = </a:t>
            </a:r>
            <a:r>
              <a:rPr lang="hu-HU" sz="2400" b="1" dirty="0"/>
              <a:t>225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6516216" y="3501008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100%         2500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6804248" y="3861048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9%           x</a:t>
            </a:r>
          </a:p>
        </p:txBody>
      </p:sp>
      <p:cxnSp>
        <p:nvCxnSpPr>
          <p:cNvPr id="31" name="Egyenes összekötő nyíllal 30"/>
          <p:cNvCxnSpPr/>
          <p:nvPr/>
        </p:nvCxnSpPr>
        <p:spPr>
          <a:xfrm flipV="1">
            <a:off x="8532440" y="3537072"/>
            <a:ext cx="0" cy="54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31"/>
          <p:cNvCxnSpPr/>
          <p:nvPr/>
        </p:nvCxnSpPr>
        <p:spPr>
          <a:xfrm flipV="1">
            <a:off x="6516216" y="3537072"/>
            <a:ext cx="0" cy="54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/>
          <p:cNvCxnSpPr/>
          <p:nvPr/>
        </p:nvCxnSpPr>
        <p:spPr>
          <a:xfrm>
            <a:off x="6516216" y="4221088"/>
            <a:ext cx="20162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Szövegdoboz 33"/>
          <p:cNvSpPr txBox="1"/>
          <p:nvPr/>
        </p:nvSpPr>
        <p:spPr>
          <a:xfrm>
            <a:off x="6864206" y="42628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x</a:t>
            </a:r>
          </a:p>
        </p:txBody>
      </p:sp>
      <p:cxnSp>
        <p:nvCxnSpPr>
          <p:cNvPr id="35" name="Egyenes összekötő 34"/>
          <p:cNvCxnSpPr/>
          <p:nvPr/>
        </p:nvCxnSpPr>
        <p:spPr>
          <a:xfrm>
            <a:off x="6732240" y="4643844"/>
            <a:ext cx="5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zövegdoboz 35"/>
          <p:cNvSpPr txBox="1"/>
          <p:nvPr/>
        </p:nvSpPr>
        <p:spPr>
          <a:xfrm>
            <a:off x="6612153" y="4643844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2500</a:t>
            </a:r>
          </a:p>
        </p:txBody>
      </p:sp>
      <p:sp>
        <p:nvSpPr>
          <p:cNvPr id="37" name="Szövegdoboz 36"/>
          <p:cNvSpPr txBox="1"/>
          <p:nvPr/>
        </p:nvSpPr>
        <p:spPr>
          <a:xfrm>
            <a:off x="7411645" y="441524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=</a:t>
            </a:r>
          </a:p>
        </p:txBody>
      </p:sp>
      <p:sp>
        <p:nvSpPr>
          <p:cNvPr id="38" name="Szövegdoboz 37"/>
          <p:cNvSpPr txBox="1"/>
          <p:nvPr/>
        </p:nvSpPr>
        <p:spPr>
          <a:xfrm>
            <a:off x="7884368" y="4274512"/>
            <a:ext cx="52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9</a:t>
            </a:r>
          </a:p>
        </p:txBody>
      </p:sp>
      <p:cxnSp>
        <p:nvCxnSpPr>
          <p:cNvPr id="39" name="Egyenes összekötő 38"/>
          <p:cNvCxnSpPr/>
          <p:nvPr/>
        </p:nvCxnSpPr>
        <p:spPr>
          <a:xfrm>
            <a:off x="7842338" y="4655512"/>
            <a:ext cx="5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zövegdoboz 39"/>
          <p:cNvSpPr txBox="1"/>
          <p:nvPr/>
        </p:nvSpPr>
        <p:spPr>
          <a:xfrm>
            <a:off x="7766138" y="4643844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100</a:t>
            </a:r>
          </a:p>
        </p:txBody>
      </p:sp>
      <p:cxnSp>
        <p:nvCxnSpPr>
          <p:cNvPr id="41" name="Egyenes összekötő nyíllal 40"/>
          <p:cNvCxnSpPr/>
          <p:nvPr/>
        </p:nvCxnSpPr>
        <p:spPr>
          <a:xfrm>
            <a:off x="7350442" y="4491444"/>
            <a:ext cx="461918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nyíllal 41"/>
          <p:cNvCxnSpPr/>
          <p:nvPr/>
        </p:nvCxnSpPr>
        <p:spPr>
          <a:xfrm flipV="1">
            <a:off x="7350442" y="4491444"/>
            <a:ext cx="461918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églalap 42"/>
          <p:cNvSpPr/>
          <p:nvPr/>
        </p:nvSpPr>
        <p:spPr>
          <a:xfrm>
            <a:off x="6372200" y="5242520"/>
            <a:ext cx="23568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 100 . x = 9 . 2500</a:t>
            </a:r>
          </a:p>
        </p:txBody>
      </p:sp>
      <p:sp>
        <p:nvSpPr>
          <p:cNvPr id="44" name="Téglalap 43"/>
          <p:cNvSpPr/>
          <p:nvPr/>
        </p:nvSpPr>
        <p:spPr>
          <a:xfrm>
            <a:off x="6475065" y="5558988"/>
            <a:ext cx="2201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100 . x = 22 500</a:t>
            </a:r>
          </a:p>
        </p:txBody>
      </p:sp>
      <p:sp>
        <p:nvSpPr>
          <p:cNvPr id="45" name="Téglalap 44"/>
          <p:cNvSpPr/>
          <p:nvPr/>
        </p:nvSpPr>
        <p:spPr>
          <a:xfrm>
            <a:off x="7039626" y="5847655"/>
            <a:ext cx="1401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x = </a:t>
            </a:r>
            <a:r>
              <a:rPr lang="hu-HU" sz="2400" b="1" dirty="0"/>
              <a:t>225</a:t>
            </a:r>
          </a:p>
        </p:txBody>
      </p:sp>
      <p:sp>
        <p:nvSpPr>
          <p:cNvPr id="46" name="Lekerekített téglalap 45"/>
          <p:cNvSpPr/>
          <p:nvPr/>
        </p:nvSpPr>
        <p:spPr>
          <a:xfrm>
            <a:off x="144016" y="4725144"/>
            <a:ext cx="3528000" cy="172819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7" name="Szövegdoboz 46"/>
          <p:cNvSpPr txBox="1"/>
          <p:nvPr/>
        </p:nvSpPr>
        <p:spPr>
          <a:xfrm>
            <a:off x="395536" y="4778568"/>
            <a:ext cx="298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>
                <a:solidFill>
                  <a:srgbClr val="CC0000"/>
                </a:solidFill>
              </a:rPr>
              <a:t>Szorzós/osztós módszer</a:t>
            </a:r>
          </a:p>
        </p:txBody>
      </p:sp>
      <p:sp>
        <p:nvSpPr>
          <p:cNvPr id="48" name="Szövegdoboz 47"/>
          <p:cNvSpPr txBox="1"/>
          <p:nvPr/>
        </p:nvSpPr>
        <p:spPr>
          <a:xfrm>
            <a:off x="1175142" y="5189130"/>
            <a:ext cx="145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9% = </a:t>
            </a:r>
            <a:r>
              <a:rPr lang="hu-HU" sz="2000" b="1" dirty="0"/>
              <a:t>0,09</a:t>
            </a:r>
          </a:p>
        </p:txBody>
      </p:sp>
      <p:sp>
        <p:nvSpPr>
          <p:cNvPr id="49" name="Szövegdoboz 48"/>
          <p:cNvSpPr txBox="1"/>
          <p:nvPr/>
        </p:nvSpPr>
        <p:spPr>
          <a:xfrm>
            <a:off x="311926" y="5693186"/>
            <a:ext cx="2374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2 500 . 0,09 =</a:t>
            </a:r>
          </a:p>
        </p:txBody>
      </p:sp>
      <p:sp>
        <p:nvSpPr>
          <p:cNvPr id="50" name="Szövegdoboz 49"/>
          <p:cNvSpPr txBox="1"/>
          <p:nvPr/>
        </p:nvSpPr>
        <p:spPr>
          <a:xfrm>
            <a:off x="2552327" y="5661248"/>
            <a:ext cx="867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225</a:t>
            </a:r>
          </a:p>
        </p:txBody>
      </p:sp>
      <p:pic>
        <p:nvPicPr>
          <p:cNvPr id="54" name="Kép 53" descr="ban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6784" y="188641"/>
            <a:ext cx="1475656" cy="1106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0"/>
                            </p:stCondLst>
                            <p:childTnLst>
                              <p:par>
                                <p:cTn id="1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000"/>
                            </p:stCondLst>
                            <p:childTnLst>
                              <p:par>
                                <p:cTn id="1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" grpId="0" animBg="1"/>
      <p:bldP spid="6" grpId="0" animBg="1"/>
      <p:bldP spid="7" grpId="0"/>
      <p:bldP spid="8" grpId="0"/>
      <p:bldP spid="9" grpId="0"/>
      <p:bldP spid="10" grpId="0" animBg="1"/>
      <p:bldP spid="11" grpId="0"/>
      <p:bldP spid="12" grpId="0" animBg="1"/>
      <p:bldP spid="13" grpId="0"/>
      <p:bldP spid="14" grpId="0"/>
      <p:bldP spid="15" grpId="0"/>
      <p:bldP spid="16" grpId="0" animBg="1"/>
      <p:bldP spid="17" grpId="0"/>
      <p:bldP spid="18" grpId="0" animBg="1"/>
      <p:bldP spid="19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29" grpId="0"/>
      <p:bldP spid="30" grpId="0"/>
      <p:bldP spid="34" grpId="0"/>
      <p:bldP spid="36" grpId="0"/>
      <p:bldP spid="37" grpId="0"/>
      <p:bldP spid="38" grpId="0"/>
      <p:bldP spid="40" grpId="0"/>
      <p:bldP spid="43" grpId="0"/>
      <p:bldP spid="44" grpId="0"/>
      <p:bldP spid="45" grpId="0"/>
      <p:bldP spid="46" grpId="0" animBg="1"/>
      <p:bldP spid="47" grpId="0"/>
      <p:bldP spid="48" grpId="0"/>
      <p:bldP spid="49" grpId="0"/>
      <p:bldP spid="5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églalap 50"/>
          <p:cNvSpPr/>
          <p:nvPr/>
        </p:nvSpPr>
        <p:spPr>
          <a:xfrm>
            <a:off x="2771800" y="1772816"/>
            <a:ext cx="2160240" cy="360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083575"/>
          </a:xfrm>
        </p:spPr>
        <p:txBody>
          <a:bodyPr>
            <a:normAutofit/>
          </a:bodyPr>
          <a:lstStyle/>
          <a:p>
            <a:pPr marL="95250" indent="0" algn="just">
              <a:buNone/>
            </a:pPr>
            <a:r>
              <a:rPr lang="hu-HU" sz="2000" dirty="0"/>
              <a:t>Mennyi pénzt tettünk be a bankba, ha évi 12%-os kamatláb mellett 1 év után 51,60 € kamatot hozott?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00CC"/>
                </a:solidFill>
              </a:rPr>
              <a:t>Ismerjük a kamatot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3851920" y="2852936"/>
            <a:ext cx="5040560" cy="338437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kerekített téglalap 5"/>
          <p:cNvSpPr/>
          <p:nvPr/>
        </p:nvSpPr>
        <p:spPr>
          <a:xfrm>
            <a:off x="144016" y="2852936"/>
            <a:ext cx="3528000" cy="172819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827584" y="2906360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>
                <a:solidFill>
                  <a:srgbClr val="006600"/>
                </a:solidFill>
              </a:rPr>
              <a:t>1%-os módszer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969704" y="3419708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12%........51,60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973927" y="3779748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1%..........</a:t>
            </a:r>
          </a:p>
        </p:txBody>
      </p:sp>
      <p:sp>
        <p:nvSpPr>
          <p:cNvPr id="10" name="Szalagnyíl jobbra 9"/>
          <p:cNvSpPr/>
          <p:nvPr/>
        </p:nvSpPr>
        <p:spPr>
          <a:xfrm>
            <a:off x="755576" y="3501008"/>
            <a:ext cx="216024" cy="432048"/>
          </a:xfrm>
          <a:prstGeom prst="curv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05425" y="3563724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:12</a:t>
            </a:r>
          </a:p>
        </p:txBody>
      </p:sp>
      <p:sp>
        <p:nvSpPr>
          <p:cNvPr id="12" name="Szalagnyíl jobbra 11"/>
          <p:cNvSpPr/>
          <p:nvPr/>
        </p:nvSpPr>
        <p:spPr>
          <a:xfrm flipH="1">
            <a:off x="2795856" y="3501008"/>
            <a:ext cx="216024" cy="432048"/>
          </a:xfrm>
          <a:prstGeom prst="curv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2939872" y="357301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:12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2007356" y="377045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4,3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971600" y="4139788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100%.....</a:t>
            </a:r>
          </a:p>
        </p:txBody>
      </p:sp>
      <p:sp>
        <p:nvSpPr>
          <p:cNvPr id="16" name="Szalagnyíl jobbra 15"/>
          <p:cNvSpPr/>
          <p:nvPr/>
        </p:nvSpPr>
        <p:spPr>
          <a:xfrm>
            <a:off x="755576" y="3933056"/>
            <a:ext cx="216024" cy="432048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107504" y="4005064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.100</a:t>
            </a:r>
          </a:p>
        </p:txBody>
      </p:sp>
      <p:sp>
        <p:nvSpPr>
          <p:cNvPr id="18" name="Szalagnyíl jobbra 17"/>
          <p:cNvSpPr/>
          <p:nvPr/>
        </p:nvSpPr>
        <p:spPr>
          <a:xfrm flipH="1">
            <a:off x="2795856" y="3933056"/>
            <a:ext cx="216024" cy="432048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2939872" y="4005064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.100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1907704" y="413978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430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4860032" y="2915652"/>
            <a:ext cx="3084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>
                <a:solidFill>
                  <a:srgbClr val="660066"/>
                </a:solidFill>
              </a:rPr>
              <a:t>Egyenes arányos módszer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4067944" y="3501008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12%         51,60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3923928" y="3861048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100%          x</a:t>
            </a:r>
          </a:p>
        </p:txBody>
      </p:sp>
      <p:cxnSp>
        <p:nvCxnSpPr>
          <p:cNvPr id="24" name="Rovná spojovacia šípka 9"/>
          <p:cNvCxnSpPr/>
          <p:nvPr/>
        </p:nvCxnSpPr>
        <p:spPr>
          <a:xfrm>
            <a:off x="4748368" y="3624064"/>
            <a:ext cx="4680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ovacia šípka 10"/>
          <p:cNvCxnSpPr/>
          <p:nvPr/>
        </p:nvCxnSpPr>
        <p:spPr>
          <a:xfrm flipV="1">
            <a:off x="4748368" y="3624064"/>
            <a:ext cx="4680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églalap 25"/>
          <p:cNvSpPr/>
          <p:nvPr/>
        </p:nvSpPr>
        <p:spPr>
          <a:xfrm>
            <a:off x="3779912" y="4293096"/>
            <a:ext cx="2558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 12 . x = 100 . 51,60</a:t>
            </a:r>
          </a:p>
        </p:txBody>
      </p:sp>
      <p:sp>
        <p:nvSpPr>
          <p:cNvPr id="27" name="Téglalap 26"/>
          <p:cNvSpPr/>
          <p:nvPr/>
        </p:nvSpPr>
        <p:spPr>
          <a:xfrm>
            <a:off x="3868536" y="4609564"/>
            <a:ext cx="210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12 . x = 5 160 </a:t>
            </a:r>
          </a:p>
        </p:txBody>
      </p:sp>
      <p:sp>
        <p:nvSpPr>
          <p:cNvPr id="28" name="Téglalap 27"/>
          <p:cNvSpPr/>
          <p:nvPr/>
        </p:nvSpPr>
        <p:spPr>
          <a:xfrm>
            <a:off x="4283968" y="4914364"/>
            <a:ext cx="1401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x = </a:t>
            </a:r>
            <a:r>
              <a:rPr lang="hu-HU" sz="2400" b="1" dirty="0"/>
              <a:t>430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6588224" y="3501008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12%         51,60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6516216" y="3861048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100%          x</a:t>
            </a:r>
          </a:p>
        </p:txBody>
      </p:sp>
      <p:cxnSp>
        <p:nvCxnSpPr>
          <p:cNvPr id="31" name="Egyenes összekötő nyíllal 30"/>
          <p:cNvCxnSpPr/>
          <p:nvPr/>
        </p:nvCxnSpPr>
        <p:spPr>
          <a:xfrm flipV="1">
            <a:off x="8532440" y="3537072"/>
            <a:ext cx="0" cy="54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31"/>
          <p:cNvCxnSpPr/>
          <p:nvPr/>
        </p:nvCxnSpPr>
        <p:spPr>
          <a:xfrm flipV="1">
            <a:off x="6516216" y="3537072"/>
            <a:ext cx="0" cy="54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/>
          <p:cNvCxnSpPr/>
          <p:nvPr/>
        </p:nvCxnSpPr>
        <p:spPr>
          <a:xfrm>
            <a:off x="6516216" y="4221088"/>
            <a:ext cx="20162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Szövegdoboz 33"/>
          <p:cNvSpPr txBox="1"/>
          <p:nvPr/>
        </p:nvSpPr>
        <p:spPr>
          <a:xfrm>
            <a:off x="6804248" y="42628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x</a:t>
            </a:r>
          </a:p>
        </p:txBody>
      </p:sp>
      <p:cxnSp>
        <p:nvCxnSpPr>
          <p:cNvPr id="35" name="Egyenes összekötő 34"/>
          <p:cNvCxnSpPr/>
          <p:nvPr/>
        </p:nvCxnSpPr>
        <p:spPr>
          <a:xfrm>
            <a:off x="6696296" y="4643844"/>
            <a:ext cx="61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zövegdoboz 35"/>
          <p:cNvSpPr txBox="1"/>
          <p:nvPr/>
        </p:nvSpPr>
        <p:spPr>
          <a:xfrm>
            <a:off x="6588224" y="464384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51,60</a:t>
            </a:r>
          </a:p>
        </p:txBody>
      </p:sp>
      <p:sp>
        <p:nvSpPr>
          <p:cNvPr id="37" name="Szövegdoboz 36"/>
          <p:cNvSpPr txBox="1"/>
          <p:nvPr/>
        </p:nvSpPr>
        <p:spPr>
          <a:xfrm>
            <a:off x="7411645" y="441524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=</a:t>
            </a:r>
          </a:p>
        </p:txBody>
      </p:sp>
      <p:sp>
        <p:nvSpPr>
          <p:cNvPr id="38" name="Szövegdoboz 37"/>
          <p:cNvSpPr txBox="1"/>
          <p:nvPr/>
        </p:nvSpPr>
        <p:spPr>
          <a:xfrm>
            <a:off x="7766138" y="4274512"/>
            <a:ext cx="62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100</a:t>
            </a:r>
          </a:p>
        </p:txBody>
      </p:sp>
      <p:cxnSp>
        <p:nvCxnSpPr>
          <p:cNvPr id="39" name="Egyenes összekötő 38"/>
          <p:cNvCxnSpPr/>
          <p:nvPr/>
        </p:nvCxnSpPr>
        <p:spPr>
          <a:xfrm>
            <a:off x="7842338" y="4655512"/>
            <a:ext cx="5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zövegdoboz 39"/>
          <p:cNvSpPr txBox="1"/>
          <p:nvPr/>
        </p:nvSpPr>
        <p:spPr>
          <a:xfrm>
            <a:off x="7884368" y="464384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12</a:t>
            </a:r>
          </a:p>
        </p:txBody>
      </p:sp>
      <p:cxnSp>
        <p:nvCxnSpPr>
          <p:cNvPr id="41" name="Egyenes összekötő nyíllal 40"/>
          <p:cNvCxnSpPr/>
          <p:nvPr/>
        </p:nvCxnSpPr>
        <p:spPr>
          <a:xfrm>
            <a:off x="7350442" y="4491444"/>
            <a:ext cx="461918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nyíllal 41"/>
          <p:cNvCxnSpPr/>
          <p:nvPr/>
        </p:nvCxnSpPr>
        <p:spPr>
          <a:xfrm flipV="1">
            <a:off x="7350442" y="4491444"/>
            <a:ext cx="461918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églalap 42"/>
          <p:cNvSpPr/>
          <p:nvPr/>
        </p:nvSpPr>
        <p:spPr>
          <a:xfrm>
            <a:off x="6372200" y="5242520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 12 . x = 100 . 51,60</a:t>
            </a:r>
          </a:p>
        </p:txBody>
      </p:sp>
      <p:sp>
        <p:nvSpPr>
          <p:cNvPr id="44" name="Téglalap 43"/>
          <p:cNvSpPr/>
          <p:nvPr/>
        </p:nvSpPr>
        <p:spPr>
          <a:xfrm>
            <a:off x="6475065" y="5558988"/>
            <a:ext cx="2201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12 . x = 5 160</a:t>
            </a:r>
          </a:p>
        </p:txBody>
      </p:sp>
      <p:sp>
        <p:nvSpPr>
          <p:cNvPr id="45" name="Téglalap 44"/>
          <p:cNvSpPr/>
          <p:nvPr/>
        </p:nvSpPr>
        <p:spPr>
          <a:xfrm>
            <a:off x="6915070" y="5847655"/>
            <a:ext cx="1401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x = </a:t>
            </a:r>
            <a:r>
              <a:rPr lang="hu-HU" sz="2400" b="1" dirty="0"/>
              <a:t>430</a:t>
            </a:r>
          </a:p>
        </p:txBody>
      </p:sp>
      <p:sp>
        <p:nvSpPr>
          <p:cNvPr id="46" name="Lekerekített téglalap 45"/>
          <p:cNvSpPr/>
          <p:nvPr/>
        </p:nvSpPr>
        <p:spPr>
          <a:xfrm>
            <a:off x="144016" y="4725144"/>
            <a:ext cx="3528000" cy="172819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7" name="Szövegdoboz 46"/>
          <p:cNvSpPr txBox="1"/>
          <p:nvPr/>
        </p:nvSpPr>
        <p:spPr>
          <a:xfrm>
            <a:off x="290743" y="4778568"/>
            <a:ext cx="298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>
                <a:solidFill>
                  <a:srgbClr val="CC0000"/>
                </a:solidFill>
              </a:rPr>
              <a:t>Szorzós/osztós módszer</a:t>
            </a:r>
          </a:p>
        </p:txBody>
      </p:sp>
      <p:sp>
        <p:nvSpPr>
          <p:cNvPr id="48" name="Szövegdoboz 47"/>
          <p:cNvSpPr txBox="1"/>
          <p:nvPr/>
        </p:nvSpPr>
        <p:spPr>
          <a:xfrm>
            <a:off x="1013239" y="5189130"/>
            <a:ext cx="1614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12% = </a:t>
            </a:r>
            <a:r>
              <a:rPr lang="hu-HU" sz="2000" b="1" dirty="0"/>
              <a:t>0,12</a:t>
            </a:r>
          </a:p>
        </p:txBody>
      </p:sp>
      <p:sp>
        <p:nvSpPr>
          <p:cNvPr id="49" name="Szövegdoboz 48"/>
          <p:cNvSpPr txBox="1"/>
          <p:nvPr/>
        </p:nvSpPr>
        <p:spPr>
          <a:xfrm>
            <a:off x="323528" y="5693186"/>
            <a:ext cx="2374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51,60 : 0,12 =</a:t>
            </a:r>
          </a:p>
        </p:txBody>
      </p:sp>
      <p:sp>
        <p:nvSpPr>
          <p:cNvPr id="50" name="Szövegdoboz 49"/>
          <p:cNvSpPr txBox="1"/>
          <p:nvPr/>
        </p:nvSpPr>
        <p:spPr>
          <a:xfrm>
            <a:off x="2624335" y="5661248"/>
            <a:ext cx="867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430</a:t>
            </a:r>
          </a:p>
        </p:txBody>
      </p:sp>
      <p:pic>
        <p:nvPicPr>
          <p:cNvPr id="53" name="Kép 52" descr="ban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6784" y="188641"/>
            <a:ext cx="1475656" cy="1106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0"/>
                            </p:stCondLst>
                            <p:childTnLst>
                              <p:par>
                                <p:cTn id="1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000"/>
                            </p:stCondLst>
                            <p:childTnLst>
                              <p:par>
                                <p:cTn id="1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" grpId="0" animBg="1"/>
      <p:bldP spid="6" grpId="0" animBg="1"/>
      <p:bldP spid="7" grpId="0"/>
      <p:bldP spid="8" grpId="0"/>
      <p:bldP spid="9" grpId="0"/>
      <p:bldP spid="10" grpId="0" animBg="1"/>
      <p:bldP spid="11" grpId="0"/>
      <p:bldP spid="12" grpId="0" animBg="1"/>
      <p:bldP spid="13" grpId="0"/>
      <p:bldP spid="14" grpId="0"/>
      <p:bldP spid="15" grpId="0"/>
      <p:bldP spid="16" grpId="0" animBg="1"/>
      <p:bldP spid="17" grpId="0"/>
      <p:bldP spid="18" grpId="0" animBg="1"/>
      <p:bldP spid="19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29" grpId="0"/>
      <p:bldP spid="30" grpId="0"/>
      <p:bldP spid="34" grpId="0"/>
      <p:bldP spid="36" grpId="0"/>
      <p:bldP spid="37" grpId="0"/>
      <p:bldP spid="38" grpId="0"/>
      <p:bldP spid="40" grpId="0"/>
      <p:bldP spid="43" grpId="0"/>
      <p:bldP spid="44" grpId="0"/>
      <p:bldP spid="45" grpId="0"/>
      <p:bldP spid="46" grpId="0" animBg="1"/>
      <p:bldP spid="47" grpId="0"/>
      <p:bldP spid="48" grpId="0"/>
      <p:bldP spid="49" grpId="0"/>
      <p:bldP spid="5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églalap 97"/>
          <p:cNvSpPr/>
          <p:nvPr/>
        </p:nvSpPr>
        <p:spPr>
          <a:xfrm>
            <a:off x="6516216" y="1484784"/>
            <a:ext cx="2160240" cy="360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4" name="Téglalap 93"/>
          <p:cNvSpPr/>
          <p:nvPr/>
        </p:nvSpPr>
        <p:spPr>
          <a:xfrm>
            <a:off x="1331640" y="1484784"/>
            <a:ext cx="3312368" cy="360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083575"/>
          </a:xfrm>
        </p:spPr>
        <p:txBody>
          <a:bodyPr>
            <a:normAutofit/>
          </a:bodyPr>
          <a:lstStyle/>
          <a:p>
            <a:pPr marL="95250" indent="0" algn="just">
              <a:buNone/>
            </a:pPr>
            <a:r>
              <a:rPr lang="hu-HU" sz="2000" dirty="0"/>
              <a:t>Péter betett a bankba 7 000 </a:t>
            </a:r>
            <a:r>
              <a:rPr lang="hu-HU" sz="2000" dirty="0" err="1"/>
              <a:t>€-t</a:t>
            </a:r>
            <a:r>
              <a:rPr lang="hu-HU" sz="2000" dirty="0"/>
              <a:t>, ami 1 év után 1 120 € kamatot hozott. Hány %-os volt az éves kamatláb?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00CC"/>
                </a:solidFill>
              </a:rPr>
              <a:t>Hány % a kamatláb???</a:t>
            </a:r>
          </a:p>
        </p:txBody>
      </p:sp>
      <p:sp>
        <p:nvSpPr>
          <p:cNvPr id="51" name="Lekerekített téglalap 50"/>
          <p:cNvSpPr/>
          <p:nvPr/>
        </p:nvSpPr>
        <p:spPr>
          <a:xfrm>
            <a:off x="3851920" y="2780928"/>
            <a:ext cx="5040560" cy="338437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2" name="Lekerekített téglalap 51"/>
          <p:cNvSpPr/>
          <p:nvPr/>
        </p:nvSpPr>
        <p:spPr>
          <a:xfrm>
            <a:off x="144016" y="2780928"/>
            <a:ext cx="3528000" cy="2592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Szövegdoboz 52"/>
          <p:cNvSpPr txBox="1"/>
          <p:nvPr/>
        </p:nvSpPr>
        <p:spPr>
          <a:xfrm>
            <a:off x="827584" y="2834352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>
                <a:solidFill>
                  <a:srgbClr val="006600"/>
                </a:solidFill>
              </a:rPr>
              <a:t>1%-os módszer</a:t>
            </a:r>
          </a:p>
        </p:txBody>
      </p:sp>
      <p:sp>
        <p:nvSpPr>
          <p:cNvPr id="54" name="Szövegdoboz 53"/>
          <p:cNvSpPr txBox="1"/>
          <p:nvPr/>
        </p:nvSpPr>
        <p:spPr>
          <a:xfrm>
            <a:off x="969704" y="3347700"/>
            <a:ext cx="18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100%......7 000</a:t>
            </a:r>
          </a:p>
        </p:txBody>
      </p:sp>
      <p:sp>
        <p:nvSpPr>
          <p:cNvPr id="55" name="Szövegdoboz 54"/>
          <p:cNvSpPr txBox="1"/>
          <p:nvPr/>
        </p:nvSpPr>
        <p:spPr>
          <a:xfrm>
            <a:off x="973927" y="3707740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1%..........</a:t>
            </a:r>
          </a:p>
        </p:txBody>
      </p:sp>
      <p:sp>
        <p:nvSpPr>
          <p:cNvPr id="56" name="Szalagnyíl jobbra 55"/>
          <p:cNvSpPr/>
          <p:nvPr/>
        </p:nvSpPr>
        <p:spPr>
          <a:xfrm>
            <a:off x="755576" y="3429000"/>
            <a:ext cx="216024" cy="432048"/>
          </a:xfrm>
          <a:prstGeom prst="curv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57" name="Szövegdoboz 56"/>
          <p:cNvSpPr txBox="1"/>
          <p:nvPr/>
        </p:nvSpPr>
        <p:spPr>
          <a:xfrm>
            <a:off x="131560" y="349171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:100</a:t>
            </a:r>
          </a:p>
        </p:txBody>
      </p:sp>
      <p:sp>
        <p:nvSpPr>
          <p:cNvPr id="58" name="Szalagnyíl jobbra 57"/>
          <p:cNvSpPr/>
          <p:nvPr/>
        </p:nvSpPr>
        <p:spPr>
          <a:xfrm flipH="1">
            <a:off x="2795856" y="3429000"/>
            <a:ext cx="216024" cy="432048"/>
          </a:xfrm>
          <a:prstGeom prst="curv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59" name="Szövegdoboz 58"/>
          <p:cNvSpPr txBox="1"/>
          <p:nvPr/>
        </p:nvSpPr>
        <p:spPr>
          <a:xfrm>
            <a:off x="2939872" y="3501008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:100</a:t>
            </a:r>
          </a:p>
        </p:txBody>
      </p:sp>
      <p:sp>
        <p:nvSpPr>
          <p:cNvPr id="60" name="Szövegdoboz 59"/>
          <p:cNvSpPr txBox="1"/>
          <p:nvPr/>
        </p:nvSpPr>
        <p:spPr>
          <a:xfrm>
            <a:off x="2003768" y="369844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70</a:t>
            </a:r>
          </a:p>
        </p:txBody>
      </p:sp>
      <p:sp>
        <p:nvSpPr>
          <p:cNvPr id="61" name="Szövegdoboz 60"/>
          <p:cNvSpPr txBox="1"/>
          <p:nvPr/>
        </p:nvSpPr>
        <p:spPr>
          <a:xfrm>
            <a:off x="1014715" y="4067780"/>
            <a:ext cx="183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? %..........1120</a:t>
            </a:r>
          </a:p>
        </p:txBody>
      </p:sp>
      <p:sp>
        <p:nvSpPr>
          <p:cNvPr id="62" name="Szövegdoboz 61"/>
          <p:cNvSpPr txBox="1"/>
          <p:nvPr/>
        </p:nvSpPr>
        <p:spPr>
          <a:xfrm>
            <a:off x="2285515" y="5003884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16%</a:t>
            </a:r>
          </a:p>
        </p:txBody>
      </p:sp>
      <p:sp>
        <p:nvSpPr>
          <p:cNvPr id="63" name="Szövegdoboz 62"/>
          <p:cNvSpPr txBox="1"/>
          <p:nvPr/>
        </p:nvSpPr>
        <p:spPr>
          <a:xfrm>
            <a:off x="4860032" y="2843644"/>
            <a:ext cx="3084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>
                <a:solidFill>
                  <a:srgbClr val="660066"/>
                </a:solidFill>
              </a:rPr>
              <a:t>Egyenes arányos módszer</a:t>
            </a:r>
          </a:p>
        </p:txBody>
      </p:sp>
      <p:sp>
        <p:nvSpPr>
          <p:cNvPr id="64" name="Szövegdoboz 63"/>
          <p:cNvSpPr txBox="1"/>
          <p:nvPr/>
        </p:nvSpPr>
        <p:spPr>
          <a:xfrm>
            <a:off x="3995936" y="3429000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100%         7000</a:t>
            </a:r>
          </a:p>
        </p:txBody>
      </p:sp>
      <p:sp>
        <p:nvSpPr>
          <p:cNvPr id="65" name="Szövegdoboz 64"/>
          <p:cNvSpPr txBox="1"/>
          <p:nvPr/>
        </p:nvSpPr>
        <p:spPr>
          <a:xfrm>
            <a:off x="4211960" y="3789040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x %         1120</a:t>
            </a:r>
          </a:p>
        </p:txBody>
      </p:sp>
      <p:cxnSp>
        <p:nvCxnSpPr>
          <p:cNvPr id="66" name="Rovná spojovacia šípka 9"/>
          <p:cNvCxnSpPr/>
          <p:nvPr/>
        </p:nvCxnSpPr>
        <p:spPr>
          <a:xfrm>
            <a:off x="4748368" y="3552056"/>
            <a:ext cx="4680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ovná spojovacia šípka 10"/>
          <p:cNvCxnSpPr/>
          <p:nvPr/>
        </p:nvCxnSpPr>
        <p:spPr>
          <a:xfrm flipV="1">
            <a:off x="4748368" y="3552056"/>
            <a:ext cx="4680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églalap 67"/>
          <p:cNvSpPr/>
          <p:nvPr/>
        </p:nvSpPr>
        <p:spPr>
          <a:xfrm>
            <a:off x="3739494" y="4221088"/>
            <a:ext cx="2776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 7000 . x = 100 . 1120</a:t>
            </a:r>
          </a:p>
        </p:txBody>
      </p:sp>
      <p:sp>
        <p:nvSpPr>
          <p:cNvPr id="69" name="Téglalap 68"/>
          <p:cNvSpPr/>
          <p:nvPr/>
        </p:nvSpPr>
        <p:spPr>
          <a:xfrm>
            <a:off x="3779912" y="4509120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7000 . x = 112 000 </a:t>
            </a:r>
          </a:p>
        </p:txBody>
      </p:sp>
      <p:sp>
        <p:nvSpPr>
          <p:cNvPr id="70" name="Téglalap 69"/>
          <p:cNvSpPr/>
          <p:nvPr/>
        </p:nvSpPr>
        <p:spPr>
          <a:xfrm>
            <a:off x="4518349" y="4842356"/>
            <a:ext cx="1205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x = </a:t>
            </a:r>
            <a:r>
              <a:rPr lang="hu-HU" sz="2400" b="1" dirty="0"/>
              <a:t>16</a:t>
            </a:r>
          </a:p>
        </p:txBody>
      </p:sp>
      <p:sp>
        <p:nvSpPr>
          <p:cNvPr id="71" name="Szövegdoboz 70"/>
          <p:cNvSpPr txBox="1"/>
          <p:nvPr/>
        </p:nvSpPr>
        <p:spPr>
          <a:xfrm>
            <a:off x="6516216" y="3429000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100%         7000</a:t>
            </a:r>
          </a:p>
        </p:txBody>
      </p:sp>
      <p:sp>
        <p:nvSpPr>
          <p:cNvPr id="72" name="Szövegdoboz 71"/>
          <p:cNvSpPr txBox="1"/>
          <p:nvPr/>
        </p:nvSpPr>
        <p:spPr>
          <a:xfrm>
            <a:off x="6732240" y="3789040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x %         1120</a:t>
            </a:r>
          </a:p>
        </p:txBody>
      </p:sp>
      <p:cxnSp>
        <p:nvCxnSpPr>
          <p:cNvPr id="73" name="Egyenes összekötő nyíllal 72"/>
          <p:cNvCxnSpPr/>
          <p:nvPr/>
        </p:nvCxnSpPr>
        <p:spPr>
          <a:xfrm flipV="1">
            <a:off x="8532440" y="3465064"/>
            <a:ext cx="0" cy="54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gyenes összekötő nyíllal 73"/>
          <p:cNvCxnSpPr/>
          <p:nvPr/>
        </p:nvCxnSpPr>
        <p:spPr>
          <a:xfrm flipV="1">
            <a:off x="6516216" y="3465064"/>
            <a:ext cx="0" cy="54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gyenes összekötő 74"/>
          <p:cNvCxnSpPr/>
          <p:nvPr/>
        </p:nvCxnSpPr>
        <p:spPr>
          <a:xfrm>
            <a:off x="6516216" y="4149080"/>
            <a:ext cx="20162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Szövegdoboz 75"/>
          <p:cNvSpPr txBox="1"/>
          <p:nvPr/>
        </p:nvSpPr>
        <p:spPr>
          <a:xfrm>
            <a:off x="6954445" y="41908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x</a:t>
            </a:r>
          </a:p>
        </p:txBody>
      </p:sp>
      <p:cxnSp>
        <p:nvCxnSpPr>
          <p:cNvPr id="77" name="Egyenes összekötő 76"/>
          <p:cNvCxnSpPr/>
          <p:nvPr/>
        </p:nvCxnSpPr>
        <p:spPr>
          <a:xfrm>
            <a:off x="6954445" y="457183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Szövegdoboz 77"/>
          <p:cNvSpPr txBox="1"/>
          <p:nvPr/>
        </p:nvSpPr>
        <p:spPr>
          <a:xfrm>
            <a:off x="6804248" y="4571836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100</a:t>
            </a:r>
          </a:p>
        </p:txBody>
      </p:sp>
      <p:sp>
        <p:nvSpPr>
          <p:cNvPr id="79" name="Szövegdoboz 78"/>
          <p:cNvSpPr txBox="1"/>
          <p:nvPr/>
        </p:nvSpPr>
        <p:spPr>
          <a:xfrm>
            <a:off x="7411645" y="434323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=</a:t>
            </a:r>
          </a:p>
        </p:txBody>
      </p:sp>
      <p:sp>
        <p:nvSpPr>
          <p:cNvPr id="80" name="Szövegdoboz 79"/>
          <p:cNvSpPr txBox="1"/>
          <p:nvPr/>
        </p:nvSpPr>
        <p:spPr>
          <a:xfrm>
            <a:off x="7812360" y="420250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1120</a:t>
            </a:r>
          </a:p>
        </p:txBody>
      </p:sp>
      <p:cxnSp>
        <p:nvCxnSpPr>
          <p:cNvPr id="81" name="Egyenes összekötő 80"/>
          <p:cNvCxnSpPr/>
          <p:nvPr/>
        </p:nvCxnSpPr>
        <p:spPr>
          <a:xfrm>
            <a:off x="7884368" y="4583504"/>
            <a:ext cx="61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Szövegdoboz 81"/>
          <p:cNvSpPr txBox="1"/>
          <p:nvPr/>
        </p:nvSpPr>
        <p:spPr>
          <a:xfrm>
            <a:off x="7812360" y="4581128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7000</a:t>
            </a:r>
          </a:p>
        </p:txBody>
      </p:sp>
      <p:cxnSp>
        <p:nvCxnSpPr>
          <p:cNvPr id="83" name="Egyenes összekötő nyíllal 82"/>
          <p:cNvCxnSpPr/>
          <p:nvPr/>
        </p:nvCxnSpPr>
        <p:spPr>
          <a:xfrm>
            <a:off x="7350442" y="4419436"/>
            <a:ext cx="461918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gyenes összekötő nyíllal 83"/>
          <p:cNvCxnSpPr/>
          <p:nvPr/>
        </p:nvCxnSpPr>
        <p:spPr>
          <a:xfrm flipV="1">
            <a:off x="7350442" y="4419436"/>
            <a:ext cx="461918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églalap 84"/>
          <p:cNvSpPr/>
          <p:nvPr/>
        </p:nvSpPr>
        <p:spPr>
          <a:xfrm>
            <a:off x="6156176" y="5170512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7000 . x = 100 . 1120</a:t>
            </a:r>
          </a:p>
        </p:txBody>
      </p:sp>
      <p:sp>
        <p:nvSpPr>
          <p:cNvPr id="86" name="Téglalap 85"/>
          <p:cNvSpPr/>
          <p:nvPr/>
        </p:nvSpPr>
        <p:spPr>
          <a:xfrm>
            <a:off x="6156176" y="5486980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7000 . x = 112 000</a:t>
            </a:r>
          </a:p>
        </p:txBody>
      </p:sp>
      <p:sp>
        <p:nvSpPr>
          <p:cNvPr id="87" name="Téglalap 86"/>
          <p:cNvSpPr/>
          <p:nvPr/>
        </p:nvSpPr>
        <p:spPr>
          <a:xfrm>
            <a:off x="6894613" y="5775647"/>
            <a:ext cx="1205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x = </a:t>
            </a:r>
            <a:r>
              <a:rPr lang="hu-HU" sz="2400" b="1" dirty="0"/>
              <a:t>16</a:t>
            </a:r>
          </a:p>
        </p:txBody>
      </p:sp>
      <p:sp>
        <p:nvSpPr>
          <p:cNvPr id="88" name="Szövegdoboz 87"/>
          <p:cNvSpPr txBox="1"/>
          <p:nvPr/>
        </p:nvSpPr>
        <p:spPr>
          <a:xfrm>
            <a:off x="323529" y="4429561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 végértéket kell elosztani az 1% értékével:</a:t>
            </a:r>
          </a:p>
        </p:txBody>
      </p:sp>
      <p:sp>
        <p:nvSpPr>
          <p:cNvPr id="89" name="Szövegdoboz 88"/>
          <p:cNvSpPr txBox="1"/>
          <p:nvPr/>
        </p:nvSpPr>
        <p:spPr>
          <a:xfrm>
            <a:off x="827584" y="5003884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1 120 : 70 =</a:t>
            </a:r>
          </a:p>
        </p:txBody>
      </p:sp>
      <p:sp>
        <p:nvSpPr>
          <p:cNvPr id="90" name="Lekerekített téglalap 89"/>
          <p:cNvSpPr/>
          <p:nvPr/>
        </p:nvSpPr>
        <p:spPr>
          <a:xfrm>
            <a:off x="144016" y="5445360"/>
            <a:ext cx="3528000" cy="1224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1" name="Szövegdoboz 90"/>
          <p:cNvSpPr txBox="1"/>
          <p:nvPr/>
        </p:nvSpPr>
        <p:spPr>
          <a:xfrm>
            <a:off x="290743" y="5498784"/>
            <a:ext cx="298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>
                <a:solidFill>
                  <a:srgbClr val="CC0000"/>
                </a:solidFill>
              </a:rPr>
              <a:t>Szorzós/osztós módszer</a:t>
            </a:r>
          </a:p>
        </p:txBody>
      </p:sp>
      <p:sp>
        <p:nvSpPr>
          <p:cNvPr id="92" name="Szövegdoboz 91"/>
          <p:cNvSpPr txBox="1"/>
          <p:nvPr/>
        </p:nvSpPr>
        <p:spPr>
          <a:xfrm>
            <a:off x="1115616" y="6192012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0,16   =</a:t>
            </a:r>
            <a:endParaRPr lang="hu-HU" b="1" dirty="0"/>
          </a:p>
        </p:txBody>
      </p:sp>
      <p:sp>
        <p:nvSpPr>
          <p:cNvPr id="93" name="Szövegdoboz 92"/>
          <p:cNvSpPr txBox="1"/>
          <p:nvPr/>
        </p:nvSpPr>
        <p:spPr>
          <a:xfrm>
            <a:off x="683568" y="5837338"/>
            <a:ext cx="2561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1 120 : 7 000 = 0,16</a:t>
            </a:r>
          </a:p>
        </p:txBody>
      </p:sp>
      <p:sp>
        <p:nvSpPr>
          <p:cNvPr id="95" name="Szalagnyíl felfelé 94"/>
          <p:cNvSpPr/>
          <p:nvPr/>
        </p:nvSpPr>
        <p:spPr>
          <a:xfrm>
            <a:off x="1583696" y="6489336"/>
            <a:ext cx="216000" cy="108000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96" name="Szalagnyíl felfelé 95"/>
          <p:cNvSpPr/>
          <p:nvPr/>
        </p:nvSpPr>
        <p:spPr>
          <a:xfrm>
            <a:off x="1403648" y="6489336"/>
            <a:ext cx="216000" cy="108000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97" name="Szövegdoboz 96"/>
          <p:cNvSpPr txBox="1"/>
          <p:nvPr/>
        </p:nvSpPr>
        <p:spPr>
          <a:xfrm>
            <a:off x="2051720" y="6161234"/>
            <a:ext cx="679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/>
              <a:t>16%</a:t>
            </a:r>
          </a:p>
        </p:txBody>
      </p:sp>
      <p:pic>
        <p:nvPicPr>
          <p:cNvPr id="99" name="Kép 98" descr="ban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6784" y="188641"/>
            <a:ext cx="1475656" cy="1106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50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50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"/>
                            </p:stCondLst>
                            <p:childTnLst>
                              <p:par>
                                <p:cTn id="1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9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9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4" grpId="0" animBg="1"/>
      <p:bldP spid="51" grpId="0" animBg="1"/>
      <p:bldP spid="52" grpId="0" animBg="1"/>
      <p:bldP spid="53" grpId="0"/>
      <p:bldP spid="54" grpId="0"/>
      <p:bldP spid="55" grpId="0"/>
      <p:bldP spid="56" grpId="0" animBg="1"/>
      <p:bldP spid="57" grpId="0"/>
      <p:bldP spid="58" grpId="0" animBg="1"/>
      <p:bldP spid="59" grpId="0"/>
      <p:bldP spid="60" grpId="0"/>
      <p:bldP spid="61" grpId="0"/>
      <p:bldP spid="62" grpId="0"/>
      <p:bldP spid="63" grpId="0"/>
      <p:bldP spid="64" grpId="0"/>
      <p:bldP spid="65" grpId="0"/>
      <p:bldP spid="68" grpId="0"/>
      <p:bldP spid="69" grpId="0"/>
      <p:bldP spid="70" grpId="0"/>
      <p:bldP spid="71" grpId="0"/>
      <p:bldP spid="72" grpId="0"/>
      <p:bldP spid="76" grpId="0"/>
      <p:bldP spid="78" grpId="0"/>
      <p:bldP spid="79" grpId="0"/>
      <p:bldP spid="80" grpId="0"/>
      <p:bldP spid="82" grpId="0"/>
      <p:bldP spid="85" grpId="0"/>
      <p:bldP spid="86" grpId="0"/>
      <p:bldP spid="87" grpId="0"/>
      <p:bldP spid="88" grpId="0"/>
      <p:bldP spid="89" grpId="0"/>
      <p:bldP spid="90" grpId="0" animBg="1"/>
      <p:bldP spid="91" grpId="0"/>
      <p:bldP spid="92" grpId="0"/>
      <p:bldP spid="93" grpId="0"/>
      <p:bldP spid="95" grpId="0" animBg="1"/>
      <p:bldP spid="96" grpId="0" animBg="1"/>
      <p:bldP spid="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00CC"/>
                </a:solidFill>
              </a:rPr>
              <a:t>Hol találkozunk a %-kal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067944" y="5302949"/>
            <a:ext cx="478849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b="1" dirty="0"/>
              <a:t>Bankban -</a:t>
            </a:r>
            <a:r>
              <a:rPr lang="hu-HU" dirty="0"/>
              <a:t> a betett pénzünk kamatozik, </a:t>
            </a:r>
          </a:p>
          <a:p>
            <a:pPr algn="ctr"/>
            <a:r>
              <a:rPr lang="hu-HU" dirty="0"/>
              <a:t>a kölcsönzött pénzre is kamatot fizetünk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92896"/>
            <a:ext cx="28194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9802" y="1648172"/>
            <a:ext cx="4630670" cy="336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827584" y="1628800"/>
            <a:ext cx="2376264" cy="57606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Üzletekben AKCIÓ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 descr="country_hu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64288" y="652686"/>
            <a:ext cx="609600" cy="400050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sz="2400" b="0" dirty="0">
                <a:solidFill>
                  <a:srgbClr val="0000CC"/>
                </a:solidFill>
              </a:rPr>
              <a:t>DPH</a:t>
            </a:r>
            <a:r>
              <a:rPr lang="hu-HU" sz="4400" dirty="0">
                <a:solidFill>
                  <a:srgbClr val="0000CC"/>
                </a:solidFill>
              </a:rPr>
              <a:t>       ADÓ       </a:t>
            </a:r>
            <a:r>
              <a:rPr lang="hu-HU" sz="2400" b="0" dirty="0">
                <a:solidFill>
                  <a:srgbClr val="0000CC"/>
                </a:solidFill>
              </a:rPr>
              <a:t>ÁFA</a:t>
            </a:r>
            <a:endParaRPr lang="hu-HU" sz="4400" b="0" dirty="0">
              <a:solidFill>
                <a:srgbClr val="0000CC"/>
              </a:solidFill>
            </a:endParaRPr>
          </a:p>
        </p:txBody>
      </p:sp>
      <p:pic>
        <p:nvPicPr>
          <p:cNvPr id="7" name="Kép 6" descr="country_sv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692696"/>
            <a:ext cx="609600" cy="38100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901765" y="1476073"/>
            <a:ext cx="734047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hu-HU" sz="3200" b="1" dirty="0">
                <a:solidFill>
                  <a:schemeClr val="tx1"/>
                </a:solidFill>
              </a:rPr>
              <a:t>Szlovákiában az adó mértéke </a:t>
            </a:r>
            <a:r>
              <a:rPr lang="hu-HU" sz="3600" b="1" dirty="0">
                <a:solidFill>
                  <a:schemeClr val="tx1"/>
                </a:solidFill>
                <a:latin typeface="Arial Black" pitchFamily="34" charset="0"/>
              </a:rPr>
              <a:t>23%</a:t>
            </a:r>
            <a:r>
              <a:rPr lang="hu-HU" sz="32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Lekerekített téglalap 9"/>
          <p:cNvSpPr/>
          <p:nvPr/>
        </p:nvSpPr>
        <p:spPr>
          <a:xfrm>
            <a:off x="504056" y="4077072"/>
            <a:ext cx="3491880" cy="252028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1135272" y="2780928"/>
            <a:ext cx="2284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3333FF"/>
                </a:solidFill>
              </a:rPr>
              <a:t>Az ár ADÓ NÉLKÜL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1329744" y="5363924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100%......800€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333967" y="5723964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1%..........</a:t>
            </a:r>
          </a:p>
        </p:txBody>
      </p:sp>
      <p:sp>
        <p:nvSpPr>
          <p:cNvPr id="14" name="Szalagnyíl jobbra 13"/>
          <p:cNvSpPr/>
          <p:nvPr/>
        </p:nvSpPr>
        <p:spPr>
          <a:xfrm>
            <a:off x="1115616" y="5445224"/>
            <a:ext cx="216024" cy="432048"/>
          </a:xfrm>
          <a:prstGeom prst="curv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467544" y="5507940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:100</a:t>
            </a:r>
          </a:p>
        </p:txBody>
      </p:sp>
      <p:sp>
        <p:nvSpPr>
          <p:cNvPr id="16" name="Szalagnyíl jobbra 15"/>
          <p:cNvSpPr/>
          <p:nvPr/>
        </p:nvSpPr>
        <p:spPr>
          <a:xfrm flipH="1">
            <a:off x="3131840" y="5445224"/>
            <a:ext cx="216024" cy="432048"/>
          </a:xfrm>
          <a:prstGeom prst="curv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3275856" y="5517232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:100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2367396" y="571467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8€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1331640" y="6084004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123%......</a:t>
            </a:r>
          </a:p>
        </p:txBody>
      </p:sp>
      <p:sp>
        <p:nvSpPr>
          <p:cNvPr id="20" name="Szalagnyíl jobbra 19"/>
          <p:cNvSpPr/>
          <p:nvPr/>
        </p:nvSpPr>
        <p:spPr>
          <a:xfrm>
            <a:off x="1115616" y="5877272"/>
            <a:ext cx="216024" cy="432048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491600" y="5949280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.123</a:t>
            </a:r>
          </a:p>
        </p:txBody>
      </p:sp>
      <p:sp>
        <p:nvSpPr>
          <p:cNvPr id="22" name="Szalagnyíl jobbra 21"/>
          <p:cNvSpPr/>
          <p:nvPr/>
        </p:nvSpPr>
        <p:spPr>
          <a:xfrm flipH="1">
            <a:off x="3131840" y="5877272"/>
            <a:ext cx="216024" cy="432048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3275856" y="5949280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.123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2367396" y="6084004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984€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1255751" y="3707740"/>
            <a:ext cx="202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hu-HU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bez</a:t>
            </a:r>
            <a:r>
              <a:rPr lang="hu-H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DPH, nettó)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1547664" y="3068960"/>
            <a:ext cx="1569660" cy="64633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3600" b="1" dirty="0">
                <a:solidFill>
                  <a:srgbClr val="0000CC"/>
                </a:solidFill>
                <a:latin typeface="Arial Black" pitchFamily="34" charset="0"/>
              </a:rPr>
              <a:t>100%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611560" y="4233862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medence ára adó nélkül 800€. Mennyibe kerül adóval együtt?</a:t>
            </a: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2267744" y="2276872"/>
            <a:ext cx="2088232" cy="36004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1" name="Szövegdoboz 30"/>
          <p:cNvSpPr txBox="1"/>
          <p:nvPr/>
        </p:nvSpPr>
        <p:spPr>
          <a:xfrm>
            <a:off x="5949477" y="2780928"/>
            <a:ext cx="179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006600"/>
                </a:solidFill>
              </a:rPr>
              <a:t>Az ár ADÓVAL</a:t>
            </a:r>
          </a:p>
        </p:txBody>
      </p:sp>
      <p:sp>
        <p:nvSpPr>
          <p:cNvPr id="32" name="Szövegdoboz 31"/>
          <p:cNvSpPr txBox="1"/>
          <p:nvPr/>
        </p:nvSpPr>
        <p:spPr>
          <a:xfrm>
            <a:off x="5898181" y="3707740"/>
            <a:ext cx="184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(s DPH, bruttó)</a:t>
            </a:r>
          </a:p>
        </p:txBody>
      </p:sp>
      <p:sp>
        <p:nvSpPr>
          <p:cNvPr id="33" name="Szövegdoboz 32"/>
          <p:cNvSpPr txBox="1"/>
          <p:nvPr/>
        </p:nvSpPr>
        <p:spPr>
          <a:xfrm>
            <a:off x="6084168" y="3068960"/>
            <a:ext cx="1569660" cy="64633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3600" b="1" dirty="0">
                <a:solidFill>
                  <a:srgbClr val="006600"/>
                </a:solidFill>
                <a:latin typeface="Arial Black" pitchFamily="34" charset="0"/>
              </a:rPr>
              <a:t>123%</a:t>
            </a:r>
          </a:p>
        </p:txBody>
      </p:sp>
      <p:cxnSp>
        <p:nvCxnSpPr>
          <p:cNvPr id="34" name="Egyenes összekötő nyíllal 33"/>
          <p:cNvCxnSpPr/>
          <p:nvPr/>
        </p:nvCxnSpPr>
        <p:spPr>
          <a:xfrm>
            <a:off x="4788024" y="2276872"/>
            <a:ext cx="2088000" cy="360040"/>
          </a:xfrm>
          <a:prstGeom prst="straightConnector1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ekerekített téglalap 34"/>
          <p:cNvSpPr/>
          <p:nvPr/>
        </p:nvSpPr>
        <p:spPr>
          <a:xfrm>
            <a:off x="5112568" y="4077072"/>
            <a:ext cx="3491880" cy="252028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Szövegdoboz 35"/>
          <p:cNvSpPr txBox="1"/>
          <p:nvPr/>
        </p:nvSpPr>
        <p:spPr>
          <a:xfrm>
            <a:off x="5938256" y="5363924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123%......369€</a:t>
            </a:r>
          </a:p>
        </p:txBody>
      </p:sp>
      <p:sp>
        <p:nvSpPr>
          <p:cNvPr id="37" name="Szövegdoboz 36"/>
          <p:cNvSpPr txBox="1"/>
          <p:nvPr/>
        </p:nvSpPr>
        <p:spPr>
          <a:xfrm>
            <a:off x="5942479" y="5723964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1%..........</a:t>
            </a:r>
          </a:p>
        </p:txBody>
      </p:sp>
      <p:sp>
        <p:nvSpPr>
          <p:cNvPr id="38" name="Szalagnyíl jobbra 37"/>
          <p:cNvSpPr/>
          <p:nvPr/>
        </p:nvSpPr>
        <p:spPr>
          <a:xfrm>
            <a:off x="5724128" y="5445224"/>
            <a:ext cx="216024" cy="432048"/>
          </a:xfrm>
          <a:prstGeom prst="curv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9" name="Szövegdoboz 38"/>
          <p:cNvSpPr txBox="1"/>
          <p:nvPr/>
        </p:nvSpPr>
        <p:spPr>
          <a:xfrm>
            <a:off x="5076056" y="5507940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:123</a:t>
            </a:r>
          </a:p>
        </p:txBody>
      </p:sp>
      <p:sp>
        <p:nvSpPr>
          <p:cNvPr id="40" name="Szalagnyíl jobbra 39"/>
          <p:cNvSpPr/>
          <p:nvPr/>
        </p:nvSpPr>
        <p:spPr>
          <a:xfrm flipH="1">
            <a:off x="7740352" y="5445224"/>
            <a:ext cx="216024" cy="432048"/>
          </a:xfrm>
          <a:prstGeom prst="curv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41" name="Szövegdoboz 40"/>
          <p:cNvSpPr txBox="1"/>
          <p:nvPr/>
        </p:nvSpPr>
        <p:spPr>
          <a:xfrm>
            <a:off x="7884368" y="5517232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:123</a:t>
            </a:r>
          </a:p>
        </p:txBody>
      </p:sp>
      <p:sp>
        <p:nvSpPr>
          <p:cNvPr id="42" name="Szövegdoboz 41"/>
          <p:cNvSpPr txBox="1"/>
          <p:nvPr/>
        </p:nvSpPr>
        <p:spPr>
          <a:xfrm>
            <a:off x="6975908" y="571467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3€</a:t>
            </a:r>
          </a:p>
        </p:txBody>
      </p:sp>
      <p:sp>
        <p:nvSpPr>
          <p:cNvPr id="43" name="Szövegdoboz 42"/>
          <p:cNvSpPr txBox="1"/>
          <p:nvPr/>
        </p:nvSpPr>
        <p:spPr>
          <a:xfrm>
            <a:off x="5940152" y="6084004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100%......</a:t>
            </a:r>
          </a:p>
        </p:txBody>
      </p:sp>
      <p:sp>
        <p:nvSpPr>
          <p:cNvPr id="44" name="Szalagnyíl jobbra 43"/>
          <p:cNvSpPr/>
          <p:nvPr/>
        </p:nvSpPr>
        <p:spPr>
          <a:xfrm>
            <a:off x="5724128" y="5877272"/>
            <a:ext cx="216024" cy="432048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45" name="Szövegdoboz 44"/>
          <p:cNvSpPr txBox="1"/>
          <p:nvPr/>
        </p:nvSpPr>
        <p:spPr>
          <a:xfrm>
            <a:off x="5100112" y="5949280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.100</a:t>
            </a:r>
          </a:p>
        </p:txBody>
      </p:sp>
      <p:sp>
        <p:nvSpPr>
          <p:cNvPr id="46" name="Szalagnyíl jobbra 45"/>
          <p:cNvSpPr/>
          <p:nvPr/>
        </p:nvSpPr>
        <p:spPr>
          <a:xfrm flipH="1">
            <a:off x="7740352" y="5877272"/>
            <a:ext cx="216024" cy="432048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47" name="Szövegdoboz 46"/>
          <p:cNvSpPr txBox="1"/>
          <p:nvPr/>
        </p:nvSpPr>
        <p:spPr>
          <a:xfrm>
            <a:off x="7884368" y="5949280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.100</a:t>
            </a:r>
          </a:p>
        </p:txBody>
      </p:sp>
      <p:sp>
        <p:nvSpPr>
          <p:cNvPr id="48" name="Szövegdoboz 47"/>
          <p:cNvSpPr txBox="1"/>
          <p:nvPr/>
        </p:nvSpPr>
        <p:spPr>
          <a:xfrm>
            <a:off x="6975908" y="6084004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300€</a:t>
            </a:r>
          </a:p>
        </p:txBody>
      </p:sp>
      <p:sp>
        <p:nvSpPr>
          <p:cNvPr id="49" name="Szövegdoboz 48"/>
          <p:cNvSpPr txBox="1"/>
          <p:nvPr/>
        </p:nvSpPr>
        <p:spPr>
          <a:xfrm>
            <a:off x="5220072" y="4233862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szekrény ára adóval együtt 369€. Mennyibe kerül adó nélkül?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12" grpId="0"/>
      <p:bldP spid="13" grpId="0"/>
      <p:bldP spid="14" grpId="0" animBg="1"/>
      <p:bldP spid="15" grpId="0"/>
      <p:bldP spid="16" grpId="0" animBg="1"/>
      <p:bldP spid="17" grpId="0"/>
      <p:bldP spid="18" grpId="0"/>
      <p:bldP spid="19" grpId="0"/>
      <p:bldP spid="20" grpId="0" animBg="1"/>
      <p:bldP spid="21" grpId="0"/>
      <p:bldP spid="22" grpId="0" animBg="1"/>
      <p:bldP spid="23" grpId="0"/>
      <p:bldP spid="24" grpId="0"/>
      <p:bldP spid="25" grpId="0"/>
      <p:bldP spid="26" grpId="0"/>
      <p:bldP spid="27" grpId="0"/>
      <p:bldP spid="31" grpId="0"/>
      <p:bldP spid="32" grpId="0"/>
      <p:bldP spid="33" grpId="0"/>
      <p:bldP spid="35" grpId="0" animBg="1"/>
      <p:bldP spid="36" grpId="0"/>
      <p:bldP spid="37" grpId="0"/>
      <p:bldP spid="38" grpId="0" animBg="1"/>
      <p:bldP spid="39" grpId="0"/>
      <p:bldP spid="40" grpId="0" animBg="1"/>
      <p:bldP spid="41" grpId="0"/>
      <p:bldP spid="42" grpId="0"/>
      <p:bldP spid="43" grpId="0"/>
      <p:bldP spid="44" grpId="0" animBg="1"/>
      <p:bldP spid="45" grpId="0"/>
      <p:bldP spid="46" grpId="0" animBg="1"/>
      <p:bldP spid="47" grpId="0"/>
      <p:bldP spid="48" grpId="0"/>
      <p:bldP spid="4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00CC"/>
                </a:solidFill>
              </a:rPr>
              <a:t>Ezrelék - ‰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743068" y="1332057"/>
            <a:ext cx="765786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hu-HU" sz="3200" b="1" dirty="0">
                <a:solidFill>
                  <a:schemeClr val="tx1"/>
                </a:solidFill>
              </a:rPr>
              <a:t>Az 1</a:t>
            </a:r>
            <a:r>
              <a:rPr lang="hu-H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‰</a:t>
            </a:r>
            <a:r>
              <a:rPr lang="hu-HU" sz="3200" b="1" dirty="0">
                <a:solidFill>
                  <a:schemeClr val="tx1"/>
                </a:solidFill>
              </a:rPr>
              <a:t> valaminek az egy ezred része.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051720" y="2062589"/>
            <a:ext cx="2579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6 000-nek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755576" y="278092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Tulajdonképpen ugyanaz minden, mint a százalékszámításnál, csak amit ott 100, az itt 1 000.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499992" y="2060848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1</a:t>
            </a:r>
            <a:r>
              <a:rPr lang="hu-H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‰ </a:t>
            </a:r>
            <a:r>
              <a:rPr lang="hu-HU" sz="3600" b="1" dirty="0" err="1"/>
              <a:t>-e</a:t>
            </a:r>
            <a:r>
              <a:rPr lang="hu-HU" sz="3600" b="1" dirty="0"/>
              <a:t>:</a:t>
            </a:r>
            <a:endParaRPr lang="hu-HU" sz="36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6228184" y="2060848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6</a:t>
            </a:r>
            <a:endParaRPr lang="hu-HU" sz="3600" dirty="0"/>
          </a:p>
        </p:txBody>
      </p:sp>
      <p:sp>
        <p:nvSpPr>
          <p:cNvPr id="9" name="Ellipszis 8"/>
          <p:cNvSpPr/>
          <p:nvPr/>
        </p:nvSpPr>
        <p:spPr>
          <a:xfrm>
            <a:off x="2123728" y="5841264"/>
            <a:ext cx="1188000" cy="64807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5724128" y="5985384"/>
            <a:ext cx="2736000" cy="90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5832440" y="4329096"/>
            <a:ext cx="2772000" cy="1008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3528104" y="3717136"/>
            <a:ext cx="1980000" cy="972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/>
          <p:cNvSpPr/>
          <p:nvPr/>
        </p:nvSpPr>
        <p:spPr>
          <a:xfrm>
            <a:off x="1403648" y="4329096"/>
            <a:ext cx="1656184" cy="100811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Lekerekített téglalap 13"/>
          <p:cNvSpPr/>
          <p:nvPr/>
        </p:nvSpPr>
        <p:spPr>
          <a:xfrm>
            <a:off x="3923928" y="5193192"/>
            <a:ext cx="1440160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1469117" y="4545120"/>
            <a:ext cx="1511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/>
              <a:t>Ismerjük az</a:t>
            </a:r>
          </a:p>
          <a:p>
            <a:pPr algn="ctr"/>
            <a:r>
              <a:rPr lang="hu-HU" b="1" dirty="0"/>
              <a:t>1 000</a:t>
            </a:r>
            <a:r>
              <a:rPr lang="hu-H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‰</a:t>
            </a:r>
            <a:r>
              <a:rPr lang="hu-HU" b="1" dirty="0"/>
              <a:t>-et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3602232" y="3861152"/>
            <a:ext cx="1818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/>
              <a:t>Ismerjük a</a:t>
            </a:r>
          </a:p>
          <a:p>
            <a:pPr algn="ctr"/>
            <a:r>
              <a:rPr lang="hu-HU" b="1" dirty="0"/>
              <a:t>valahány </a:t>
            </a:r>
            <a:r>
              <a:rPr lang="hu-H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‰</a:t>
            </a:r>
            <a:r>
              <a:rPr lang="hu-HU" b="1" dirty="0"/>
              <a:t>-et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5872738" y="4473112"/>
            <a:ext cx="2659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/>
              <a:t>Ismerjük az</a:t>
            </a:r>
          </a:p>
          <a:p>
            <a:pPr algn="ctr"/>
            <a:r>
              <a:rPr lang="hu-HU" b="1" dirty="0"/>
              <a:t>1 000+valahány </a:t>
            </a:r>
            <a:r>
              <a:rPr lang="hu-H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‰</a:t>
            </a:r>
            <a:r>
              <a:rPr lang="hu-HU" b="1" dirty="0"/>
              <a:t>-et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5780018" y="6057288"/>
            <a:ext cx="2608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/>
              <a:t>Ismerjük az</a:t>
            </a:r>
          </a:p>
          <a:p>
            <a:pPr algn="ctr"/>
            <a:r>
              <a:rPr lang="hu-HU" b="1" dirty="0"/>
              <a:t>1 000-valahány </a:t>
            </a:r>
            <a:r>
              <a:rPr lang="hu-H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‰</a:t>
            </a:r>
            <a:r>
              <a:rPr lang="hu-HU" b="1" dirty="0"/>
              <a:t>-et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2195736" y="5985280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Hány </a:t>
            </a:r>
            <a:r>
              <a:rPr lang="hu-H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‰</a:t>
            </a:r>
            <a:endParaRPr lang="hu-HU" b="1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3995936" y="5337208"/>
            <a:ext cx="1268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/>
              <a:t>Feladatok</a:t>
            </a:r>
          </a:p>
          <a:p>
            <a:pPr algn="ctr"/>
            <a:r>
              <a:rPr lang="hu-HU" b="1" dirty="0"/>
              <a:t>típusai</a:t>
            </a:r>
          </a:p>
        </p:txBody>
      </p:sp>
      <p:cxnSp>
        <p:nvCxnSpPr>
          <p:cNvPr id="21" name="Egyenes összekötő nyíllal 20"/>
          <p:cNvCxnSpPr/>
          <p:nvPr/>
        </p:nvCxnSpPr>
        <p:spPr>
          <a:xfrm flipH="1" flipV="1">
            <a:off x="3095920" y="4905160"/>
            <a:ext cx="792000" cy="288000"/>
          </a:xfrm>
          <a:prstGeom prst="straightConnector1">
            <a:avLst/>
          </a:prstGeom>
          <a:ln w="28575">
            <a:solidFill>
              <a:srgbClr val="CCCCFF"/>
            </a:solidFill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 flipH="1" flipV="1">
            <a:off x="4499992" y="4761144"/>
            <a:ext cx="144016" cy="360040"/>
          </a:xfrm>
          <a:prstGeom prst="straightConnector1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 flipV="1">
            <a:off x="5364088" y="4977168"/>
            <a:ext cx="432048" cy="216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>
            <a:off x="5364088" y="6057288"/>
            <a:ext cx="360040" cy="216024"/>
          </a:xfrm>
          <a:prstGeom prst="straightConnector1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 flipH="1">
            <a:off x="3347864" y="6057288"/>
            <a:ext cx="576064" cy="72008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412776"/>
            <a:ext cx="5328592" cy="14401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hu-HU" sz="2000" b="1" dirty="0"/>
              <a:t>Közlekedésben</a:t>
            </a:r>
            <a:r>
              <a:rPr lang="hu-HU" sz="2000" dirty="0"/>
              <a:t> – az emelkedés vagy a lejtő szintkülönbségének jelölése:</a:t>
            </a:r>
          </a:p>
          <a:p>
            <a:pPr algn="just">
              <a:buNone/>
            </a:pPr>
            <a:r>
              <a:rPr lang="hu-HU" sz="2000" dirty="0"/>
              <a:t>	1</a:t>
            </a: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‰ – ha 1 km (1 000 m) útszakaszon a szintkülönbség 1 m</a:t>
            </a:r>
            <a:endParaRPr lang="hu-HU" sz="20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hu-HU" dirty="0">
                <a:solidFill>
                  <a:srgbClr val="0000CC"/>
                </a:solidFill>
              </a:rPr>
              <a:t>Hol találkozunk az ‰-kel </a:t>
            </a: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2771800" y="3356992"/>
            <a:ext cx="5904656" cy="12241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365760" indent="-256032" algn="just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hu-HU" sz="2000" b="1" dirty="0"/>
              <a:t>Véralkoholszint</a:t>
            </a:r>
            <a:r>
              <a:rPr lang="hu-HU" sz="2000" dirty="0"/>
              <a:t> – az emberi szervezet vérében található alkohol mértéke:1</a:t>
            </a: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‰ – ha 1 liter (1 000 ml) vérben 1 ml alkohol van</a:t>
            </a:r>
            <a:endParaRPr lang="hu-HU" sz="2000" dirty="0"/>
          </a:p>
          <a:p>
            <a:pPr marL="365760" lvl="0" indent="-256032" algn="just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1691680" y="5083024"/>
            <a:ext cx="5040560" cy="13681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365760" lvl="0" indent="-256032" algn="just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hu-HU" sz="2000" b="1" dirty="0"/>
              <a:t>Finomság</a:t>
            </a:r>
            <a:r>
              <a:rPr lang="hu-HU" sz="2000" dirty="0"/>
              <a:t> – a nemesfémötvözetek nemesfémtartalmának jelölése: </a:t>
            </a:r>
          </a:p>
          <a:p>
            <a:pPr marL="365760" lvl="0" indent="-256032" algn="just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hu-HU" sz="2000" dirty="0"/>
              <a:t>	1</a:t>
            </a: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‰ – ha 1 kg (1 000 g) ötvözetben 1 g nemesfém van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Kép 6" descr="2386809_1101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082652"/>
            <a:ext cx="2285926" cy="1570484"/>
          </a:xfrm>
          <a:prstGeom prst="roundRect">
            <a:avLst>
              <a:gd name="adj" fmla="val 1894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Kép 7" descr="opel-astra-gtc-emelkedo-hatterkep-65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9746" y="1340768"/>
            <a:ext cx="3240726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Kép 8" descr="silbergoldproducts-300x2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4867000"/>
            <a:ext cx="1893301" cy="1874368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uiExpand="1" build="p" animBg="1"/>
      <p:bldP spid="6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ekerekített téglalap 50"/>
          <p:cNvSpPr/>
          <p:nvPr/>
        </p:nvSpPr>
        <p:spPr>
          <a:xfrm>
            <a:off x="4067944" y="3284984"/>
            <a:ext cx="5040560" cy="338437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Lekerekített téglalap 49"/>
          <p:cNvSpPr/>
          <p:nvPr/>
        </p:nvSpPr>
        <p:spPr>
          <a:xfrm>
            <a:off x="35496" y="3284984"/>
            <a:ext cx="3960440" cy="302433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156369" y="1281534"/>
            <a:ext cx="8736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dirty="0"/>
              <a:t>Kassa tengerszint feletti magassága 255 m. Eperjes pedig 296 m tengerszint feletti magasságban fekszik. A két város közti távolság 36,7 km. Számítsd ki ezrelékben a két város közti átlagos emelkedést!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5496" y="2339588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1.) Mi van megadva?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827584" y="3338408"/>
            <a:ext cx="214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>
                <a:solidFill>
                  <a:srgbClr val="006600"/>
                </a:solidFill>
              </a:rPr>
              <a:t>1 ‰ </a:t>
            </a:r>
            <a:r>
              <a:rPr lang="hu-HU" b="1" u="sng" dirty="0" err="1">
                <a:solidFill>
                  <a:srgbClr val="006600"/>
                </a:solidFill>
              </a:rPr>
              <a:t>-es</a:t>
            </a:r>
            <a:r>
              <a:rPr lang="hu-HU" b="1" u="sng" dirty="0">
                <a:solidFill>
                  <a:srgbClr val="006600"/>
                </a:solidFill>
              </a:rPr>
              <a:t> módszer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969704" y="3851756"/>
            <a:ext cx="217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1000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‰</a:t>
            </a:r>
            <a:r>
              <a:rPr lang="hu-HU" dirty="0"/>
              <a:t>.....36700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973927" y="4211796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‰</a:t>
            </a:r>
            <a:r>
              <a:rPr lang="hu-HU" dirty="0"/>
              <a:t>..........</a:t>
            </a:r>
          </a:p>
        </p:txBody>
      </p:sp>
      <p:sp>
        <p:nvSpPr>
          <p:cNvPr id="9" name="Szalagnyíl jobbra 8"/>
          <p:cNvSpPr/>
          <p:nvPr/>
        </p:nvSpPr>
        <p:spPr>
          <a:xfrm>
            <a:off x="755576" y="3933056"/>
            <a:ext cx="216024" cy="432048"/>
          </a:xfrm>
          <a:prstGeom prst="curv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-14313" y="3995772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:1000</a:t>
            </a:r>
          </a:p>
        </p:txBody>
      </p:sp>
      <p:sp>
        <p:nvSpPr>
          <p:cNvPr id="11" name="Szalagnyíl jobbra 10"/>
          <p:cNvSpPr/>
          <p:nvPr/>
        </p:nvSpPr>
        <p:spPr>
          <a:xfrm flipH="1">
            <a:off x="3059832" y="3933056"/>
            <a:ext cx="216024" cy="432048"/>
          </a:xfrm>
          <a:prstGeom prst="curv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3203848" y="400506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:1000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2147784" y="4202504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36,7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35496" y="2699628"/>
            <a:ext cx="2837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2.) Mit kell kiszámítani?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2451929" y="2339588"/>
            <a:ext cx="6773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két város közti táv 36,7 km = 36 700 m, ez az </a:t>
            </a:r>
            <a:r>
              <a:rPr lang="hu-HU" b="1" dirty="0"/>
              <a:t>1 000</a:t>
            </a:r>
            <a:r>
              <a:rPr lang="hu-H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‰</a:t>
            </a:r>
            <a:r>
              <a:rPr lang="hu-HU" dirty="0"/>
              <a:t> 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2843808" y="2699628"/>
            <a:ext cx="5732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szintkülönbség, vagyis 296-255=41 m </a:t>
            </a:r>
            <a:r>
              <a:rPr lang="hu-HU" b="1" dirty="0"/>
              <a:t>hány</a:t>
            </a:r>
            <a:r>
              <a:rPr lang="hu-HU" dirty="0"/>
              <a:t> </a:t>
            </a:r>
            <a:r>
              <a:rPr lang="hu-H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‰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1014715" y="4571836"/>
            <a:ext cx="161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? 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‰</a:t>
            </a:r>
            <a:r>
              <a:rPr lang="hu-HU" dirty="0"/>
              <a:t>..........41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2195736" y="5723964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1,12</a:t>
            </a:r>
            <a:r>
              <a:rPr lang="hu-H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‰</a:t>
            </a:r>
            <a:endParaRPr lang="hu-HU" b="1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5004048" y="3347700"/>
            <a:ext cx="3084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>
                <a:solidFill>
                  <a:srgbClr val="660066"/>
                </a:solidFill>
              </a:rPr>
              <a:t>Egyenes arányos módszer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4139952" y="393305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1000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‰</a:t>
            </a:r>
            <a:r>
              <a:rPr lang="hu-HU" dirty="0"/>
              <a:t>         36700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4355976" y="4293096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x 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‰</a:t>
            </a:r>
            <a:r>
              <a:rPr lang="hu-HU" dirty="0"/>
              <a:t>           41</a:t>
            </a:r>
          </a:p>
        </p:txBody>
      </p:sp>
      <p:cxnSp>
        <p:nvCxnSpPr>
          <p:cNvPr id="26" name="Rovná spojovacia šípka 9"/>
          <p:cNvCxnSpPr/>
          <p:nvPr/>
        </p:nvCxnSpPr>
        <p:spPr>
          <a:xfrm>
            <a:off x="5148064" y="4056112"/>
            <a:ext cx="4680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ovná spojovacia šípka 10"/>
          <p:cNvCxnSpPr/>
          <p:nvPr/>
        </p:nvCxnSpPr>
        <p:spPr>
          <a:xfrm flipV="1">
            <a:off x="5148064" y="4056112"/>
            <a:ext cx="4680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églalap 27"/>
          <p:cNvSpPr/>
          <p:nvPr/>
        </p:nvSpPr>
        <p:spPr>
          <a:xfrm>
            <a:off x="3962438" y="4725144"/>
            <a:ext cx="2481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 36700.x = 1000.41</a:t>
            </a:r>
          </a:p>
        </p:txBody>
      </p:sp>
      <p:sp>
        <p:nvSpPr>
          <p:cNvPr id="29" name="Téglalap 28"/>
          <p:cNvSpPr/>
          <p:nvPr/>
        </p:nvSpPr>
        <p:spPr>
          <a:xfrm>
            <a:off x="3995936" y="5013176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36700.x = 41000 </a:t>
            </a:r>
          </a:p>
        </p:txBody>
      </p:sp>
      <p:sp>
        <p:nvSpPr>
          <p:cNvPr id="30" name="Téglalap 29"/>
          <p:cNvSpPr/>
          <p:nvPr/>
        </p:nvSpPr>
        <p:spPr>
          <a:xfrm>
            <a:off x="4427984" y="5346412"/>
            <a:ext cx="1499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x = </a:t>
            </a:r>
            <a:r>
              <a:rPr lang="hu-HU" sz="2400" b="1" dirty="0"/>
              <a:t>1,12</a:t>
            </a:r>
          </a:p>
        </p:txBody>
      </p:sp>
      <p:sp>
        <p:nvSpPr>
          <p:cNvPr id="31" name="Szövegdoboz 30"/>
          <p:cNvSpPr txBox="1"/>
          <p:nvPr/>
        </p:nvSpPr>
        <p:spPr>
          <a:xfrm>
            <a:off x="6660232" y="393305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100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</a:rPr>
              <a:t>0‰</a:t>
            </a:r>
            <a:r>
              <a:rPr lang="hu-HU" dirty="0"/>
              <a:t>       36700</a:t>
            </a:r>
          </a:p>
        </p:txBody>
      </p:sp>
      <p:sp>
        <p:nvSpPr>
          <p:cNvPr id="32" name="Szövegdoboz 31"/>
          <p:cNvSpPr txBox="1"/>
          <p:nvPr/>
        </p:nvSpPr>
        <p:spPr>
          <a:xfrm>
            <a:off x="6876256" y="4293096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x 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‰</a:t>
            </a:r>
            <a:r>
              <a:rPr lang="hu-HU" dirty="0"/>
              <a:t>         41</a:t>
            </a:r>
          </a:p>
        </p:txBody>
      </p:sp>
      <p:cxnSp>
        <p:nvCxnSpPr>
          <p:cNvPr id="33" name="Egyenes összekötő nyíllal 32"/>
          <p:cNvCxnSpPr/>
          <p:nvPr/>
        </p:nvCxnSpPr>
        <p:spPr>
          <a:xfrm flipV="1">
            <a:off x="8892480" y="3969120"/>
            <a:ext cx="0" cy="54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/>
          <p:nvPr/>
        </p:nvCxnSpPr>
        <p:spPr>
          <a:xfrm flipV="1">
            <a:off x="6660232" y="3969120"/>
            <a:ext cx="0" cy="54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/>
          <p:nvPr/>
        </p:nvCxnSpPr>
        <p:spPr>
          <a:xfrm>
            <a:off x="6732240" y="4653136"/>
            <a:ext cx="205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Szövegdoboz 35"/>
          <p:cNvSpPr txBox="1"/>
          <p:nvPr/>
        </p:nvSpPr>
        <p:spPr>
          <a:xfrm>
            <a:off x="7020272" y="46948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x</a:t>
            </a:r>
          </a:p>
        </p:txBody>
      </p:sp>
      <p:cxnSp>
        <p:nvCxnSpPr>
          <p:cNvPr id="37" name="Egyenes összekötő 36"/>
          <p:cNvCxnSpPr/>
          <p:nvPr/>
        </p:nvCxnSpPr>
        <p:spPr>
          <a:xfrm>
            <a:off x="6948320" y="5075892"/>
            <a:ext cx="5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zövegdoboz 37"/>
          <p:cNvSpPr txBox="1"/>
          <p:nvPr/>
        </p:nvSpPr>
        <p:spPr>
          <a:xfrm>
            <a:off x="6804248" y="5085184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1000</a:t>
            </a:r>
          </a:p>
        </p:txBody>
      </p:sp>
      <p:sp>
        <p:nvSpPr>
          <p:cNvPr id="39" name="Szövegdoboz 38"/>
          <p:cNvSpPr txBox="1"/>
          <p:nvPr/>
        </p:nvSpPr>
        <p:spPr>
          <a:xfrm>
            <a:off x="7555661" y="484729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=</a:t>
            </a:r>
          </a:p>
        </p:txBody>
      </p:sp>
      <p:sp>
        <p:nvSpPr>
          <p:cNvPr id="40" name="Szövegdoboz 39"/>
          <p:cNvSpPr txBox="1"/>
          <p:nvPr/>
        </p:nvSpPr>
        <p:spPr>
          <a:xfrm>
            <a:off x="8172400" y="4706560"/>
            <a:ext cx="62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41</a:t>
            </a:r>
          </a:p>
        </p:txBody>
      </p:sp>
      <p:cxnSp>
        <p:nvCxnSpPr>
          <p:cNvPr id="41" name="Egyenes összekötő 40"/>
          <p:cNvCxnSpPr/>
          <p:nvPr/>
        </p:nvCxnSpPr>
        <p:spPr>
          <a:xfrm>
            <a:off x="8028384" y="5087560"/>
            <a:ext cx="72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zövegdoboz 41"/>
          <p:cNvSpPr txBox="1"/>
          <p:nvPr/>
        </p:nvSpPr>
        <p:spPr>
          <a:xfrm>
            <a:off x="7956376" y="5085184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36700</a:t>
            </a:r>
          </a:p>
        </p:txBody>
      </p:sp>
      <p:cxnSp>
        <p:nvCxnSpPr>
          <p:cNvPr id="43" name="Egyenes összekötő nyíllal 42"/>
          <p:cNvCxnSpPr/>
          <p:nvPr/>
        </p:nvCxnSpPr>
        <p:spPr>
          <a:xfrm>
            <a:off x="7494458" y="4923492"/>
            <a:ext cx="461918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nyíllal 43"/>
          <p:cNvCxnSpPr/>
          <p:nvPr/>
        </p:nvCxnSpPr>
        <p:spPr>
          <a:xfrm flipV="1">
            <a:off x="7494458" y="4923492"/>
            <a:ext cx="461918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églalap 44"/>
          <p:cNvSpPr/>
          <p:nvPr/>
        </p:nvSpPr>
        <p:spPr>
          <a:xfrm>
            <a:off x="6516216" y="5674568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36700.x = 1000.41</a:t>
            </a:r>
          </a:p>
        </p:txBody>
      </p:sp>
      <p:sp>
        <p:nvSpPr>
          <p:cNvPr id="46" name="Téglalap 45"/>
          <p:cNvSpPr/>
          <p:nvPr/>
        </p:nvSpPr>
        <p:spPr>
          <a:xfrm>
            <a:off x="6516216" y="5991036"/>
            <a:ext cx="2201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36700.x = 41000</a:t>
            </a:r>
          </a:p>
        </p:txBody>
      </p:sp>
      <p:sp>
        <p:nvSpPr>
          <p:cNvPr id="47" name="Téglalap 46"/>
          <p:cNvSpPr/>
          <p:nvPr/>
        </p:nvSpPr>
        <p:spPr>
          <a:xfrm>
            <a:off x="6948264" y="6279703"/>
            <a:ext cx="1499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x = </a:t>
            </a:r>
            <a:r>
              <a:rPr lang="hu-HU" sz="2400" b="1" dirty="0"/>
              <a:t>1,12</a:t>
            </a:r>
          </a:p>
        </p:txBody>
      </p:sp>
      <p:sp>
        <p:nvSpPr>
          <p:cNvPr id="49" name="Szövegdoboz 48"/>
          <p:cNvSpPr txBox="1"/>
          <p:nvPr/>
        </p:nvSpPr>
        <p:spPr>
          <a:xfrm>
            <a:off x="323529" y="5014917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 végértéket kell elosztani az 1</a:t>
            </a:r>
            <a:r>
              <a:rPr lang="hu-H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‰</a:t>
            </a:r>
            <a:r>
              <a:rPr lang="hu-HU" b="1" dirty="0"/>
              <a:t> értékével:</a:t>
            </a:r>
          </a:p>
        </p:txBody>
      </p:sp>
      <p:sp>
        <p:nvSpPr>
          <p:cNvPr id="52" name="Szövegdoboz 51"/>
          <p:cNvSpPr txBox="1"/>
          <p:nvPr/>
        </p:nvSpPr>
        <p:spPr>
          <a:xfrm>
            <a:off x="899592" y="5723964"/>
            <a:ext cx="14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41 : 36,7 =</a:t>
            </a:r>
          </a:p>
        </p:txBody>
      </p:sp>
      <p:sp>
        <p:nvSpPr>
          <p:cNvPr id="53" name="Cím 1"/>
          <p:cNvSpPr txBox="1">
            <a:spLocks/>
          </p:cNvSpPr>
          <p:nvPr/>
        </p:nvSpPr>
        <p:spPr>
          <a:xfrm>
            <a:off x="230832" y="269776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1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Ezrelék - Feladat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00"/>
                            </p:stCondLst>
                            <p:childTnLst>
                              <p:par>
                                <p:cTn id="1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000"/>
                            </p:stCondLst>
                            <p:childTnLst>
                              <p:par>
                                <p:cTn id="2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000"/>
                            </p:stCondLst>
                            <p:childTnLst>
                              <p:par>
                                <p:cTn id="2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0" grpId="0" animBg="1"/>
      <p:bldP spid="5" grpId="0"/>
      <p:bldP spid="6" grpId="0"/>
      <p:bldP spid="7" grpId="0"/>
      <p:bldP spid="8" grpId="0"/>
      <p:bldP spid="9" grpId="0" animBg="1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22" grpId="0"/>
      <p:bldP spid="23" grpId="0"/>
      <p:bldP spid="24" grpId="0"/>
      <p:bldP spid="25" grpId="0"/>
      <p:bldP spid="28" grpId="0"/>
      <p:bldP spid="29" grpId="0"/>
      <p:bldP spid="30" grpId="0"/>
      <p:bldP spid="31" grpId="0"/>
      <p:bldP spid="32" grpId="0"/>
      <p:bldP spid="36" grpId="0"/>
      <p:bldP spid="38" grpId="0"/>
      <p:bldP spid="39" grpId="0"/>
      <p:bldP spid="40" grpId="0"/>
      <p:bldP spid="42" grpId="0"/>
      <p:bldP spid="45" grpId="0"/>
      <p:bldP spid="46" grpId="0"/>
      <p:bldP spid="47" grpId="0"/>
      <p:bldP spid="49" grpId="0"/>
      <p:bldP spid="5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88032"/>
          </a:xfrm>
        </p:spPr>
        <p:txBody>
          <a:bodyPr>
            <a:normAutofit fontScale="55000" lnSpcReduction="20000"/>
          </a:bodyPr>
          <a:lstStyle/>
          <a:p>
            <a:pPr marL="450850" lvl="0" indent="-341313" algn="just">
              <a:lnSpc>
                <a:spcPct val="134000"/>
              </a:lnSpc>
              <a:buSzPct val="100000"/>
              <a:buFont typeface="+mj-lt"/>
              <a:buAutoNum type="arabicParenR"/>
            </a:pPr>
            <a:r>
              <a:rPr lang="hu-HU" sz="2600" dirty="0"/>
              <a:t>János, Aranka és Karcsi közösen annyi papírt gyűjtött össze, amely az egész osztály által összegyűjtött papír tömegének 40%-a. János 93 kg-ot, Aranka 81 kg-ot, Karcsi pedig 96 kg-ot gyűjtött össze. Hány kg papírt gyűjtött össze az egész osztály? (2019)</a:t>
            </a:r>
          </a:p>
          <a:p>
            <a:pPr algn="just">
              <a:lnSpc>
                <a:spcPct val="134000"/>
              </a:lnSpc>
            </a:pPr>
            <a:endParaRPr lang="hu-HU" sz="2600" dirty="0"/>
          </a:p>
          <a:p>
            <a:pPr marL="450850" lvl="0" indent="-342900" algn="just">
              <a:lnSpc>
                <a:spcPct val="134000"/>
              </a:lnSpc>
              <a:buSzPct val="100000"/>
              <a:buFont typeface="+mj-lt"/>
              <a:buAutoNum type="arabicParenR" startAt="2"/>
            </a:pPr>
            <a:r>
              <a:rPr lang="hu-HU" sz="2600" dirty="0"/>
              <a:t>A mobilszolgáltató üzletében kedvezmények hete volt. Az LF 34 mobiltelefon ára 769 </a:t>
            </a:r>
            <a:r>
              <a:rPr lang="hu-HU" sz="2600" dirty="0" err="1"/>
              <a:t>€-ról</a:t>
            </a:r>
            <a:r>
              <a:rPr lang="hu-HU" sz="2600" dirty="0"/>
              <a:t> 544 </a:t>
            </a:r>
            <a:r>
              <a:rPr lang="hu-HU" sz="2600" dirty="0" err="1"/>
              <a:t>€-ra</a:t>
            </a:r>
            <a:r>
              <a:rPr lang="hu-HU" sz="2600" dirty="0"/>
              <a:t> csökkent. Megközelítőleg hány százalékkal csökkent a mobiltelefon ára? (2019)</a:t>
            </a:r>
          </a:p>
          <a:p>
            <a:pPr algn="just">
              <a:lnSpc>
                <a:spcPct val="134000"/>
              </a:lnSpc>
              <a:buNone/>
            </a:pPr>
            <a:r>
              <a:rPr lang="hu-HU" sz="2600" b="1" dirty="0"/>
              <a:t>		A.</a:t>
            </a:r>
            <a:r>
              <a:rPr lang="hu-HU" sz="2600" dirty="0"/>
              <a:t>  70,7		</a:t>
            </a:r>
            <a:r>
              <a:rPr lang="hu-HU" sz="2600" b="1" dirty="0"/>
              <a:t>B.</a:t>
            </a:r>
            <a:r>
              <a:rPr lang="hu-HU" sz="2600" dirty="0"/>
              <a:t>  58,6		</a:t>
            </a:r>
            <a:r>
              <a:rPr lang="hu-HU" sz="2600" b="1" dirty="0"/>
              <a:t>C.</a:t>
            </a:r>
            <a:r>
              <a:rPr lang="hu-HU" sz="2600" dirty="0"/>
              <a:t>  41,3		</a:t>
            </a:r>
            <a:r>
              <a:rPr lang="hu-HU" sz="2600" b="1" dirty="0"/>
              <a:t>D.</a:t>
            </a:r>
            <a:r>
              <a:rPr lang="hu-HU" sz="2600" dirty="0"/>
              <a:t>  29,3</a:t>
            </a:r>
          </a:p>
          <a:p>
            <a:pPr algn="just">
              <a:lnSpc>
                <a:spcPct val="134000"/>
              </a:lnSpc>
              <a:buNone/>
            </a:pPr>
            <a:r>
              <a:rPr lang="hu-HU" sz="2600" dirty="0"/>
              <a:t> </a:t>
            </a:r>
          </a:p>
          <a:p>
            <a:pPr marL="450850" lvl="0" indent="-342900" algn="just">
              <a:lnSpc>
                <a:spcPct val="134000"/>
              </a:lnSpc>
              <a:buSzPct val="100000"/>
              <a:buFont typeface="+mj-lt"/>
              <a:buAutoNum type="arabicParenR" startAt="3"/>
            </a:pPr>
            <a:r>
              <a:rPr lang="hu-HU" sz="2600" dirty="0"/>
              <a:t>Karcsi </a:t>
            </a:r>
            <a:r>
              <a:rPr lang="hu-HU" sz="2600" dirty="0" err="1"/>
              <a:t>tabletre</a:t>
            </a:r>
            <a:r>
              <a:rPr lang="hu-HU" sz="2600" dirty="0"/>
              <a:t> spórolt. Amikorra megspórolt 178 </a:t>
            </a:r>
            <a:r>
              <a:rPr lang="hu-HU" sz="2600" dirty="0" err="1"/>
              <a:t>€-t</a:t>
            </a:r>
            <a:r>
              <a:rPr lang="hu-HU" sz="2600" dirty="0"/>
              <a:t>, megállapította, hogy a </a:t>
            </a:r>
            <a:r>
              <a:rPr lang="hu-HU" sz="2600" dirty="0" err="1"/>
              <a:t>tablet</a:t>
            </a:r>
            <a:r>
              <a:rPr lang="hu-HU" sz="2600" dirty="0"/>
              <a:t> árát 25%-kal leszállították, úgyhogy rögtön meg is veheti, és még 13 </a:t>
            </a:r>
            <a:r>
              <a:rPr lang="hu-HU" sz="2600" dirty="0" err="1"/>
              <a:t>€-ja</a:t>
            </a:r>
            <a:r>
              <a:rPr lang="hu-HU" sz="2600" dirty="0"/>
              <a:t> marad a megspórolt pénzéből. Hány euróba került a </a:t>
            </a:r>
            <a:r>
              <a:rPr lang="hu-HU" sz="2600" dirty="0" err="1"/>
              <a:t>tablet</a:t>
            </a:r>
            <a:r>
              <a:rPr lang="hu-HU" sz="2600" dirty="0"/>
              <a:t> az árleszállítás előtt? (2017)</a:t>
            </a:r>
          </a:p>
          <a:p>
            <a:pPr algn="just">
              <a:lnSpc>
                <a:spcPct val="134000"/>
              </a:lnSpc>
              <a:buNone/>
            </a:pPr>
            <a:r>
              <a:rPr lang="hu-HU" sz="2600" b="1" dirty="0"/>
              <a:t>		A.  </a:t>
            </a:r>
            <a:r>
              <a:rPr lang="hu-HU" sz="2600" dirty="0"/>
              <a:t>206,25		</a:t>
            </a:r>
            <a:r>
              <a:rPr lang="hu-HU" sz="2600" b="1" dirty="0"/>
              <a:t>B.</a:t>
            </a:r>
            <a:r>
              <a:rPr lang="hu-HU" sz="2600" dirty="0"/>
              <a:t>  191,00		</a:t>
            </a:r>
            <a:r>
              <a:rPr lang="hu-HU" sz="2600" b="1" dirty="0"/>
              <a:t>C.</a:t>
            </a:r>
            <a:r>
              <a:rPr lang="hu-HU" sz="2600" dirty="0"/>
              <a:t>  220,00		</a:t>
            </a:r>
            <a:r>
              <a:rPr lang="hu-HU" sz="2600" b="1" dirty="0"/>
              <a:t>D.</a:t>
            </a:r>
            <a:r>
              <a:rPr lang="hu-HU" sz="2600" dirty="0"/>
              <a:t>  225,50</a:t>
            </a:r>
          </a:p>
          <a:p>
            <a:pPr algn="just">
              <a:lnSpc>
                <a:spcPct val="134000"/>
              </a:lnSpc>
              <a:buNone/>
            </a:pPr>
            <a:r>
              <a:rPr lang="hu-HU" sz="2600" dirty="0"/>
              <a:t> </a:t>
            </a:r>
          </a:p>
          <a:p>
            <a:pPr marL="450850" lvl="0" indent="-342900" algn="just">
              <a:lnSpc>
                <a:spcPct val="134000"/>
              </a:lnSpc>
              <a:buSzPct val="100000"/>
              <a:buFont typeface="+mj-lt"/>
              <a:buAutoNum type="arabicParenR" startAt="4"/>
            </a:pPr>
            <a:r>
              <a:rPr lang="hu-HU" sz="2600" dirty="0"/>
              <a:t>40%-os áremelés után a jegyzetfüzet 10,50€-ba került. Hány euróba kerülne a jegyzetfüzet, ha 40% helyett csak 20%-kal lenne drágább? (2015)</a:t>
            </a:r>
          </a:p>
          <a:p>
            <a:pPr algn="just">
              <a:lnSpc>
                <a:spcPct val="134000"/>
              </a:lnSpc>
              <a:buNone/>
            </a:pPr>
            <a:r>
              <a:rPr lang="hu-HU" sz="2600" b="1" dirty="0"/>
              <a:t>		A.  </a:t>
            </a:r>
            <a:r>
              <a:rPr lang="hu-HU" sz="2600" dirty="0"/>
              <a:t>8,40€		</a:t>
            </a:r>
            <a:r>
              <a:rPr lang="hu-HU" sz="2600" b="1" dirty="0"/>
              <a:t>B.</a:t>
            </a:r>
            <a:r>
              <a:rPr lang="hu-HU" sz="2600" dirty="0"/>
              <a:t>  9,00€		</a:t>
            </a:r>
            <a:r>
              <a:rPr lang="hu-HU" sz="2600" b="1" dirty="0"/>
              <a:t>C.</a:t>
            </a:r>
            <a:r>
              <a:rPr lang="hu-HU" sz="2600" dirty="0"/>
              <a:t> 7,56€		</a:t>
            </a:r>
            <a:r>
              <a:rPr lang="hu-HU" sz="2600" b="1" dirty="0"/>
              <a:t>D.</a:t>
            </a:r>
            <a:r>
              <a:rPr lang="hu-HU" sz="2600" dirty="0"/>
              <a:t>  8,75€</a:t>
            </a:r>
          </a:p>
          <a:p>
            <a:pPr algn="just"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00CC"/>
                </a:solidFill>
              </a:rPr>
              <a:t>Monitor feladatok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3459840"/>
          </a:xfrm>
        </p:spPr>
        <p:txBody>
          <a:bodyPr>
            <a:normAutofit/>
          </a:bodyPr>
          <a:lstStyle/>
          <a:p>
            <a:pPr marL="452628" lvl="0" indent="-342900" algn="just">
              <a:buSzPct val="100000"/>
              <a:buFont typeface="+mj-lt"/>
              <a:buAutoNum type="arabicParenR" startAt="5"/>
            </a:pPr>
            <a:endParaRPr lang="hu-HU" sz="1400" dirty="0"/>
          </a:p>
          <a:p>
            <a:pPr marL="452628" lvl="0" indent="-342900" algn="just">
              <a:buSzPct val="100000"/>
              <a:buFont typeface="+mj-lt"/>
              <a:buAutoNum type="arabicParenR" startAt="6"/>
            </a:pPr>
            <a:r>
              <a:rPr lang="hu-HU" sz="1400" dirty="0"/>
              <a:t>A Kovács család a bankban 100 000€ értékben jelzáloghitelt (kölcsönt a lakásra) szeretne felvenni. A bank ennek a jelzáloghitelnek a feldolgozásáért a kölcsönzött összeg 0,79%-a értékében fizetési díjat számláz. Hány € ez a fizetési díj? (2013)</a:t>
            </a:r>
          </a:p>
          <a:p>
            <a:pPr marL="452628" lvl="0" indent="-342900" algn="just">
              <a:buSzPct val="100000"/>
              <a:buFont typeface="+mj-lt"/>
              <a:buAutoNum type="arabicParenR" startAt="6"/>
            </a:pPr>
            <a:endParaRPr lang="hu-HU" sz="1400" dirty="0"/>
          </a:p>
          <a:p>
            <a:pPr marL="452628" lvl="0" indent="-342900" algn="just">
              <a:buSzPct val="100000"/>
              <a:buFont typeface="+mj-lt"/>
              <a:buAutoNum type="arabicParenR" startAt="6"/>
            </a:pPr>
            <a:r>
              <a:rPr lang="hu-HU" sz="1400" dirty="0"/>
              <a:t>Az ábrán látható </a:t>
            </a:r>
            <a:r>
              <a:rPr lang="hu-HU" sz="1400" i="1" dirty="0"/>
              <a:t>ABCD </a:t>
            </a:r>
            <a:r>
              <a:rPr lang="hu-HU" sz="1400" dirty="0"/>
              <a:t>téglalap egybevágó négyzetekre van felosztva. Az </a:t>
            </a:r>
            <a:r>
              <a:rPr lang="hu-HU" sz="1400" i="1" dirty="0"/>
              <a:t>ABCD </a:t>
            </a:r>
            <a:r>
              <a:rPr lang="hu-HU" sz="1400" dirty="0"/>
              <a:t>téglalap területének hány százaléka van szürkére festve? (2012)</a:t>
            </a:r>
          </a:p>
          <a:p>
            <a:pPr marL="452628" lvl="0" indent="-342900" algn="just">
              <a:buSzPct val="100000"/>
              <a:buFont typeface="+mj-lt"/>
              <a:buAutoNum type="arabicParenR" startAt="6"/>
            </a:pPr>
            <a:endParaRPr lang="hu-HU" sz="1400" dirty="0"/>
          </a:p>
          <a:p>
            <a:pPr marL="452628" lvl="0" indent="-342900" algn="just">
              <a:buSzPct val="100000"/>
              <a:buFont typeface="+mj-lt"/>
              <a:buAutoNum type="arabicParenR" startAt="6"/>
            </a:pPr>
            <a:endParaRPr lang="hu-HU" sz="1400" dirty="0"/>
          </a:p>
          <a:p>
            <a:pPr marL="452628" lvl="0" indent="-342900" algn="just">
              <a:buSzPct val="100000"/>
              <a:buFont typeface="+mj-lt"/>
              <a:buAutoNum type="arabicParenR" startAt="6"/>
            </a:pPr>
            <a:endParaRPr lang="hu-HU" sz="1400" dirty="0"/>
          </a:p>
          <a:p>
            <a:pPr marL="452628" lvl="0" indent="-342900" algn="just">
              <a:buSzPct val="100000"/>
              <a:buFont typeface="+mj-lt"/>
              <a:buAutoNum type="arabicParenR" startAt="6"/>
            </a:pPr>
            <a:r>
              <a:rPr lang="hu-HU" sz="1400" dirty="0"/>
              <a:t>A számítógép nagykereskedelmi ára 1 200 euró. Kiskereskedelmi ára 20 % </a:t>
            </a:r>
            <a:r>
              <a:rPr lang="hu-HU" sz="1400" dirty="0" err="1"/>
              <a:t>-al</a:t>
            </a:r>
            <a:r>
              <a:rPr lang="hu-HU" sz="1400" dirty="0"/>
              <a:t> nagyobb, mint a nagykereskedelmi ára. Számítsátok ki a számítógép kiskereskedelmi árát eurókban. (2012)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00CC"/>
                </a:solidFill>
              </a:rPr>
              <a:t>Monitor feladatok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340768"/>
            <a:ext cx="1425601" cy="14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377283"/>
            <a:ext cx="13430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467544" y="1556792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628" lvl="0" indent="-342900" algn="just">
              <a:buClr>
                <a:schemeClr val="accent1"/>
              </a:buClr>
              <a:buSzPct val="100000"/>
              <a:buFont typeface="+mj-lt"/>
              <a:buAutoNum type="arabicParenR" startAt="5"/>
            </a:pPr>
            <a:r>
              <a:rPr lang="hu-HU" sz="1400" dirty="0"/>
              <a:t>A grafikon az önkéntesek által a városi parkban kiültetett valamennyi fa számának fajták szerinti elosztását ábrázolja. Az összes kiültetett fa számának hány százalékát teszik ki a hársfák? (2013)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lvl="0" indent="-514350" algn="just">
              <a:buSzPct val="100000"/>
              <a:buFont typeface="+mj-lt"/>
              <a:buAutoNum type="arabicParenR" startAt="9"/>
            </a:pPr>
            <a:r>
              <a:rPr lang="hu-HU" sz="1400" dirty="0"/>
              <a:t>A 2 000 € betét kamatja egy év alatt 18 € volt. Mekkora volt az évi kamatláb százalékban kifejezve? (2011)</a:t>
            </a:r>
          </a:p>
          <a:p>
            <a:pPr marL="624078" lvl="0" indent="-514350" algn="just">
              <a:buSzPct val="100000"/>
              <a:buFont typeface="+mj-lt"/>
              <a:buAutoNum type="arabicParenR" startAt="9"/>
            </a:pPr>
            <a:endParaRPr lang="hu-HU" sz="1400" dirty="0"/>
          </a:p>
          <a:p>
            <a:pPr marL="624078" lvl="0" indent="-514350" algn="just">
              <a:buSzPct val="100000"/>
              <a:buFont typeface="+mj-lt"/>
              <a:buAutoNum type="arabicParenR" startAt="9"/>
            </a:pPr>
            <a:r>
              <a:rPr lang="hu-HU" sz="1400" dirty="0"/>
              <a:t>Az első évfolyam diákjait a testnevelési órán megmérték. Az osztályfőnök a testtömegük adatait táblázatba foglalta. Az első évfolyam diákjainak hány százalékánál kevesebb a testtömeg 21 kilogrammnál? (2010)</a:t>
            </a:r>
          </a:p>
          <a:p>
            <a:pPr marL="624078" lvl="0" indent="-514350" algn="just">
              <a:buSzPct val="100000"/>
              <a:buFont typeface="+mj-lt"/>
              <a:buAutoNum type="arabicParenR" startAt="9"/>
            </a:pPr>
            <a:endParaRPr lang="hu-HU" sz="1400" dirty="0"/>
          </a:p>
          <a:p>
            <a:pPr marL="624078" lvl="0" indent="-514350" algn="just">
              <a:buSzPct val="100000"/>
              <a:buFont typeface="+mj-lt"/>
              <a:buAutoNum type="arabicParenR" startAt="9"/>
            </a:pPr>
            <a:endParaRPr lang="hu-HU" sz="1400" dirty="0"/>
          </a:p>
          <a:p>
            <a:pPr marL="624078" lvl="0" indent="-514350" algn="just">
              <a:buSzPct val="100000"/>
              <a:buFont typeface="+mj-lt"/>
              <a:buAutoNum type="arabicParenR" startAt="9"/>
            </a:pPr>
            <a:endParaRPr lang="hu-HU" sz="1400" dirty="0"/>
          </a:p>
          <a:p>
            <a:pPr marL="624078" lvl="0" indent="-514350" algn="just">
              <a:buSzPct val="100000"/>
              <a:buFont typeface="+mj-lt"/>
              <a:buAutoNum type="arabicParenR" startAt="9"/>
            </a:pPr>
            <a:endParaRPr lang="hu-HU" sz="1400" dirty="0"/>
          </a:p>
          <a:p>
            <a:pPr marL="624078" lvl="0" indent="-514350" algn="just">
              <a:buSzPct val="100000"/>
              <a:buFont typeface="+mj-lt"/>
              <a:buAutoNum type="arabicParenR" startAt="9"/>
            </a:pPr>
            <a:r>
              <a:rPr lang="hu-HU" sz="1400" dirty="0"/>
              <a:t>János édesapja 2009. január 2-án 3 000 </a:t>
            </a:r>
            <a:r>
              <a:rPr lang="hu-HU" sz="1400" dirty="0" err="1"/>
              <a:t>€-t</a:t>
            </a:r>
            <a:r>
              <a:rPr lang="hu-HU" sz="1400" dirty="0"/>
              <a:t> tett a betétkönyvre. A takarékpénztár az 5 000 € alatti betétekre évi 0,30 %-os kamatot nyújt. János édesapja azonban nyolc hónap elteltével kivette a pénzét a betétkönyvről. Hány eurónyi kamatot számoltak hozzá a pénzéhez? (2010)</a:t>
            </a:r>
          </a:p>
          <a:p>
            <a:pPr marL="624078" lvl="0" indent="-514350" algn="just">
              <a:buSzPct val="100000"/>
              <a:buNone/>
            </a:pPr>
            <a:r>
              <a:rPr lang="hu-HU" sz="1400" b="1" dirty="0"/>
              <a:t>	A.  </a:t>
            </a:r>
            <a:r>
              <a:rPr lang="hu-HU" sz="1400" dirty="0"/>
              <a:t>6 €		</a:t>
            </a:r>
            <a:r>
              <a:rPr lang="hu-HU" sz="1400" b="1" dirty="0"/>
              <a:t>B.</a:t>
            </a:r>
            <a:r>
              <a:rPr lang="hu-HU" sz="1400" dirty="0"/>
              <a:t> 9 €		</a:t>
            </a:r>
            <a:r>
              <a:rPr lang="hu-HU" sz="1400" b="1" dirty="0"/>
              <a:t>C.</a:t>
            </a:r>
            <a:r>
              <a:rPr lang="hu-HU" sz="1400" dirty="0"/>
              <a:t> 10 €		</a:t>
            </a:r>
            <a:r>
              <a:rPr lang="hu-HU" sz="1400" b="1" dirty="0"/>
              <a:t>D.</a:t>
            </a:r>
            <a:r>
              <a:rPr lang="hu-HU" sz="1400" dirty="0"/>
              <a:t> 15 €</a:t>
            </a:r>
          </a:p>
          <a:p>
            <a:pPr algn="just">
              <a:buNone/>
            </a:pPr>
            <a:r>
              <a:rPr lang="hu-HU" sz="1400" dirty="0"/>
              <a:t> </a:t>
            </a:r>
          </a:p>
          <a:p>
            <a:pPr marL="624078" indent="-514350" algn="just">
              <a:buSzPct val="100000"/>
              <a:buFont typeface="+mj-lt"/>
              <a:buAutoNum type="arabicParenR" startAt="12"/>
            </a:pPr>
            <a:r>
              <a:rPr lang="hu-HU" sz="1400" dirty="0"/>
              <a:t>A vállalat termékeinek 35%-át külföldre szállítja, ami 98 tonna árut jelent. Hány tonna termékük marad Szlovákiában? (2009)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00CC"/>
                </a:solidFill>
              </a:rPr>
              <a:t>Monitor feladatok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4000" y="2978274"/>
            <a:ext cx="4356000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5517232"/>
            <a:ext cx="6552728" cy="86409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hu-H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Tanuld meg a tananyag 100%-át!!!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78496" y="274638"/>
            <a:ext cx="6233864" cy="114300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0000CC"/>
                </a:solidFill>
              </a:rPr>
              <a:t>Köszönöm a figyelmet!</a:t>
            </a:r>
          </a:p>
        </p:txBody>
      </p:sp>
      <p:pic>
        <p:nvPicPr>
          <p:cNvPr id="4" name="Kép 3" descr="percent-o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7475" y="1607418"/>
            <a:ext cx="3829050" cy="3333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Kép 4" descr="kacsi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4869160"/>
            <a:ext cx="1440160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00CC"/>
                </a:solidFill>
              </a:rPr>
              <a:t>Mit jelent a százalék?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676543" y="1556792"/>
            <a:ext cx="779091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hu-HU" sz="3200" b="1" dirty="0">
                <a:solidFill>
                  <a:schemeClr val="tx1"/>
                </a:solidFill>
              </a:rPr>
              <a:t>Az 1% valaminek az egy század része.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576101" y="4942909"/>
            <a:ext cx="2138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600-nak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915816" y="6021288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00CC66"/>
                </a:solidFill>
              </a:rPr>
              <a:t>alap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084190" y="6021288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0000CC"/>
                </a:solidFill>
              </a:rPr>
              <a:t>százalékláb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5796136" y="6021288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3300"/>
                </a:solidFill>
              </a:rPr>
              <a:t>százalékérték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924944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zövegdoboz 9"/>
          <p:cNvSpPr txBox="1"/>
          <p:nvPr/>
        </p:nvSpPr>
        <p:spPr>
          <a:xfrm>
            <a:off x="4427984" y="328498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Felosztjuk 100 részre, </a:t>
            </a:r>
          </a:p>
          <a:p>
            <a:pPr algn="ctr"/>
            <a:r>
              <a:rPr lang="hu-HU" dirty="0"/>
              <a:t>és abból 1.</a:t>
            </a:r>
          </a:p>
        </p:txBody>
      </p:sp>
      <p:cxnSp>
        <p:nvCxnSpPr>
          <p:cNvPr id="14" name="Egyenes összekötő nyíllal 13"/>
          <p:cNvCxnSpPr/>
          <p:nvPr/>
        </p:nvCxnSpPr>
        <p:spPr>
          <a:xfrm flipV="1">
            <a:off x="3275856" y="5517232"/>
            <a:ext cx="0" cy="432048"/>
          </a:xfrm>
          <a:prstGeom prst="straightConnector1">
            <a:avLst/>
          </a:prstGeom>
          <a:ln w="38100">
            <a:solidFill>
              <a:srgbClr val="00CC66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4557916" y="4941168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1%-a:</a:t>
            </a:r>
            <a:endParaRPr lang="hu-HU" sz="36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5940152" y="4941168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6</a:t>
            </a:r>
            <a:endParaRPr lang="hu-HU" sz="3600" dirty="0"/>
          </a:p>
        </p:txBody>
      </p:sp>
      <p:cxnSp>
        <p:nvCxnSpPr>
          <p:cNvPr id="17" name="Egyenes összekötő nyíllal 16"/>
          <p:cNvCxnSpPr/>
          <p:nvPr/>
        </p:nvCxnSpPr>
        <p:spPr>
          <a:xfrm flipV="1">
            <a:off x="5004048" y="5517232"/>
            <a:ext cx="0" cy="432048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 flipV="1">
            <a:off x="6156176" y="5517232"/>
            <a:ext cx="0" cy="432048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6" grpId="0"/>
      <p:bldP spid="7" grpId="0"/>
      <p:bldP spid="8" grpId="0"/>
      <p:bldP spid="10" grpId="0"/>
      <p:bldP spid="15" grpId="0"/>
      <p:bldP spid="15" grpId="1"/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00CC"/>
                </a:solidFill>
              </a:rPr>
              <a:t>Interaktív feladatok</a:t>
            </a:r>
          </a:p>
        </p:txBody>
      </p:sp>
      <p:grpSp>
        <p:nvGrpSpPr>
          <p:cNvPr id="8" name="Csoportba foglalás 7"/>
          <p:cNvGrpSpPr/>
          <p:nvPr/>
        </p:nvGrpSpPr>
        <p:grpSpPr>
          <a:xfrm rot="20713598">
            <a:off x="-21795" y="1739630"/>
            <a:ext cx="4131259" cy="2418742"/>
            <a:chOff x="251520" y="1700808"/>
            <a:chExt cx="4131259" cy="2418742"/>
          </a:xfrm>
        </p:grpSpPr>
        <p:pic>
          <p:nvPicPr>
            <p:cNvPr id="4" name="Kép 3" descr="szazalek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8851" y="1700808"/>
              <a:ext cx="3240000" cy="2025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Szövegdoboz 6"/>
            <p:cNvSpPr txBox="1"/>
            <p:nvPr/>
          </p:nvSpPr>
          <p:spPr>
            <a:xfrm>
              <a:off x="251520" y="3750218"/>
              <a:ext cx="41312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dirty="0">
                  <a:solidFill>
                    <a:srgbClr val="0000CC"/>
                  </a:solidFill>
                </a:rPr>
                <a:t>https://learningapps.org/2444537</a:t>
              </a:r>
            </a:p>
          </p:txBody>
        </p:sp>
      </p:grpSp>
      <p:grpSp>
        <p:nvGrpSpPr>
          <p:cNvPr id="10" name="Csoportba foglalás 9"/>
          <p:cNvGrpSpPr/>
          <p:nvPr/>
        </p:nvGrpSpPr>
        <p:grpSpPr>
          <a:xfrm rot="338798">
            <a:off x="4758259" y="1454619"/>
            <a:ext cx="4129657" cy="2415721"/>
            <a:chOff x="4834831" y="1638387"/>
            <a:chExt cx="4129657" cy="2415721"/>
          </a:xfrm>
        </p:grpSpPr>
        <p:pic>
          <p:nvPicPr>
            <p:cNvPr id="5" name="Kép 4" descr="szazalek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97004" y="1638387"/>
              <a:ext cx="3240000" cy="2025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9" name="Szövegdoboz 8"/>
            <p:cNvSpPr txBox="1"/>
            <p:nvPr/>
          </p:nvSpPr>
          <p:spPr>
            <a:xfrm>
              <a:off x="4834831" y="3684776"/>
              <a:ext cx="4129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dirty="0">
                  <a:solidFill>
                    <a:srgbClr val="0000CC"/>
                  </a:solidFill>
                </a:rPr>
                <a:t>https://learningapps.org/1358157</a:t>
              </a:r>
            </a:p>
          </p:txBody>
        </p:sp>
      </p:grpSp>
      <p:grpSp>
        <p:nvGrpSpPr>
          <p:cNvPr id="12" name="Csoportba foglalás 11"/>
          <p:cNvGrpSpPr/>
          <p:nvPr/>
        </p:nvGrpSpPr>
        <p:grpSpPr>
          <a:xfrm>
            <a:off x="3563888" y="4221088"/>
            <a:ext cx="4129657" cy="2457564"/>
            <a:chOff x="2746599" y="4221088"/>
            <a:chExt cx="4129657" cy="2457564"/>
          </a:xfrm>
        </p:grpSpPr>
        <p:pic>
          <p:nvPicPr>
            <p:cNvPr id="6" name="Kép 5" descr="szazalek3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68208" y="4221088"/>
              <a:ext cx="3276000" cy="20475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1" name="Szövegdoboz 10"/>
            <p:cNvSpPr txBox="1"/>
            <p:nvPr/>
          </p:nvSpPr>
          <p:spPr>
            <a:xfrm>
              <a:off x="2746599" y="6309320"/>
              <a:ext cx="4129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dirty="0">
                  <a:solidFill>
                    <a:srgbClr val="0000CC"/>
                  </a:solidFill>
                </a:rPr>
                <a:t>https://learningapps.org/1358152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églalap 54"/>
          <p:cNvSpPr/>
          <p:nvPr/>
        </p:nvSpPr>
        <p:spPr>
          <a:xfrm>
            <a:off x="4499992" y="1916832"/>
            <a:ext cx="4464496" cy="48691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Téglalap 53"/>
          <p:cNvSpPr/>
          <p:nvPr/>
        </p:nvSpPr>
        <p:spPr>
          <a:xfrm>
            <a:off x="395536" y="1916832"/>
            <a:ext cx="3816424" cy="48691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00CC"/>
                </a:solidFill>
              </a:rPr>
              <a:t>A százalék különböző formái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27584" y="2060848"/>
            <a:ext cx="2613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>
                <a:solidFill>
                  <a:srgbClr val="006600"/>
                </a:solidFill>
              </a:rPr>
              <a:t>Tizedestört</a:t>
            </a:r>
            <a:r>
              <a:rPr lang="hu-HU" b="1" u="sng" dirty="0">
                <a:solidFill>
                  <a:srgbClr val="006600"/>
                </a:solidFill>
              </a:rPr>
              <a:t> formában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79512" y="2564904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Mivel a százalék a </a:t>
            </a:r>
            <a:r>
              <a:rPr lang="hu-HU" b="1" dirty="0"/>
              <a:t>századrészt</a:t>
            </a:r>
            <a:r>
              <a:rPr lang="hu-HU" dirty="0"/>
              <a:t> jelenti, ezért egyszerűen csak </a:t>
            </a:r>
            <a:r>
              <a:rPr lang="hu-HU" b="1" dirty="0"/>
              <a:t>elosztjuk 100-zal.</a:t>
            </a:r>
          </a:p>
          <a:p>
            <a:pPr algn="ctr"/>
            <a:r>
              <a:rPr lang="hu-HU" i="1" dirty="0"/>
              <a:t>(kettőt balra visszük a tizedesvesszőt)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142126" y="4185104"/>
            <a:ext cx="1393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75 % =</a:t>
            </a:r>
          </a:p>
        </p:txBody>
      </p:sp>
      <p:sp>
        <p:nvSpPr>
          <p:cNvPr id="7" name="Szalagnyíl felfelé 6"/>
          <p:cNvSpPr/>
          <p:nvPr/>
        </p:nvSpPr>
        <p:spPr>
          <a:xfrm flipH="1">
            <a:off x="1403648" y="4581168"/>
            <a:ext cx="324000" cy="180000"/>
          </a:xfrm>
          <a:prstGeom prst="curved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8" name="Szalagnyíl felfelé 7"/>
          <p:cNvSpPr/>
          <p:nvPr/>
        </p:nvSpPr>
        <p:spPr>
          <a:xfrm flipH="1">
            <a:off x="1142369" y="4581168"/>
            <a:ext cx="324000" cy="180000"/>
          </a:xfrm>
          <a:prstGeom prst="curved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438513" y="4185104"/>
            <a:ext cx="981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0,75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142369" y="4958028"/>
            <a:ext cx="1393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20 % =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2438513" y="4958028"/>
            <a:ext cx="753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0,2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5868144" y="1988840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>
                <a:solidFill>
                  <a:schemeClr val="accent3">
                    <a:lumMod val="75000"/>
                  </a:schemeClr>
                </a:solidFill>
              </a:rPr>
              <a:t>Tört formában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4644008" y="2502188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Mivel a százalék a </a:t>
            </a:r>
            <a:r>
              <a:rPr lang="hu-HU" b="1" dirty="0"/>
              <a:t>századrészt</a:t>
            </a:r>
            <a:r>
              <a:rPr lang="hu-HU" dirty="0"/>
              <a:t> jelenti, ezért egyszerűen csak </a:t>
            </a:r>
            <a:r>
              <a:rPr lang="hu-HU" b="1" dirty="0"/>
              <a:t>törjük 100-zal</a:t>
            </a:r>
            <a:r>
              <a:rPr lang="hu-HU" dirty="0"/>
              <a:t>, majd törzsalakra hozzuk.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926345" y="575011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150 % =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2476869" y="5750116"/>
            <a:ext cx="753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1,5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5076056" y="3697868"/>
            <a:ext cx="1393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75 % =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6444208" y="356372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75</a:t>
            </a:r>
          </a:p>
        </p:txBody>
      </p:sp>
      <p:cxnSp>
        <p:nvCxnSpPr>
          <p:cNvPr id="23" name="Egyenes összekötő 22"/>
          <p:cNvCxnSpPr/>
          <p:nvPr/>
        </p:nvCxnSpPr>
        <p:spPr>
          <a:xfrm>
            <a:off x="6444208" y="3923764"/>
            <a:ext cx="468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Szövegdoboz 23"/>
          <p:cNvSpPr txBox="1"/>
          <p:nvPr/>
        </p:nvSpPr>
        <p:spPr>
          <a:xfrm>
            <a:off x="6372200" y="399577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100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6982320" y="3697868"/>
            <a:ext cx="470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=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7524328" y="3563724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3</a:t>
            </a:r>
          </a:p>
        </p:txBody>
      </p:sp>
      <p:cxnSp>
        <p:nvCxnSpPr>
          <p:cNvPr id="27" name="Egyenes összekötő 26"/>
          <p:cNvCxnSpPr/>
          <p:nvPr/>
        </p:nvCxnSpPr>
        <p:spPr>
          <a:xfrm>
            <a:off x="7570550" y="3923764"/>
            <a:ext cx="25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Szövegdoboz 27"/>
          <p:cNvSpPr txBox="1"/>
          <p:nvPr/>
        </p:nvSpPr>
        <p:spPr>
          <a:xfrm>
            <a:off x="7528042" y="3995772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4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5076056" y="4552672"/>
            <a:ext cx="1393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20 % =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6444208" y="442782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20</a:t>
            </a:r>
          </a:p>
        </p:txBody>
      </p:sp>
      <p:cxnSp>
        <p:nvCxnSpPr>
          <p:cNvPr id="31" name="Egyenes összekötő 30"/>
          <p:cNvCxnSpPr/>
          <p:nvPr/>
        </p:nvCxnSpPr>
        <p:spPr>
          <a:xfrm>
            <a:off x="6444208" y="4787860"/>
            <a:ext cx="468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Szövegdoboz 31"/>
          <p:cNvSpPr txBox="1"/>
          <p:nvPr/>
        </p:nvSpPr>
        <p:spPr>
          <a:xfrm>
            <a:off x="6372200" y="485986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100</a:t>
            </a:r>
          </a:p>
        </p:txBody>
      </p:sp>
      <p:sp>
        <p:nvSpPr>
          <p:cNvPr id="33" name="Szövegdoboz 32"/>
          <p:cNvSpPr txBox="1"/>
          <p:nvPr/>
        </p:nvSpPr>
        <p:spPr>
          <a:xfrm>
            <a:off x="7020272" y="4552672"/>
            <a:ext cx="470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=</a:t>
            </a:r>
          </a:p>
        </p:txBody>
      </p:sp>
      <p:sp>
        <p:nvSpPr>
          <p:cNvPr id="34" name="Szövegdoboz 33"/>
          <p:cNvSpPr txBox="1"/>
          <p:nvPr/>
        </p:nvSpPr>
        <p:spPr>
          <a:xfrm>
            <a:off x="7550114" y="441852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</a:t>
            </a:r>
          </a:p>
        </p:txBody>
      </p:sp>
      <p:cxnSp>
        <p:nvCxnSpPr>
          <p:cNvPr id="35" name="Egyenes összekötő 34"/>
          <p:cNvCxnSpPr/>
          <p:nvPr/>
        </p:nvCxnSpPr>
        <p:spPr>
          <a:xfrm>
            <a:off x="7596336" y="4778568"/>
            <a:ext cx="25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Szövegdoboz 35"/>
          <p:cNvSpPr txBox="1"/>
          <p:nvPr/>
        </p:nvSpPr>
        <p:spPr>
          <a:xfrm>
            <a:off x="7553828" y="4850576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5</a:t>
            </a:r>
          </a:p>
        </p:txBody>
      </p:sp>
      <p:sp>
        <p:nvSpPr>
          <p:cNvPr id="37" name="Szövegdoboz 36"/>
          <p:cNvSpPr txBox="1"/>
          <p:nvPr/>
        </p:nvSpPr>
        <p:spPr>
          <a:xfrm>
            <a:off x="4644008" y="549806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150 % =</a:t>
            </a:r>
          </a:p>
        </p:txBody>
      </p:sp>
      <p:sp>
        <p:nvSpPr>
          <p:cNvPr id="38" name="Szövegdoboz 37"/>
          <p:cNvSpPr txBox="1"/>
          <p:nvPr/>
        </p:nvSpPr>
        <p:spPr>
          <a:xfrm>
            <a:off x="6181962" y="5363924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150</a:t>
            </a:r>
          </a:p>
        </p:txBody>
      </p:sp>
      <p:cxnSp>
        <p:nvCxnSpPr>
          <p:cNvPr id="39" name="Egyenes összekötő 38"/>
          <p:cNvCxnSpPr/>
          <p:nvPr/>
        </p:nvCxnSpPr>
        <p:spPr>
          <a:xfrm>
            <a:off x="6264240" y="5723964"/>
            <a:ext cx="468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Szövegdoboz 39"/>
          <p:cNvSpPr txBox="1"/>
          <p:nvPr/>
        </p:nvSpPr>
        <p:spPr>
          <a:xfrm>
            <a:off x="6156176" y="579597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100</a:t>
            </a:r>
          </a:p>
        </p:txBody>
      </p:sp>
      <p:sp>
        <p:nvSpPr>
          <p:cNvPr id="41" name="Szövegdoboz 40"/>
          <p:cNvSpPr txBox="1"/>
          <p:nvPr/>
        </p:nvSpPr>
        <p:spPr>
          <a:xfrm>
            <a:off x="6694288" y="5498068"/>
            <a:ext cx="470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=</a:t>
            </a:r>
          </a:p>
        </p:txBody>
      </p:sp>
      <p:sp>
        <p:nvSpPr>
          <p:cNvPr id="42" name="Szövegdoboz 41"/>
          <p:cNvSpPr txBox="1"/>
          <p:nvPr/>
        </p:nvSpPr>
        <p:spPr>
          <a:xfrm>
            <a:off x="7164288" y="5363924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3</a:t>
            </a:r>
          </a:p>
        </p:txBody>
      </p:sp>
      <p:cxnSp>
        <p:nvCxnSpPr>
          <p:cNvPr id="43" name="Egyenes összekötő 42"/>
          <p:cNvCxnSpPr/>
          <p:nvPr/>
        </p:nvCxnSpPr>
        <p:spPr>
          <a:xfrm>
            <a:off x="7210510" y="5723964"/>
            <a:ext cx="25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Szövegdoboz 43"/>
          <p:cNvSpPr txBox="1"/>
          <p:nvPr/>
        </p:nvSpPr>
        <p:spPr>
          <a:xfrm>
            <a:off x="7168002" y="5795972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45" name="Szövegdoboz 44"/>
          <p:cNvSpPr txBox="1"/>
          <p:nvPr/>
        </p:nvSpPr>
        <p:spPr>
          <a:xfrm>
            <a:off x="7524328" y="5498068"/>
            <a:ext cx="470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=</a:t>
            </a:r>
          </a:p>
        </p:txBody>
      </p:sp>
      <p:sp>
        <p:nvSpPr>
          <p:cNvPr id="46" name="Szövegdoboz 45"/>
          <p:cNvSpPr txBox="1"/>
          <p:nvPr/>
        </p:nvSpPr>
        <p:spPr>
          <a:xfrm>
            <a:off x="8198186" y="5363924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</a:t>
            </a:r>
          </a:p>
        </p:txBody>
      </p:sp>
      <p:cxnSp>
        <p:nvCxnSpPr>
          <p:cNvPr id="47" name="Egyenes összekötő 46"/>
          <p:cNvCxnSpPr/>
          <p:nvPr/>
        </p:nvCxnSpPr>
        <p:spPr>
          <a:xfrm>
            <a:off x="8244408" y="5723964"/>
            <a:ext cx="25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Szövegdoboz 47"/>
          <p:cNvSpPr txBox="1"/>
          <p:nvPr/>
        </p:nvSpPr>
        <p:spPr>
          <a:xfrm>
            <a:off x="8201900" y="5795972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49" name="Szövegdoboz 48"/>
          <p:cNvSpPr txBox="1"/>
          <p:nvPr/>
        </p:nvSpPr>
        <p:spPr>
          <a:xfrm>
            <a:off x="7884368" y="5507940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1</a:t>
            </a:r>
          </a:p>
        </p:txBody>
      </p:sp>
      <p:sp>
        <p:nvSpPr>
          <p:cNvPr id="50" name="Szalagnyíl felfelé 49"/>
          <p:cNvSpPr/>
          <p:nvPr/>
        </p:nvSpPr>
        <p:spPr>
          <a:xfrm flipH="1">
            <a:off x="1403648" y="5337232"/>
            <a:ext cx="324000" cy="180000"/>
          </a:xfrm>
          <a:prstGeom prst="curved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51" name="Szalagnyíl felfelé 50"/>
          <p:cNvSpPr/>
          <p:nvPr/>
        </p:nvSpPr>
        <p:spPr>
          <a:xfrm flipH="1">
            <a:off x="1142369" y="5337232"/>
            <a:ext cx="324000" cy="180000"/>
          </a:xfrm>
          <a:prstGeom prst="curved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52" name="Szalagnyíl felfelé 51"/>
          <p:cNvSpPr/>
          <p:nvPr/>
        </p:nvSpPr>
        <p:spPr>
          <a:xfrm flipH="1">
            <a:off x="1403648" y="6129320"/>
            <a:ext cx="288000" cy="180000"/>
          </a:xfrm>
          <a:prstGeom prst="curved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53" name="Szalagnyíl felfelé 52"/>
          <p:cNvSpPr/>
          <p:nvPr/>
        </p:nvSpPr>
        <p:spPr>
          <a:xfrm flipH="1">
            <a:off x="1178385" y="6129320"/>
            <a:ext cx="288000" cy="180000"/>
          </a:xfrm>
          <a:prstGeom prst="curved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56" name="Tartalom helye 55"/>
          <p:cNvSpPr>
            <a:spLocks noGrp="1"/>
          </p:cNvSpPr>
          <p:nvPr>
            <p:ph idx="1"/>
          </p:nvPr>
        </p:nvSpPr>
        <p:spPr>
          <a:xfrm>
            <a:off x="2401416" y="1340768"/>
            <a:ext cx="3898776" cy="507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b="1" dirty="0">
                <a:solidFill>
                  <a:srgbClr val="FF0000"/>
                </a:solidFill>
              </a:rPr>
              <a:t>A százalék felírható:</a:t>
            </a:r>
            <a:endParaRPr lang="hu-HU" b="1" dirty="0"/>
          </a:p>
        </p:txBody>
      </p:sp>
      <p:sp>
        <p:nvSpPr>
          <p:cNvPr id="57" name="Szövegdoboz 56"/>
          <p:cNvSpPr txBox="1"/>
          <p:nvPr/>
        </p:nvSpPr>
        <p:spPr>
          <a:xfrm>
            <a:off x="1520501" y="6402814"/>
            <a:ext cx="1611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i="1" dirty="0"/>
              <a:t>(visszafelé ???)</a:t>
            </a:r>
          </a:p>
        </p:txBody>
      </p:sp>
      <p:sp>
        <p:nvSpPr>
          <p:cNvPr id="58" name="Szövegdoboz 57"/>
          <p:cNvSpPr txBox="1"/>
          <p:nvPr/>
        </p:nvSpPr>
        <p:spPr>
          <a:xfrm>
            <a:off x="6012160" y="6402814"/>
            <a:ext cx="1611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i="1" dirty="0"/>
              <a:t>(visszafelé ???)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500"/>
                            </p:stCondLst>
                            <p:childTnLst>
                              <p:par>
                                <p:cTn id="1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000"/>
                            </p:stCondLst>
                            <p:childTnLst>
                              <p:par>
                                <p:cTn id="2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500"/>
                            </p:stCondLst>
                            <p:childTnLst>
                              <p:par>
                                <p:cTn id="2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000"/>
                            </p:stCondLst>
                            <p:childTnLst>
                              <p:par>
                                <p:cTn id="2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4" grpId="0" animBg="1"/>
      <p:bldP spid="4" grpId="0"/>
      <p:bldP spid="5" grpId="0"/>
      <p:bldP spid="6" grpId="0"/>
      <p:bldP spid="7" grpId="0" animBg="1"/>
      <p:bldP spid="8" grpId="0" animBg="1"/>
      <p:bldP spid="9" grpId="0"/>
      <p:bldP spid="10" grpId="0"/>
      <p:bldP spid="13" grpId="0"/>
      <p:bldP spid="14" grpId="0"/>
      <p:bldP spid="15" grpId="0"/>
      <p:bldP spid="16" grpId="0"/>
      <p:bldP spid="19" grpId="0"/>
      <p:bldP spid="20" grpId="0"/>
      <p:bldP spid="21" grpId="0"/>
      <p:bldP spid="24" grpId="0"/>
      <p:bldP spid="25" grpId="0"/>
      <p:bldP spid="26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7" grpId="0"/>
      <p:bldP spid="38" grpId="0"/>
      <p:bldP spid="40" grpId="0"/>
      <p:bldP spid="41" grpId="0"/>
      <p:bldP spid="42" grpId="0"/>
      <p:bldP spid="44" grpId="0"/>
      <p:bldP spid="45" grpId="0"/>
      <p:bldP spid="46" grpId="0"/>
      <p:bldP spid="48" grpId="0"/>
      <p:bldP spid="49" grpId="0"/>
      <p:bldP spid="50" grpId="0" animBg="1"/>
      <p:bldP spid="51" grpId="0" animBg="1"/>
      <p:bldP spid="52" grpId="0" animBg="1"/>
      <p:bldP spid="53" grpId="0" animBg="1"/>
      <p:bldP spid="56" grpId="0" build="p"/>
      <p:bldP spid="57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églalap 20"/>
          <p:cNvSpPr/>
          <p:nvPr/>
        </p:nvSpPr>
        <p:spPr>
          <a:xfrm>
            <a:off x="1691680" y="4221088"/>
            <a:ext cx="6012000" cy="25922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Szövegdoboz 21"/>
          <p:cNvSpPr txBox="1"/>
          <p:nvPr/>
        </p:nvSpPr>
        <p:spPr>
          <a:xfrm>
            <a:off x="3707232" y="4221088"/>
            <a:ext cx="226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Százalék - Minden</a:t>
            </a:r>
          </a:p>
        </p:txBody>
      </p:sp>
      <p:sp>
        <p:nvSpPr>
          <p:cNvPr id="19" name="Téglalap 18"/>
          <p:cNvSpPr/>
          <p:nvPr/>
        </p:nvSpPr>
        <p:spPr>
          <a:xfrm>
            <a:off x="6084168" y="1412776"/>
            <a:ext cx="2987824" cy="25922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35496" y="1412776"/>
            <a:ext cx="5976000" cy="25922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00CC"/>
                </a:solidFill>
              </a:rPr>
              <a:t>Interaktív feladatok</a:t>
            </a:r>
          </a:p>
        </p:txBody>
      </p:sp>
      <p:pic>
        <p:nvPicPr>
          <p:cNvPr id="4" name="Kép 3" descr="szazalek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832" y="1844824"/>
            <a:ext cx="288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Kép 4" descr="szazalek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160" y="1844824"/>
            <a:ext cx="288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Kép 5" descr="szazalek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496" y="1855857"/>
            <a:ext cx="288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Kép 6" descr="szazalek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4653136"/>
            <a:ext cx="288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Kép 7" descr="szazalek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344" y="4664169"/>
            <a:ext cx="288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Szövegdoboz 8"/>
          <p:cNvSpPr txBox="1"/>
          <p:nvPr/>
        </p:nvSpPr>
        <p:spPr>
          <a:xfrm>
            <a:off x="106832" y="3645024"/>
            <a:ext cx="28119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>
                <a:solidFill>
                  <a:srgbClr val="0000CC"/>
                </a:solidFill>
              </a:rPr>
              <a:t>https://learningapps.org/1372212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059160" y="3656057"/>
            <a:ext cx="28119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>
                <a:solidFill>
                  <a:srgbClr val="0000CC"/>
                </a:solidFill>
              </a:rPr>
              <a:t>https://learningapps.org/2014898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6192688" y="3656057"/>
            <a:ext cx="28119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>
                <a:solidFill>
                  <a:srgbClr val="0000CC"/>
                </a:solidFill>
              </a:rPr>
              <a:t>https://learningapps.org/1369762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1763688" y="6453336"/>
            <a:ext cx="28119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>
                <a:solidFill>
                  <a:srgbClr val="0000CC"/>
                </a:solidFill>
              </a:rPr>
              <a:t>https://learningapps.org/2054743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4788344" y="6464369"/>
            <a:ext cx="28119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>
                <a:solidFill>
                  <a:srgbClr val="0000CC"/>
                </a:solidFill>
              </a:rPr>
              <a:t>https://learningapps.org/2381422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2051048" y="1412776"/>
            <a:ext cx="191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3">
                    <a:lumMod val="75000"/>
                  </a:schemeClr>
                </a:solidFill>
              </a:rPr>
              <a:t>Százalék - Tört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6173466" y="1412776"/>
            <a:ext cx="271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006600"/>
                </a:solidFill>
              </a:rPr>
              <a:t>Százalék - </a:t>
            </a:r>
            <a:r>
              <a:rPr lang="hu-HU" b="1" dirty="0" err="1">
                <a:solidFill>
                  <a:srgbClr val="006600"/>
                </a:solidFill>
              </a:rPr>
              <a:t>Tizedestört</a:t>
            </a:r>
            <a:endParaRPr lang="hu-H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kerekített téglalap 10"/>
          <p:cNvSpPr/>
          <p:nvPr/>
        </p:nvSpPr>
        <p:spPr>
          <a:xfrm>
            <a:off x="395536" y="4869160"/>
            <a:ext cx="8424936" cy="14401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Lekerekített téglalap 9"/>
          <p:cNvSpPr/>
          <p:nvPr/>
        </p:nvSpPr>
        <p:spPr>
          <a:xfrm>
            <a:off x="395536" y="3212976"/>
            <a:ext cx="8424936" cy="14401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Lekerekített téglalap 8"/>
          <p:cNvSpPr/>
          <p:nvPr/>
        </p:nvSpPr>
        <p:spPr>
          <a:xfrm>
            <a:off x="395536" y="1556792"/>
            <a:ext cx="8424936" cy="14401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628800"/>
            <a:ext cx="82089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hu-HU" sz="2800" b="1" dirty="0"/>
              <a:t>Ismerjük a 100%-ot</a:t>
            </a:r>
          </a:p>
          <a:p>
            <a:pPr algn="just"/>
            <a:r>
              <a:rPr lang="hu-HU" sz="2400" dirty="0"/>
              <a:t>Egy </a:t>
            </a:r>
            <a:r>
              <a:rPr lang="hu-HU" sz="2400" b="1" u="sng" dirty="0"/>
              <a:t>megadott számnak vagy mennyiségnek</a:t>
            </a:r>
            <a:r>
              <a:rPr lang="hu-HU" sz="2400" dirty="0"/>
              <a:t> keressük a valahány százalékát.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67544" y="3284984"/>
            <a:ext cx="82089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 startAt="2"/>
            </a:pPr>
            <a:r>
              <a:rPr lang="hu-HU" sz="2800" b="1" dirty="0"/>
              <a:t>Ismerjük a valahány %-ot</a:t>
            </a:r>
          </a:p>
          <a:p>
            <a:pPr algn="just"/>
            <a:r>
              <a:rPr lang="hu-HU" sz="2400" dirty="0"/>
              <a:t>Keressük, hogy </a:t>
            </a:r>
            <a:r>
              <a:rPr lang="hu-HU" sz="2400" b="1" u="sng" dirty="0"/>
              <a:t>melyik az a szám</a:t>
            </a:r>
            <a:r>
              <a:rPr lang="hu-HU" sz="2400" dirty="0"/>
              <a:t> vagy mennyiség, </a:t>
            </a:r>
            <a:r>
              <a:rPr lang="hu-HU" sz="2400" b="1" u="sng" dirty="0"/>
              <a:t>aminek</a:t>
            </a:r>
            <a:r>
              <a:rPr lang="hu-HU" sz="2400" dirty="0"/>
              <a:t> ismerjük a valahány százalékát.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67544" y="4975428"/>
            <a:ext cx="8208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 startAt="3"/>
            </a:pPr>
            <a:r>
              <a:rPr lang="hu-HU" sz="2800" b="1" dirty="0"/>
              <a:t>Hány %</a:t>
            </a:r>
          </a:p>
          <a:p>
            <a:pPr algn="just"/>
            <a:r>
              <a:rPr lang="hu-HU" sz="2400" dirty="0"/>
              <a:t>Keressük, hogy egy szám</a:t>
            </a:r>
            <a:r>
              <a:rPr lang="hu-HU" sz="2400" b="1" u="sng" dirty="0"/>
              <a:t>nak</a:t>
            </a:r>
            <a:r>
              <a:rPr lang="hu-HU" sz="2400" dirty="0"/>
              <a:t> vagy egy mennyiség</a:t>
            </a:r>
            <a:r>
              <a:rPr lang="hu-HU" sz="2400" b="1" u="sng" dirty="0"/>
              <a:t>nek</a:t>
            </a:r>
            <a:r>
              <a:rPr lang="hu-HU" sz="2400" dirty="0"/>
              <a:t> </a:t>
            </a:r>
            <a:r>
              <a:rPr lang="hu-HU" sz="2400" b="1" u="sng" dirty="0"/>
              <a:t>hány százaléka</a:t>
            </a:r>
            <a:r>
              <a:rPr lang="hu-HU" sz="2400" dirty="0"/>
              <a:t> a másik szám vagy mennyiség.</a:t>
            </a:r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00CC"/>
                </a:solidFill>
              </a:rPr>
              <a:t>A feladatok 3-féle alaptípusa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lipszis 18"/>
          <p:cNvSpPr/>
          <p:nvPr/>
        </p:nvSpPr>
        <p:spPr>
          <a:xfrm>
            <a:off x="1835696" y="4725144"/>
            <a:ext cx="5976664" cy="194421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/>
          <p:cNvSpPr/>
          <p:nvPr/>
        </p:nvSpPr>
        <p:spPr>
          <a:xfrm>
            <a:off x="35496" y="2276872"/>
            <a:ext cx="4248472" cy="208823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90664" y="1340768"/>
            <a:ext cx="2962672" cy="651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3-féle módszer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00CC"/>
                </a:solidFill>
              </a:rPr>
              <a:t>Hogyan számíthatjuk ki?</a:t>
            </a:r>
          </a:p>
        </p:txBody>
      </p:sp>
      <p:cxnSp>
        <p:nvCxnSpPr>
          <p:cNvPr id="5" name="Egyenes összekötő nyíllal 4"/>
          <p:cNvCxnSpPr/>
          <p:nvPr/>
        </p:nvCxnSpPr>
        <p:spPr>
          <a:xfrm flipH="1">
            <a:off x="3131840" y="1916832"/>
            <a:ext cx="1008112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899592" y="2412177"/>
            <a:ext cx="2576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6600"/>
                </a:solidFill>
              </a:rPr>
              <a:t>1%</a:t>
            </a:r>
            <a:r>
              <a:rPr lang="hu-HU" sz="2400" b="1" dirty="0">
                <a:solidFill>
                  <a:srgbClr val="006600"/>
                </a:solidFill>
              </a:rPr>
              <a:t>-os módszer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251520" y="2996952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006600"/>
                </a:solidFill>
              </a:rPr>
              <a:t>A kiinduló értékből kiszámítjuk:</a:t>
            </a:r>
          </a:p>
          <a:p>
            <a:pPr algn="ctr">
              <a:buFont typeface="Wingdings" pitchFamily="2" charset="2"/>
              <a:buChar char="Ø"/>
            </a:pPr>
            <a:r>
              <a:rPr lang="hu-HU" dirty="0">
                <a:solidFill>
                  <a:srgbClr val="006600"/>
                </a:solidFill>
              </a:rPr>
              <a:t> először az 1%-ot </a:t>
            </a:r>
            <a:r>
              <a:rPr lang="hu-HU" i="1" dirty="0">
                <a:solidFill>
                  <a:srgbClr val="006600"/>
                </a:solidFill>
              </a:rPr>
              <a:t>(osztással)</a:t>
            </a:r>
            <a:r>
              <a:rPr lang="hu-HU" dirty="0">
                <a:solidFill>
                  <a:srgbClr val="006600"/>
                </a:solidFill>
              </a:rPr>
              <a:t> </a:t>
            </a:r>
          </a:p>
          <a:p>
            <a:pPr algn="ctr">
              <a:buFont typeface="Wingdings" pitchFamily="2" charset="2"/>
              <a:buChar char="Ø"/>
              <a:tabLst>
                <a:tab pos="273050" algn="l"/>
              </a:tabLst>
            </a:pPr>
            <a:r>
              <a:rPr lang="hu-HU" dirty="0">
                <a:solidFill>
                  <a:srgbClr val="006600"/>
                </a:solidFill>
              </a:rPr>
              <a:t> majd az 1%-ból a keresett 	%-ot </a:t>
            </a:r>
            <a:r>
              <a:rPr lang="hu-HU" i="1" dirty="0">
                <a:solidFill>
                  <a:srgbClr val="006600"/>
                </a:solidFill>
              </a:rPr>
              <a:t>(szorzással)</a:t>
            </a:r>
            <a:endParaRPr lang="hu-HU" dirty="0">
              <a:solidFill>
                <a:srgbClr val="0066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365027" y="4911551"/>
            <a:ext cx="2791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7030A0"/>
                </a:solidFill>
              </a:rPr>
              <a:t>Arányos módszer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979712" y="5373216"/>
            <a:ext cx="5626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7030A0"/>
                </a:solidFill>
              </a:rPr>
              <a:t>A százalékszámítás mindig </a:t>
            </a:r>
            <a:r>
              <a:rPr lang="hu-HU" b="1" u="sng" dirty="0">
                <a:solidFill>
                  <a:srgbClr val="7030A0"/>
                </a:solidFill>
              </a:rPr>
              <a:t>egyenes arányosság</a:t>
            </a:r>
            <a:r>
              <a:rPr lang="hu-HU" dirty="0">
                <a:solidFill>
                  <a:srgbClr val="7030A0"/>
                </a:solidFill>
              </a:rPr>
              <a:t>!</a:t>
            </a:r>
          </a:p>
        </p:txBody>
      </p:sp>
      <p:cxnSp>
        <p:nvCxnSpPr>
          <p:cNvPr id="11" name="Rovná spojovacia šípka 4"/>
          <p:cNvCxnSpPr/>
          <p:nvPr/>
        </p:nvCxnSpPr>
        <p:spPr>
          <a:xfrm>
            <a:off x="3203848" y="5805400"/>
            <a:ext cx="1296000" cy="540000"/>
          </a:xfrm>
          <a:prstGeom prst="straightConnector1">
            <a:avLst/>
          </a:prstGeom>
          <a:ln>
            <a:solidFill>
              <a:srgbClr val="7030A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Rovná spojovacia šípka 7"/>
          <p:cNvCxnSpPr/>
          <p:nvPr/>
        </p:nvCxnSpPr>
        <p:spPr>
          <a:xfrm flipV="1">
            <a:off x="3203848" y="5805400"/>
            <a:ext cx="1296000" cy="540000"/>
          </a:xfrm>
          <a:prstGeom prst="straightConnector1">
            <a:avLst/>
          </a:prstGeom>
          <a:ln>
            <a:solidFill>
              <a:srgbClr val="7030A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flipV="1">
            <a:off x="5237584" y="5769328"/>
            <a:ext cx="0" cy="6120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V="1">
            <a:off x="5940152" y="5769328"/>
            <a:ext cx="0" cy="6120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4427984" y="1916832"/>
            <a:ext cx="432048" cy="27363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6" name="Ellipszis 15"/>
          <p:cNvSpPr/>
          <p:nvPr/>
        </p:nvSpPr>
        <p:spPr>
          <a:xfrm>
            <a:off x="5148064" y="2276873"/>
            <a:ext cx="3960440" cy="201622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7" name="Egyenes összekötő nyíllal 16"/>
          <p:cNvCxnSpPr/>
          <p:nvPr/>
        </p:nvCxnSpPr>
        <p:spPr>
          <a:xfrm>
            <a:off x="4788024" y="1988840"/>
            <a:ext cx="936104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5364088" y="2373268"/>
            <a:ext cx="3420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CC0000"/>
                </a:solidFill>
              </a:rPr>
              <a:t>Egyszerű szorzással/osztással</a:t>
            </a:r>
            <a:endParaRPr lang="hu-HU" sz="2000" b="1" dirty="0">
              <a:solidFill>
                <a:srgbClr val="CC0000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5264968" y="3212976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CC0000"/>
                </a:solidFill>
              </a:rPr>
              <a:t>A százalék </a:t>
            </a:r>
            <a:r>
              <a:rPr lang="hu-HU" dirty="0" err="1">
                <a:solidFill>
                  <a:srgbClr val="CC0000"/>
                </a:solidFill>
              </a:rPr>
              <a:t>tizedestört</a:t>
            </a:r>
            <a:r>
              <a:rPr lang="hu-HU" dirty="0">
                <a:solidFill>
                  <a:srgbClr val="CC0000"/>
                </a:solidFill>
              </a:rPr>
              <a:t> alakjával való szorzással vagy osztással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3" grpId="0" build="p"/>
      <p:bldP spid="7" grpId="0"/>
      <p:bldP spid="8" grpId="0"/>
      <p:bldP spid="9" grpId="0"/>
      <p:bldP spid="10" grpId="0"/>
      <p:bldP spid="16" grpId="0" animBg="1"/>
      <p:bldP spid="20" grpId="0"/>
      <p:bldP spid="2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étatér">
  <a:themeElements>
    <a:clrScheme name="Aspektus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Sétatér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étaté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1053</TotalTime>
  <Words>3302</Words>
  <Application>Microsoft Office PowerPoint</Application>
  <PresentationFormat>Prezentácia na obrazovke (4:3)</PresentationFormat>
  <Paragraphs>648</Paragraphs>
  <Slides>37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37</vt:i4>
      </vt:variant>
    </vt:vector>
  </HeadingPairs>
  <TitlesOfParts>
    <vt:vector size="45" baseType="lpstr">
      <vt:lpstr>Arial Black</vt:lpstr>
      <vt:lpstr>Arial Rounded MT Bold</vt:lpstr>
      <vt:lpstr>Lucida Sans Unicode</vt:lpstr>
      <vt:lpstr>Verdana</vt:lpstr>
      <vt:lpstr>Wingdings</vt:lpstr>
      <vt:lpstr>Wingdings 2</vt:lpstr>
      <vt:lpstr>Wingdings 3</vt:lpstr>
      <vt:lpstr>Sétatér</vt:lpstr>
      <vt:lpstr>Százalékszámítás</vt:lpstr>
      <vt:lpstr>Hol találkozunk a %-kal</vt:lpstr>
      <vt:lpstr>Hol találkozunk a %-kal</vt:lpstr>
      <vt:lpstr>Mit jelent a százalék?</vt:lpstr>
      <vt:lpstr>Interaktív feladatok</vt:lpstr>
      <vt:lpstr>A százalék különböző formái</vt:lpstr>
      <vt:lpstr>Interaktív feladatok</vt:lpstr>
      <vt:lpstr>A feladatok 3-féle alaptípusa</vt:lpstr>
      <vt:lpstr>Hogyan számíthatjuk ki?</vt:lpstr>
      <vt:lpstr>Ismerjük a 100%-ot</vt:lpstr>
      <vt:lpstr>Interaktív feladatok</vt:lpstr>
      <vt:lpstr>Ismerjük a valahány %-ot</vt:lpstr>
      <vt:lpstr>Interaktív feladatok</vt:lpstr>
      <vt:lpstr>Hány % ???</vt:lpstr>
      <vt:lpstr>Interaktív feladatok</vt:lpstr>
      <vt:lpstr>Szöveges feladatok</vt:lpstr>
      <vt:lpstr>Ismerjük a 100%-ot</vt:lpstr>
      <vt:lpstr>Ismerjük a valahány %-ot</vt:lpstr>
      <vt:lpstr>Ismerjük a 100 plusz valahány %-ot</vt:lpstr>
      <vt:lpstr>Ismerjük a 100 mínusz valahány %-ot</vt:lpstr>
      <vt:lpstr>Hány % ???</vt:lpstr>
      <vt:lpstr>Tehát akkor 5-féle lehet</vt:lpstr>
      <vt:lpstr>Interaktív feladatok</vt:lpstr>
      <vt:lpstr>Gondolkodjunk!</vt:lpstr>
      <vt:lpstr>2-szeri változtatás</vt:lpstr>
      <vt:lpstr>Kamatszámítás</vt:lpstr>
      <vt:lpstr>Ismerjük a betett pénzt</vt:lpstr>
      <vt:lpstr>Ismerjük a kamatot</vt:lpstr>
      <vt:lpstr>Hány % a kamatláb???</vt:lpstr>
      <vt:lpstr>DPH       ADÓ       ÁFA</vt:lpstr>
      <vt:lpstr>Ezrelék - ‰</vt:lpstr>
      <vt:lpstr>Hol találkozunk az ‰-kel </vt:lpstr>
      <vt:lpstr>Prezentácia programu PowerPoint</vt:lpstr>
      <vt:lpstr>Monitor feladatok</vt:lpstr>
      <vt:lpstr>Monitor feladatok</vt:lpstr>
      <vt:lpstr>Monitor feladatok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Gyuri</dc:creator>
  <cp:lastModifiedBy>ZS133</cp:lastModifiedBy>
  <cp:revision>128</cp:revision>
  <dcterms:created xsi:type="dcterms:W3CDTF">2020-11-27T07:31:21Z</dcterms:created>
  <dcterms:modified xsi:type="dcterms:W3CDTF">2025-07-30T08:28:04Z</dcterms:modified>
</cp:coreProperties>
</file>