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4" r:id="rId6"/>
    <p:sldId id="263" r:id="rId7"/>
    <p:sldId id="261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1" r:id="rId19"/>
    <p:sldId id="282" r:id="rId20"/>
    <p:sldId id="277" r:id="rId21"/>
    <p:sldId id="284" r:id="rId22"/>
    <p:sldId id="278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3741" autoAdjust="0"/>
  </p:normalViewPr>
  <p:slideViewPr>
    <p:cSldViewPr snapToGrid="0">
      <p:cViewPr varScale="1">
        <p:scale>
          <a:sx n="63" d="100"/>
          <a:sy n="63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19D2-1F0F-4A41-9B8C-27D5ACAEE978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hu-HU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F10E-5C65-4C47-BE05-5FEA4EAE48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43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F10E-5C65-4C47-BE05-5FEA4EAE48D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1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F10E-5C65-4C47-BE05-5FEA4EAE48D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53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F10E-5C65-4C47-BE05-5FEA4EAE48D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92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6771E-0C35-8F6A-5463-9A0AACD2B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05350B0-C7E0-EB06-FEC5-3B211F0A7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3D8ED37-A4C8-34C5-B719-1A39594D9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26C5598-F2D8-222F-0087-E96C9DF5D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F10E-5C65-4C47-BE05-5FEA4EAE48D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82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8C212-CE24-9445-67A1-C171DFA02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5647085-ED2C-0DAA-C443-82C21541A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E958DAD-89E0-26E8-CD3B-ED5D21BFC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2E076C0-28E2-DEB5-9841-2D7690FAC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F10E-5C65-4C47-BE05-5FEA4EAE48D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75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9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6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62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13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76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78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04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73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88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86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5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3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28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39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70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99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8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1F6DC0-800A-4269-9C0D-680AE688023A}" type="datetimeFigureOut">
              <a:rPr lang="hu-HU" smtClean="0"/>
              <a:t>2025. 07. 29.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BC8E7C-7FDC-4F1B-9B26-F75C011E38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7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04C4D-9634-AA3B-75F3-EA743E6FC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Műveletek hatványokkal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EA560C-0956-9791-E2A4-7A6100561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</a:t>
            </a:r>
          </a:p>
          <a:p>
            <a:r>
              <a:rPr lang="hu-HU" dirty="0"/>
              <a:t>Mgr. Miklós György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2DBE7260-FD06-76C8-E4AA-8A42E0EC1012}"/>
                  </a:ext>
                </a:extLst>
              </p:cNvPr>
              <p:cNvSpPr txBox="1"/>
              <p:nvPr/>
            </p:nvSpPr>
            <p:spPr>
              <a:xfrm rot="21097754">
                <a:off x="174692" y="1168507"/>
                <a:ext cx="5444352" cy="94205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hu-HU" sz="5400" b="1" i="1" smtClean="0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5400" b="1" i="1" smtClean="0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5400" b="1" i="1" smtClean="0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5400" b="1" i="1" smtClean="0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hu-HU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2DBE7260-FD06-76C8-E4AA-8A42E0EC1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7754">
                <a:off x="174692" y="1168507"/>
                <a:ext cx="5444352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>
                <a:extLst>
                  <a:ext uri="{FF2B5EF4-FFF2-40B4-BE49-F238E27FC236}">
                    <a16:creationId xmlns:a16="http://schemas.microsoft.com/office/drawing/2014/main" id="{2D9AE39A-20FA-A46F-D3BF-DC34630F0046}"/>
                  </a:ext>
                </a:extLst>
              </p:cNvPr>
              <p:cNvSpPr txBox="1"/>
              <p:nvPr/>
            </p:nvSpPr>
            <p:spPr>
              <a:xfrm rot="334465">
                <a:off x="6940518" y="941661"/>
                <a:ext cx="4891798" cy="95442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hu-HU" sz="5400" b="1" i="1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5400" b="1" i="1" smtClean="0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hu-HU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8" name="BlokTextu 7">
                <a:extLst>
                  <a:ext uri="{FF2B5EF4-FFF2-40B4-BE49-F238E27FC236}">
                    <a16:creationId xmlns:a16="http://schemas.microsoft.com/office/drawing/2014/main" id="{2D9AE39A-20FA-A46F-D3BF-DC34630F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4465">
                <a:off x="6940518" y="941661"/>
                <a:ext cx="4891798" cy="954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7B79A73B-5776-6A3E-6EE7-FD81630549B8}"/>
                  </a:ext>
                </a:extLst>
              </p:cNvPr>
              <p:cNvSpPr txBox="1"/>
              <p:nvPr/>
            </p:nvSpPr>
            <p:spPr>
              <a:xfrm rot="334465">
                <a:off x="166496" y="5423458"/>
                <a:ext cx="6335945" cy="9544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hu-HU" sz="5400" b="1" i="1" smtClean="0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hu-HU" sz="5400" b="1" i="1" smtClean="0">
                          <a:ln w="1905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hu-HU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7B79A73B-5776-6A3E-6EE7-FD816305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4465">
                <a:off x="166496" y="5423458"/>
                <a:ext cx="6335945" cy="954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0506AB22-2D91-A018-29B5-A17E4DB41FDF}"/>
                  </a:ext>
                </a:extLst>
              </p:cNvPr>
              <p:cNvSpPr txBox="1"/>
              <p:nvPr/>
            </p:nvSpPr>
            <p:spPr>
              <a:xfrm rot="21097754">
                <a:off x="8221221" y="5217771"/>
                <a:ext cx="3354443" cy="12279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5400" b="1" i="1" smtClean="0">
                                  <a:ln w="19050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5400" b="1" i="1" smtClean="0">
                                  <a:ln w="19050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hu-HU" sz="5400" b="1" i="1" smtClean="0">
                                      <a:ln w="19050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5400" b="1" i="1" smtClean="0">
                                      <a:ln w="19050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hu-HU" sz="5400" b="1" i="1" smtClean="0">
                                      <a:ln w="19050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5400" b="1" i="1" smtClean="0">
                              <a:ln w="19050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hu-HU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0506AB22-2D91-A018-29B5-A17E4DB41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7754">
                <a:off x="8221221" y="5217771"/>
                <a:ext cx="3354443" cy="12279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21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768D6-5893-9B42-78F8-B3ECE54C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ublina reči: oválna 31">
            <a:extLst>
              <a:ext uri="{FF2B5EF4-FFF2-40B4-BE49-F238E27FC236}">
                <a16:creationId xmlns:a16="http://schemas.microsoft.com/office/drawing/2014/main" id="{3FC380BC-A2DC-1040-B1D3-F432FECFF760}"/>
              </a:ext>
            </a:extLst>
          </p:cNvPr>
          <p:cNvSpPr/>
          <p:nvPr/>
        </p:nvSpPr>
        <p:spPr>
          <a:xfrm>
            <a:off x="2275114" y="5202891"/>
            <a:ext cx="6836601" cy="1339423"/>
          </a:xfrm>
          <a:prstGeom prst="wedgeEllipseCallout">
            <a:avLst>
              <a:gd name="adj1" fmla="val 59377"/>
              <a:gd name="adj2" fmla="val 2340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60FF35-5D01-8CC9-22EB-71967438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Szorzás</a:t>
            </a:r>
          </a:p>
        </p:txBody>
      </p:sp>
      <p:sp>
        <p:nvSpPr>
          <p:cNvPr id="40" name="Szövegdoboz 8">
            <a:extLst>
              <a:ext uri="{FF2B5EF4-FFF2-40B4-BE49-F238E27FC236}">
                <a16:creationId xmlns:a16="http://schemas.microsoft.com/office/drawing/2014/main" id="{AC14F296-EF56-277D-E1A0-03B83B55F16A}"/>
              </a:ext>
            </a:extLst>
          </p:cNvPr>
          <p:cNvSpPr txBox="1"/>
          <p:nvPr/>
        </p:nvSpPr>
        <p:spPr>
          <a:xfrm>
            <a:off x="2507431" y="2036112"/>
            <a:ext cx="18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3</a:t>
            </a:r>
            <a:r>
              <a:rPr lang="hu-HU" sz="6600" baseline="30000" dirty="0"/>
              <a:t>3</a:t>
            </a:r>
          </a:p>
        </p:txBody>
      </p:sp>
      <p:sp>
        <p:nvSpPr>
          <p:cNvPr id="56" name="Szövegdoboz 25">
            <a:extLst>
              <a:ext uri="{FF2B5EF4-FFF2-40B4-BE49-F238E27FC236}">
                <a16:creationId xmlns:a16="http://schemas.microsoft.com/office/drawing/2014/main" id="{4EE06B18-53E2-A2C2-DE3C-599621C576CE}"/>
              </a:ext>
            </a:extLst>
          </p:cNvPr>
          <p:cNvSpPr txBox="1"/>
          <p:nvPr/>
        </p:nvSpPr>
        <p:spPr>
          <a:xfrm>
            <a:off x="10377500" y="2130141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=</a:t>
            </a:r>
          </a:p>
        </p:txBody>
      </p:sp>
      <p:sp>
        <p:nvSpPr>
          <p:cNvPr id="62" name="Szövegdoboz 22">
            <a:extLst>
              <a:ext uri="{FF2B5EF4-FFF2-40B4-BE49-F238E27FC236}">
                <a16:creationId xmlns:a16="http://schemas.microsoft.com/office/drawing/2014/main" id="{A3945A15-B264-0290-8692-AAAE1F858A10}"/>
              </a:ext>
            </a:extLst>
          </p:cNvPr>
          <p:cNvSpPr txBox="1"/>
          <p:nvPr/>
        </p:nvSpPr>
        <p:spPr>
          <a:xfrm>
            <a:off x="4492236" y="2129750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=</a:t>
            </a:r>
            <a:endParaRPr lang="hu-HU" sz="8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9407975-FED0-0E94-5BCF-0B937BCE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45" y="2416125"/>
            <a:ext cx="1514839" cy="1602911"/>
          </a:xfrm>
          <a:prstGeom prst="rect">
            <a:avLst/>
          </a:prstGeom>
        </p:spPr>
      </p:pic>
      <p:sp>
        <p:nvSpPr>
          <p:cNvPr id="11" name="Szövegdoboz 5">
            <a:extLst>
              <a:ext uri="{FF2B5EF4-FFF2-40B4-BE49-F238E27FC236}">
                <a16:creationId xmlns:a16="http://schemas.microsoft.com/office/drawing/2014/main" id="{C9CD1025-1255-C73D-76ED-77C85C11D6A5}"/>
              </a:ext>
            </a:extLst>
          </p:cNvPr>
          <p:cNvSpPr txBox="1"/>
          <p:nvPr/>
        </p:nvSpPr>
        <p:spPr>
          <a:xfrm>
            <a:off x="3258032" y="2032168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.</a:t>
            </a:r>
          </a:p>
        </p:txBody>
      </p:sp>
      <p:sp>
        <p:nvSpPr>
          <p:cNvPr id="13" name="Szövegdoboz 8">
            <a:extLst>
              <a:ext uri="{FF2B5EF4-FFF2-40B4-BE49-F238E27FC236}">
                <a16:creationId xmlns:a16="http://schemas.microsoft.com/office/drawing/2014/main" id="{56F139C3-D95D-BDBF-FF04-E01E229269DF}"/>
              </a:ext>
            </a:extLst>
          </p:cNvPr>
          <p:cNvSpPr txBox="1"/>
          <p:nvPr/>
        </p:nvSpPr>
        <p:spPr>
          <a:xfrm>
            <a:off x="3617770" y="2036112"/>
            <a:ext cx="18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3</a:t>
            </a:r>
            <a:r>
              <a:rPr lang="hu-HU" sz="6600" baseline="30000" dirty="0"/>
              <a:t>5</a:t>
            </a:r>
          </a:p>
        </p:txBody>
      </p:sp>
      <p:sp>
        <p:nvSpPr>
          <p:cNvPr id="19" name="Szövegdoboz 8">
            <a:extLst>
              <a:ext uri="{FF2B5EF4-FFF2-40B4-BE49-F238E27FC236}">
                <a16:creationId xmlns:a16="http://schemas.microsoft.com/office/drawing/2014/main" id="{00418CD9-EBE9-BEED-E31D-6659B3FF26AE}"/>
              </a:ext>
            </a:extLst>
          </p:cNvPr>
          <p:cNvSpPr txBox="1"/>
          <p:nvPr/>
        </p:nvSpPr>
        <p:spPr>
          <a:xfrm>
            <a:off x="5086172" y="2036111"/>
            <a:ext cx="202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FF0000"/>
                </a:solidFill>
              </a:rPr>
              <a:t>3.3.3</a:t>
            </a:r>
          </a:p>
        </p:txBody>
      </p:sp>
      <p:sp>
        <p:nvSpPr>
          <p:cNvPr id="21" name="Szövegdoboz 5">
            <a:extLst>
              <a:ext uri="{FF2B5EF4-FFF2-40B4-BE49-F238E27FC236}">
                <a16:creationId xmlns:a16="http://schemas.microsoft.com/office/drawing/2014/main" id="{0E3BCAE5-EE59-B141-698B-095A42E9FF40}"/>
              </a:ext>
            </a:extLst>
          </p:cNvPr>
          <p:cNvSpPr txBox="1"/>
          <p:nvPr/>
        </p:nvSpPr>
        <p:spPr>
          <a:xfrm>
            <a:off x="6970057" y="2032167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.</a:t>
            </a:r>
          </a:p>
        </p:txBody>
      </p:sp>
      <p:sp>
        <p:nvSpPr>
          <p:cNvPr id="22" name="Szövegdoboz 8">
            <a:extLst>
              <a:ext uri="{FF2B5EF4-FFF2-40B4-BE49-F238E27FC236}">
                <a16:creationId xmlns:a16="http://schemas.microsoft.com/office/drawing/2014/main" id="{92428BC7-0A13-0E87-EE48-3E7C2460CA67}"/>
              </a:ext>
            </a:extLst>
          </p:cNvPr>
          <p:cNvSpPr txBox="1"/>
          <p:nvPr/>
        </p:nvSpPr>
        <p:spPr>
          <a:xfrm>
            <a:off x="7271654" y="2036113"/>
            <a:ext cx="3324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00CC00"/>
                </a:solidFill>
              </a:rPr>
              <a:t>3.3.3.3.3</a:t>
            </a:r>
          </a:p>
        </p:txBody>
      </p:sp>
      <p:sp>
        <p:nvSpPr>
          <p:cNvPr id="24" name="Szövegdoboz 8">
            <a:extLst>
              <a:ext uri="{FF2B5EF4-FFF2-40B4-BE49-F238E27FC236}">
                <a16:creationId xmlns:a16="http://schemas.microsoft.com/office/drawing/2014/main" id="{55769994-BC79-0B53-39E3-751D7B1C2200}"/>
              </a:ext>
            </a:extLst>
          </p:cNvPr>
          <p:cNvSpPr txBox="1"/>
          <p:nvPr/>
        </p:nvSpPr>
        <p:spPr>
          <a:xfrm>
            <a:off x="11051752" y="2028221"/>
            <a:ext cx="18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3</a:t>
            </a:r>
            <a:r>
              <a:rPr lang="hu-HU" sz="6600" baseline="30000" dirty="0"/>
              <a:t>8</a:t>
            </a:r>
          </a:p>
        </p:txBody>
      </p:sp>
      <p:sp>
        <p:nvSpPr>
          <p:cNvPr id="3" name="Szövegdoboz 8">
            <a:extLst>
              <a:ext uri="{FF2B5EF4-FFF2-40B4-BE49-F238E27FC236}">
                <a16:creationId xmlns:a16="http://schemas.microsoft.com/office/drawing/2014/main" id="{31EF004D-6B89-334E-B6F2-EA8C7E2BEF1A}"/>
              </a:ext>
            </a:extLst>
          </p:cNvPr>
          <p:cNvSpPr txBox="1"/>
          <p:nvPr/>
        </p:nvSpPr>
        <p:spPr>
          <a:xfrm>
            <a:off x="1876056" y="3527458"/>
            <a:ext cx="18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5x</a:t>
            </a:r>
            <a:r>
              <a:rPr lang="hu-HU" sz="6600" baseline="30000" dirty="0"/>
              <a:t>2</a:t>
            </a:r>
          </a:p>
        </p:txBody>
      </p:sp>
      <p:sp>
        <p:nvSpPr>
          <p:cNvPr id="5" name="Szövegdoboz 25">
            <a:extLst>
              <a:ext uri="{FF2B5EF4-FFF2-40B4-BE49-F238E27FC236}">
                <a16:creationId xmlns:a16="http://schemas.microsoft.com/office/drawing/2014/main" id="{3C8F29B5-866A-6E05-7161-BEE6395840C9}"/>
              </a:ext>
            </a:extLst>
          </p:cNvPr>
          <p:cNvSpPr txBox="1"/>
          <p:nvPr/>
        </p:nvSpPr>
        <p:spPr>
          <a:xfrm>
            <a:off x="9637261" y="3621487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=</a:t>
            </a:r>
          </a:p>
        </p:txBody>
      </p:sp>
      <p:sp>
        <p:nvSpPr>
          <p:cNvPr id="7" name="Szövegdoboz 22">
            <a:extLst>
              <a:ext uri="{FF2B5EF4-FFF2-40B4-BE49-F238E27FC236}">
                <a16:creationId xmlns:a16="http://schemas.microsoft.com/office/drawing/2014/main" id="{D7C3315F-61BB-CA22-50CE-53D82C25DB64}"/>
              </a:ext>
            </a:extLst>
          </p:cNvPr>
          <p:cNvSpPr txBox="1"/>
          <p:nvPr/>
        </p:nvSpPr>
        <p:spPr>
          <a:xfrm>
            <a:off x="4524888" y="3621096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=</a:t>
            </a:r>
            <a:endParaRPr lang="hu-HU" sz="8000" dirty="0"/>
          </a:p>
        </p:txBody>
      </p:sp>
      <p:sp>
        <p:nvSpPr>
          <p:cNvPr id="9" name="Szövegdoboz 5">
            <a:extLst>
              <a:ext uri="{FF2B5EF4-FFF2-40B4-BE49-F238E27FC236}">
                <a16:creationId xmlns:a16="http://schemas.microsoft.com/office/drawing/2014/main" id="{42FF5BFE-E3BC-377B-437C-BDA1C3E7FB43}"/>
              </a:ext>
            </a:extLst>
          </p:cNvPr>
          <p:cNvSpPr txBox="1"/>
          <p:nvPr/>
        </p:nvSpPr>
        <p:spPr>
          <a:xfrm>
            <a:off x="3072968" y="3523514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.</a:t>
            </a:r>
          </a:p>
        </p:txBody>
      </p:sp>
      <p:sp>
        <p:nvSpPr>
          <p:cNvPr id="12" name="Szövegdoboz 8">
            <a:extLst>
              <a:ext uri="{FF2B5EF4-FFF2-40B4-BE49-F238E27FC236}">
                <a16:creationId xmlns:a16="http://schemas.microsoft.com/office/drawing/2014/main" id="{51AD0B36-3BFA-6985-A678-AC2102CCE7F9}"/>
              </a:ext>
            </a:extLst>
          </p:cNvPr>
          <p:cNvSpPr txBox="1"/>
          <p:nvPr/>
        </p:nvSpPr>
        <p:spPr>
          <a:xfrm>
            <a:off x="3356504" y="3527458"/>
            <a:ext cx="18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2x</a:t>
            </a:r>
            <a:r>
              <a:rPr lang="hu-HU" sz="6600" baseline="30000" dirty="0"/>
              <a:t>3</a:t>
            </a:r>
          </a:p>
        </p:txBody>
      </p:sp>
      <p:sp>
        <p:nvSpPr>
          <p:cNvPr id="14" name="Szövegdoboz 8">
            <a:extLst>
              <a:ext uri="{FF2B5EF4-FFF2-40B4-BE49-F238E27FC236}">
                <a16:creationId xmlns:a16="http://schemas.microsoft.com/office/drawing/2014/main" id="{AFEF4D38-9FE6-3043-D4BB-2386DABD51DA}"/>
              </a:ext>
            </a:extLst>
          </p:cNvPr>
          <p:cNvSpPr txBox="1"/>
          <p:nvPr/>
        </p:nvSpPr>
        <p:spPr>
          <a:xfrm>
            <a:off x="5118824" y="3527457"/>
            <a:ext cx="202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FF0000"/>
                </a:solidFill>
              </a:rPr>
              <a:t>5.x.x</a:t>
            </a:r>
          </a:p>
        </p:txBody>
      </p:sp>
      <p:sp>
        <p:nvSpPr>
          <p:cNvPr id="15" name="Szövegdoboz 5">
            <a:extLst>
              <a:ext uri="{FF2B5EF4-FFF2-40B4-BE49-F238E27FC236}">
                <a16:creationId xmlns:a16="http://schemas.microsoft.com/office/drawing/2014/main" id="{93DB166A-5804-1ACB-76C9-0C438FF124BD}"/>
              </a:ext>
            </a:extLst>
          </p:cNvPr>
          <p:cNvSpPr txBox="1"/>
          <p:nvPr/>
        </p:nvSpPr>
        <p:spPr>
          <a:xfrm>
            <a:off x="6904735" y="3523513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.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B639C249-48E3-2110-4900-5F2B6931E38D}"/>
              </a:ext>
            </a:extLst>
          </p:cNvPr>
          <p:cNvSpPr txBox="1"/>
          <p:nvPr/>
        </p:nvSpPr>
        <p:spPr>
          <a:xfrm>
            <a:off x="7173671" y="3527459"/>
            <a:ext cx="3324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00CC00"/>
                </a:solidFill>
              </a:rPr>
              <a:t>2.x.x.x</a:t>
            </a:r>
          </a:p>
        </p:txBody>
      </p:sp>
      <p:sp>
        <p:nvSpPr>
          <p:cNvPr id="29" name="Szövegdoboz 8">
            <a:extLst>
              <a:ext uri="{FF2B5EF4-FFF2-40B4-BE49-F238E27FC236}">
                <a16:creationId xmlns:a16="http://schemas.microsoft.com/office/drawing/2014/main" id="{0DD0CB97-7DF6-C5C5-58A8-B6CEDAC1BC2B}"/>
              </a:ext>
            </a:extLst>
          </p:cNvPr>
          <p:cNvSpPr txBox="1"/>
          <p:nvPr/>
        </p:nvSpPr>
        <p:spPr>
          <a:xfrm>
            <a:off x="10278866" y="3519567"/>
            <a:ext cx="189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10x</a:t>
            </a:r>
            <a:r>
              <a:rPr lang="hu-HU" sz="6600" baseline="30000" dirty="0"/>
              <a:t>5</a:t>
            </a:r>
          </a:p>
        </p:txBody>
      </p:sp>
      <p:pic>
        <p:nvPicPr>
          <p:cNvPr id="30" name="Kép 39" descr="ötlet.png">
            <a:extLst>
              <a:ext uri="{FF2B5EF4-FFF2-40B4-BE49-F238E27FC236}">
                <a16:creationId xmlns:a16="http://schemas.microsoft.com/office/drawing/2014/main" id="{9A8BD28C-CB02-B4E0-6174-6404D0B99C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493505" y="4477455"/>
            <a:ext cx="2088232" cy="1912820"/>
          </a:xfrm>
          <a:prstGeom prst="rect">
            <a:avLst/>
          </a:prstGeom>
        </p:spPr>
      </p:pic>
      <p:sp>
        <p:nvSpPr>
          <p:cNvPr id="31" name="BlokTextu 30">
            <a:extLst>
              <a:ext uri="{FF2B5EF4-FFF2-40B4-BE49-F238E27FC236}">
                <a16:creationId xmlns:a16="http://schemas.microsoft.com/office/drawing/2014/main" id="{36A42FFF-20D0-48EE-CFE2-E625CBC6E1BD}"/>
              </a:ext>
            </a:extLst>
          </p:cNvPr>
          <p:cNvSpPr txBox="1"/>
          <p:nvPr/>
        </p:nvSpPr>
        <p:spPr>
          <a:xfrm>
            <a:off x="2656904" y="5423186"/>
            <a:ext cx="631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A „nagy számokat” összeszorozzuk,</a:t>
            </a:r>
          </a:p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a kitevőket összeadjuk.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42462C90-EAAA-9693-D70A-80B87B945996}"/>
              </a:ext>
            </a:extLst>
          </p:cNvPr>
          <p:cNvSpPr txBox="1"/>
          <p:nvPr/>
        </p:nvSpPr>
        <p:spPr>
          <a:xfrm>
            <a:off x="10778249" y="3076678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= 6561</a:t>
            </a:r>
          </a:p>
        </p:txBody>
      </p:sp>
    </p:spTree>
    <p:extLst>
      <p:ext uri="{BB962C8B-B14F-4D97-AF65-F5344CB8AC3E}">
        <p14:creationId xmlns:p14="http://schemas.microsoft.com/office/powerpoint/2010/main" val="13514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/>
      <p:bldP spid="40" grpId="1"/>
      <p:bldP spid="56" grpId="0"/>
      <p:bldP spid="62" grpId="0"/>
      <p:bldP spid="11" grpId="0"/>
      <p:bldP spid="13" grpId="0"/>
      <p:bldP spid="13" grpId="1"/>
      <p:bldP spid="19" grpId="0"/>
      <p:bldP spid="21" grpId="0"/>
      <p:bldP spid="22" grpId="0"/>
      <p:bldP spid="24" grpId="0"/>
      <p:bldP spid="3" grpId="0"/>
      <p:bldP spid="3" grpId="1"/>
      <p:bldP spid="5" grpId="0"/>
      <p:bldP spid="7" grpId="0"/>
      <p:bldP spid="9" grpId="0"/>
      <p:bldP spid="12" grpId="0"/>
      <p:bldP spid="12" grpId="1"/>
      <p:bldP spid="14" grpId="0"/>
      <p:bldP spid="15" grpId="0"/>
      <p:bldP spid="16" grpId="0"/>
      <p:bldP spid="29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10629-5085-04D9-FF1E-7C487E0B1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>
            <a:extLst>
              <a:ext uri="{FF2B5EF4-FFF2-40B4-BE49-F238E27FC236}">
                <a16:creationId xmlns:a16="http://schemas.microsoft.com/office/drawing/2014/main" id="{A3C2BF8E-210A-529B-AED2-C49E4B4E9048}"/>
              </a:ext>
            </a:extLst>
          </p:cNvPr>
          <p:cNvSpPr txBox="1"/>
          <p:nvPr/>
        </p:nvSpPr>
        <p:spPr>
          <a:xfrm>
            <a:off x="617890" y="1906710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r>
              <a:rPr lang="hu-HU" sz="3200" baseline="30000" dirty="0"/>
              <a:t>3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D70332D-7E6B-D3E7-FAEA-3931223049D9}"/>
              </a:ext>
            </a:extLst>
          </p:cNvPr>
          <p:cNvSpPr txBox="1"/>
          <p:nvPr/>
        </p:nvSpPr>
        <p:spPr>
          <a:xfrm>
            <a:off x="1042802" y="1904997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. x</a:t>
            </a:r>
            <a:r>
              <a:rPr lang="hu-HU" sz="3200" baseline="30000" dirty="0"/>
              <a:t>6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6A73104-FAD9-634F-46D1-D6A347DCE6D0}"/>
              </a:ext>
            </a:extLst>
          </p:cNvPr>
          <p:cNvSpPr txBox="1"/>
          <p:nvPr/>
        </p:nvSpPr>
        <p:spPr>
          <a:xfrm>
            <a:off x="1794404" y="189986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77B2A9E-F831-014A-B620-399ABF30CE24}"/>
              </a:ext>
            </a:extLst>
          </p:cNvPr>
          <p:cNvSpPr txBox="1"/>
          <p:nvPr/>
        </p:nvSpPr>
        <p:spPr>
          <a:xfrm>
            <a:off x="617310" y="2648324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12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16F8EE7-14B0-3F9F-A2D0-7989412CC12B}"/>
              </a:ext>
            </a:extLst>
          </p:cNvPr>
          <p:cNvSpPr txBox="1"/>
          <p:nvPr/>
        </p:nvSpPr>
        <p:spPr>
          <a:xfrm>
            <a:off x="1096640" y="2646611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c</a:t>
            </a:r>
            <a:r>
              <a:rPr lang="hu-HU" sz="3200" baseline="30000" dirty="0"/>
              <a:t>8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2439220-BEC4-ED53-B39E-08C3EA0B2316}"/>
              </a:ext>
            </a:extLst>
          </p:cNvPr>
          <p:cNvSpPr txBox="1"/>
          <p:nvPr/>
        </p:nvSpPr>
        <p:spPr>
          <a:xfrm>
            <a:off x="1666493" y="264490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B41BDF7B-1D7D-EDE8-4333-95F75902AF66}"/>
              </a:ext>
            </a:extLst>
          </p:cNvPr>
          <p:cNvSpPr txBox="1"/>
          <p:nvPr/>
        </p:nvSpPr>
        <p:spPr>
          <a:xfrm>
            <a:off x="1923098" y="2643191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c</a:t>
            </a:r>
            <a:r>
              <a:rPr lang="hu-HU" sz="3200" baseline="30000" dirty="0"/>
              <a:t>7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7E7A24B-D3EC-CAA0-B44C-35F31DB6BE00}"/>
              </a:ext>
            </a:extLst>
          </p:cNvPr>
          <p:cNvSpPr txBox="1"/>
          <p:nvPr/>
        </p:nvSpPr>
        <p:spPr>
          <a:xfrm>
            <a:off x="2381649" y="264148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D55A149F-AAD9-0949-1735-0C17657DBDD4}"/>
              </a:ext>
            </a:extLst>
          </p:cNvPr>
          <p:cNvSpPr txBox="1"/>
          <p:nvPr/>
        </p:nvSpPr>
        <p:spPr>
          <a:xfrm>
            <a:off x="2277290" y="1901577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x</a:t>
            </a:r>
            <a:r>
              <a:rPr lang="hu-HU" sz="3200" baseline="30000" dirty="0">
                <a:solidFill>
                  <a:srgbClr val="00CC00"/>
                </a:solidFill>
              </a:rPr>
              <a:t>9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9B5A94EB-81AE-F3BA-70D5-FBF9251F8C43}"/>
              </a:ext>
            </a:extLst>
          </p:cNvPr>
          <p:cNvSpPr txBox="1"/>
          <p:nvPr/>
        </p:nvSpPr>
        <p:spPr>
          <a:xfrm>
            <a:off x="2852426" y="2643184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36 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BB448734-7293-B756-14DD-733ECDD455CA}"/>
              </a:ext>
            </a:extLst>
          </p:cNvPr>
          <p:cNvSpPr txBox="1"/>
          <p:nvPr/>
        </p:nvSpPr>
        <p:spPr>
          <a:xfrm>
            <a:off x="3371632" y="2641473"/>
            <a:ext cx="64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c</a:t>
            </a:r>
            <a:r>
              <a:rPr lang="hu-HU" sz="3200" baseline="30000" dirty="0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74C9475-069D-E222-F751-097F4542E504}"/>
              </a:ext>
            </a:extLst>
          </p:cNvPr>
          <p:cNvSpPr txBox="1"/>
          <p:nvPr/>
        </p:nvSpPr>
        <p:spPr>
          <a:xfrm>
            <a:off x="6610388" y="2109714"/>
            <a:ext cx="51482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„nagy számokat” összeszorozzuk,</a:t>
            </a:r>
          </a:p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kitevőket összeadjuk.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723F884-59AA-EEB5-C649-00C993166A5B}"/>
              </a:ext>
            </a:extLst>
          </p:cNvPr>
          <p:cNvSpPr txBox="1"/>
          <p:nvPr/>
        </p:nvSpPr>
        <p:spPr>
          <a:xfrm>
            <a:off x="1439596" y="264441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09CFA41-ED87-DFE8-95B3-0CE9AEC163E9}"/>
              </a:ext>
            </a:extLst>
          </p:cNvPr>
          <p:cNvSpPr txBox="1"/>
          <p:nvPr/>
        </p:nvSpPr>
        <p:spPr>
          <a:xfrm>
            <a:off x="617309" y="34021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4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01DAB0E-8768-C473-47BC-11CC5255477C}"/>
              </a:ext>
            </a:extLst>
          </p:cNvPr>
          <p:cNvSpPr txBox="1"/>
          <p:nvPr/>
        </p:nvSpPr>
        <p:spPr>
          <a:xfrm>
            <a:off x="889806" y="3400431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z</a:t>
            </a:r>
            <a:r>
              <a:rPr lang="hu-HU" sz="3200" baseline="30000" dirty="0"/>
              <a:t>5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4B1E349-E82F-BAEC-B420-3D8A71E7CCF5}"/>
              </a:ext>
            </a:extLst>
          </p:cNvPr>
          <p:cNvSpPr txBox="1"/>
          <p:nvPr/>
        </p:nvSpPr>
        <p:spPr>
          <a:xfrm>
            <a:off x="1514092" y="3398721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13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73D9CEA-A556-B5C9-29A6-56FF7CBAE228}"/>
              </a:ext>
            </a:extLst>
          </p:cNvPr>
          <p:cNvSpPr txBox="1"/>
          <p:nvPr/>
        </p:nvSpPr>
        <p:spPr>
          <a:xfrm>
            <a:off x="1999296" y="3397011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z</a:t>
            </a:r>
            <a:r>
              <a:rPr lang="hu-HU" sz="3200" baseline="30000" dirty="0"/>
              <a:t>6</a:t>
            </a:r>
          </a:p>
        </p:txBody>
      </p:sp>
      <p:sp>
        <p:nvSpPr>
          <p:cNvPr id="56" name="BlokTextu 55">
            <a:extLst>
              <a:ext uri="{FF2B5EF4-FFF2-40B4-BE49-F238E27FC236}">
                <a16:creationId xmlns:a16="http://schemas.microsoft.com/office/drawing/2014/main" id="{72FD4E85-F055-7625-72C9-6FF6C79ACB6C}"/>
              </a:ext>
            </a:extLst>
          </p:cNvPr>
          <p:cNvSpPr txBox="1"/>
          <p:nvPr/>
        </p:nvSpPr>
        <p:spPr>
          <a:xfrm>
            <a:off x="2457847" y="339530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57" name="BlokTextu 56">
            <a:extLst>
              <a:ext uri="{FF2B5EF4-FFF2-40B4-BE49-F238E27FC236}">
                <a16:creationId xmlns:a16="http://schemas.microsoft.com/office/drawing/2014/main" id="{53510040-A65A-6674-EA17-CAE2319F46B7}"/>
              </a:ext>
            </a:extLst>
          </p:cNvPr>
          <p:cNvSpPr txBox="1"/>
          <p:nvPr/>
        </p:nvSpPr>
        <p:spPr>
          <a:xfrm>
            <a:off x="2928624" y="3397004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52 </a:t>
            </a: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B1D651CF-C316-848F-C4FD-1D78008DEF54}"/>
              </a:ext>
            </a:extLst>
          </p:cNvPr>
          <p:cNvSpPr txBox="1"/>
          <p:nvPr/>
        </p:nvSpPr>
        <p:spPr>
          <a:xfrm>
            <a:off x="3447830" y="3395293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z</a:t>
            </a:r>
            <a:r>
              <a:rPr lang="hu-HU" sz="3200" baseline="30000" dirty="0">
                <a:solidFill>
                  <a:srgbClr val="FF3300"/>
                </a:solidFill>
              </a:rPr>
              <a:t>11</a:t>
            </a:r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0655FBFF-2530-DD3B-E7C7-96E4206E8DEF}"/>
              </a:ext>
            </a:extLst>
          </p:cNvPr>
          <p:cNvSpPr txBox="1"/>
          <p:nvPr/>
        </p:nvSpPr>
        <p:spPr>
          <a:xfrm>
            <a:off x="1330738" y="339823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.</a:t>
            </a:r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FA511AFE-543D-5558-B5B2-069DC9D721B3}"/>
              </a:ext>
            </a:extLst>
          </p:cNvPr>
          <p:cNvSpPr txBox="1"/>
          <p:nvPr/>
        </p:nvSpPr>
        <p:spPr>
          <a:xfrm>
            <a:off x="615476" y="415779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</a:t>
            </a:r>
          </a:p>
        </p:txBody>
      </p:sp>
      <p:sp>
        <p:nvSpPr>
          <p:cNvPr id="61" name="BlokTextu 60">
            <a:extLst>
              <a:ext uri="{FF2B5EF4-FFF2-40B4-BE49-F238E27FC236}">
                <a16:creationId xmlns:a16="http://schemas.microsoft.com/office/drawing/2014/main" id="{6B204AEA-08A2-EDA7-4752-6B3418004998}"/>
              </a:ext>
            </a:extLst>
          </p:cNvPr>
          <p:cNvSpPr txBox="1"/>
          <p:nvPr/>
        </p:nvSpPr>
        <p:spPr>
          <a:xfrm>
            <a:off x="887973" y="4156085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r>
              <a:rPr lang="hu-HU" sz="3200" baseline="30000" dirty="0"/>
              <a:t>2</a:t>
            </a:r>
          </a:p>
        </p:txBody>
      </p:sp>
      <p:sp>
        <p:nvSpPr>
          <p:cNvPr id="62" name="BlokTextu 61">
            <a:extLst>
              <a:ext uri="{FF2B5EF4-FFF2-40B4-BE49-F238E27FC236}">
                <a16:creationId xmlns:a16="http://schemas.microsoft.com/office/drawing/2014/main" id="{71BB87CD-D3BA-2121-920E-6F5805D6E18A}"/>
              </a:ext>
            </a:extLst>
          </p:cNvPr>
          <p:cNvSpPr txBox="1"/>
          <p:nvPr/>
        </p:nvSpPr>
        <p:spPr>
          <a:xfrm>
            <a:off x="2208944" y="4154375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4 </a:t>
            </a:r>
          </a:p>
        </p:txBody>
      </p:sp>
      <p:sp>
        <p:nvSpPr>
          <p:cNvPr id="63" name="BlokTextu 62">
            <a:extLst>
              <a:ext uri="{FF2B5EF4-FFF2-40B4-BE49-F238E27FC236}">
                <a16:creationId xmlns:a16="http://schemas.microsoft.com/office/drawing/2014/main" id="{3BF960EF-0057-B2E7-C21D-3A5F4EDDD8EC}"/>
              </a:ext>
            </a:extLst>
          </p:cNvPr>
          <p:cNvSpPr txBox="1"/>
          <p:nvPr/>
        </p:nvSpPr>
        <p:spPr>
          <a:xfrm>
            <a:off x="2498205" y="4152665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r>
              <a:rPr lang="hu-HU" sz="3200" baseline="30000" dirty="0"/>
              <a:t>5</a:t>
            </a:r>
          </a:p>
        </p:txBody>
      </p:sp>
      <p:sp>
        <p:nvSpPr>
          <p:cNvPr id="64" name="BlokTextu 63">
            <a:extLst>
              <a:ext uri="{FF2B5EF4-FFF2-40B4-BE49-F238E27FC236}">
                <a16:creationId xmlns:a16="http://schemas.microsoft.com/office/drawing/2014/main" id="{96D7650A-C411-BFDD-EAA6-34F051B2879C}"/>
              </a:ext>
            </a:extLst>
          </p:cNvPr>
          <p:cNvSpPr txBox="1"/>
          <p:nvPr/>
        </p:nvSpPr>
        <p:spPr>
          <a:xfrm>
            <a:off x="3599016" y="415095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65" name="BlokTextu 64">
            <a:extLst>
              <a:ext uri="{FF2B5EF4-FFF2-40B4-BE49-F238E27FC236}">
                <a16:creationId xmlns:a16="http://schemas.microsoft.com/office/drawing/2014/main" id="{FA5AF5C5-356E-3F6B-784A-72736177B9CC}"/>
              </a:ext>
            </a:extLst>
          </p:cNvPr>
          <p:cNvSpPr txBox="1"/>
          <p:nvPr/>
        </p:nvSpPr>
        <p:spPr>
          <a:xfrm>
            <a:off x="4026249" y="4152658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12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9959EB53-D52D-CCBC-507A-CB75B6020692}"/>
              </a:ext>
            </a:extLst>
          </p:cNvPr>
          <p:cNvSpPr txBox="1"/>
          <p:nvPr/>
        </p:nvSpPr>
        <p:spPr>
          <a:xfrm>
            <a:off x="4545455" y="4150947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x</a:t>
            </a:r>
            <a:r>
              <a:rPr lang="hu-HU" sz="3200" baseline="300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E69F3298-79C7-5DCB-BE72-4D387BF6BB9D}"/>
              </a:ext>
            </a:extLst>
          </p:cNvPr>
          <p:cNvSpPr txBox="1"/>
          <p:nvPr/>
        </p:nvSpPr>
        <p:spPr>
          <a:xfrm>
            <a:off x="2003819" y="4153885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.</a:t>
            </a: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CBD412CB-E99C-DE3B-6CD1-D10CF937F5B9}"/>
              </a:ext>
            </a:extLst>
          </p:cNvPr>
          <p:cNvSpPr txBox="1"/>
          <p:nvPr/>
        </p:nvSpPr>
        <p:spPr>
          <a:xfrm>
            <a:off x="1247202" y="4156085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y</a:t>
            </a:r>
            <a:r>
              <a:rPr lang="hu-HU" sz="3200" baseline="30000" dirty="0"/>
              <a:t>4</a:t>
            </a:r>
          </a:p>
        </p:txBody>
      </p:sp>
      <p:sp>
        <p:nvSpPr>
          <p:cNvPr id="69" name="BlokTextu 68">
            <a:extLst>
              <a:ext uri="{FF2B5EF4-FFF2-40B4-BE49-F238E27FC236}">
                <a16:creationId xmlns:a16="http://schemas.microsoft.com/office/drawing/2014/main" id="{D09AEE6B-F97A-C667-E097-AE95C547AC62}"/>
              </a:ext>
            </a:extLst>
          </p:cNvPr>
          <p:cNvSpPr txBox="1"/>
          <p:nvPr/>
        </p:nvSpPr>
        <p:spPr>
          <a:xfrm>
            <a:off x="1617318" y="4156085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z</a:t>
            </a:r>
            <a:r>
              <a:rPr lang="hu-HU" sz="3200" baseline="30000" dirty="0"/>
              <a:t>6</a:t>
            </a:r>
          </a:p>
        </p:txBody>
      </p:sp>
      <p:sp>
        <p:nvSpPr>
          <p:cNvPr id="70" name="BlokTextu 69">
            <a:extLst>
              <a:ext uri="{FF2B5EF4-FFF2-40B4-BE49-F238E27FC236}">
                <a16:creationId xmlns:a16="http://schemas.microsoft.com/office/drawing/2014/main" id="{8B4CFD0D-0088-062D-D467-E596EBE39008}"/>
              </a:ext>
            </a:extLst>
          </p:cNvPr>
          <p:cNvSpPr txBox="1"/>
          <p:nvPr/>
        </p:nvSpPr>
        <p:spPr>
          <a:xfrm>
            <a:off x="2879207" y="41526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y</a:t>
            </a:r>
            <a:endParaRPr lang="hu-HU" sz="3200" baseline="30000" dirty="0"/>
          </a:p>
        </p:txBody>
      </p:sp>
      <p:sp>
        <p:nvSpPr>
          <p:cNvPr id="71" name="BlokTextu 70">
            <a:extLst>
              <a:ext uri="{FF2B5EF4-FFF2-40B4-BE49-F238E27FC236}">
                <a16:creationId xmlns:a16="http://schemas.microsoft.com/office/drawing/2014/main" id="{737FDB34-C579-D162-5BDC-E16651CF9DE8}"/>
              </a:ext>
            </a:extLst>
          </p:cNvPr>
          <p:cNvSpPr txBox="1"/>
          <p:nvPr/>
        </p:nvSpPr>
        <p:spPr>
          <a:xfrm>
            <a:off x="3194891" y="4141779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z</a:t>
            </a:r>
            <a:r>
              <a:rPr lang="hu-HU" sz="3200" baseline="30000" dirty="0"/>
              <a:t>8</a:t>
            </a: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EF7F0E43-88E9-3287-6001-D2028C43BE65}"/>
              </a:ext>
            </a:extLst>
          </p:cNvPr>
          <p:cNvSpPr txBox="1"/>
          <p:nvPr/>
        </p:nvSpPr>
        <p:spPr>
          <a:xfrm>
            <a:off x="4926454" y="4150946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3" name="BlokTextu 72">
            <a:extLst>
              <a:ext uri="{FF2B5EF4-FFF2-40B4-BE49-F238E27FC236}">
                <a16:creationId xmlns:a16="http://schemas.microsoft.com/office/drawing/2014/main" id="{FB5309B7-7D1C-B2D9-2681-E59511C30AD3}"/>
              </a:ext>
            </a:extLst>
          </p:cNvPr>
          <p:cNvSpPr txBox="1"/>
          <p:nvPr/>
        </p:nvSpPr>
        <p:spPr>
          <a:xfrm>
            <a:off x="5340113" y="415094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hu-HU" sz="3200" baseline="30000" dirty="0">
                <a:solidFill>
                  <a:schemeClr val="accent6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74" name="BlokTextu 73">
            <a:extLst>
              <a:ext uri="{FF2B5EF4-FFF2-40B4-BE49-F238E27FC236}">
                <a16:creationId xmlns:a16="http://schemas.microsoft.com/office/drawing/2014/main" id="{931E0074-B552-1208-0D03-6138BDCE0078}"/>
              </a:ext>
            </a:extLst>
          </p:cNvPr>
          <p:cNvSpPr txBox="1"/>
          <p:nvPr/>
        </p:nvSpPr>
        <p:spPr>
          <a:xfrm>
            <a:off x="3039438" y="4145098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5" name="BlokTextu 74">
            <a:extLst>
              <a:ext uri="{FF2B5EF4-FFF2-40B4-BE49-F238E27FC236}">
                <a16:creationId xmlns:a16="http://schemas.microsoft.com/office/drawing/2014/main" id="{D8EA28FC-EE1B-24D3-77AC-B7FBFB3710F8}"/>
              </a:ext>
            </a:extLst>
          </p:cNvPr>
          <p:cNvSpPr txBox="1"/>
          <p:nvPr/>
        </p:nvSpPr>
        <p:spPr>
          <a:xfrm>
            <a:off x="621664" y="491379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</a:t>
            </a:r>
          </a:p>
        </p:txBody>
      </p:sp>
      <p:sp>
        <p:nvSpPr>
          <p:cNvPr id="76" name="BlokTextu 75">
            <a:extLst>
              <a:ext uri="{FF2B5EF4-FFF2-40B4-BE49-F238E27FC236}">
                <a16:creationId xmlns:a16="http://schemas.microsoft.com/office/drawing/2014/main" id="{806971DF-0D38-AAF5-F135-B4610615B235}"/>
              </a:ext>
            </a:extLst>
          </p:cNvPr>
          <p:cNvSpPr txBox="1"/>
          <p:nvPr/>
        </p:nvSpPr>
        <p:spPr>
          <a:xfrm>
            <a:off x="894161" y="491208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3</a:t>
            </a:r>
          </a:p>
        </p:txBody>
      </p:sp>
      <p:sp>
        <p:nvSpPr>
          <p:cNvPr id="77" name="BlokTextu 76">
            <a:extLst>
              <a:ext uri="{FF2B5EF4-FFF2-40B4-BE49-F238E27FC236}">
                <a16:creationId xmlns:a16="http://schemas.microsoft.com/office/drawing/2014/main" id="{4CA13E98-E330-5F1B-EBF0-FD7DE478E03A}"/>
              </a:ext>
            </a:extLst>
          </p:cNvPr>
          <p:cNvSpPr txBox="1"/>
          <p:nvPr/>
        </p:nvSpPr>
        <p:spPr>
          <a:xfrm>
            <a:off x="2233604" y="491037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 </a:t>
            </a:r>
          </a:p>
        </p:txBody>
      </p:sp>
      <p:sp>
        <p:nvSpPr>
          <p:cNvPr id="78" name="BlokTextu 77">
            <a:extLst>
              <a:ext uri="{FF2B5EF4-FFF2-40B4-BE49-F238E27FC236}">
                <a16:creationId xmlns:a16="http://schemas.microsoft.com/office/drawing/2014/main" id="{85AE03CE-7B85-1039-923D-91E28B2BC96E}"/>
              </a:ext>
            </a:extLst>
          </p:cNvPr>
          <p:cNvSpPr txBox="1"/>
          <p:nvPr/>
        </p:nvSpPr>
        <p:spPr>
          <a:xfrm>
            <a:off x="2522865" y="490866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4</a:t>
            </a: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697C5EF7-15B3-3EA7-5350-CB7B8A859A69}"/>
              </a:ext>
            </a:extLst>
          </p:cNvPr>
          <p:cNvSpPr txBox="1"/>
          <p:nvPr/>
        </p:nvSpPr>
        <p:spPr>
          <a:xfrm>
            <a:off x="3715116" y="490695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647EEF03-376C-8E03-006B-FBA1223E9645}"/>
              </a:ext>
            </a:extLst>
          </p:cNvPr>
          <p:cNvSpPr txBox="1"/>
          <p:nvPr/>
        </p:nvSpPr>
        <p:spPr>
          <a:xfrm>
            <a:off x="4142349" y="4908654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10 </a:t>
            </a:r>
          </a:p>
        </p:txBody>
      </p:sp>
      <p:sp>
        <p:nvSpPr>
          <p:cNvPr id="81" name="BlokTextu 80">
            <a:extLst>
              <a:ext uri="{FF2B5EF4-FFF2-40B4-BE49-F238E27FC236}">
                <a16:creationId xmlns:a16="http://schemas.microsoft.com/office/drawing/2014/main" id="{F972FC10-BA47-6B96-4A96-BEECBC010BD4}"/>
              </a:ext>
            </a:extLst>
          </p:cNvPr>
          <p:cNvSpPr txBox="1"/>
          <p:nvPr/>
        </p:nvSpPr>
        <p:spPr>
          <a:xfrm>
            <a:off x="4661555" y="4906943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a</a:t>
            </a:r>
            <a:r>
              <a:rPr lang="hu-HU" sz="3200" baseline="300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82" name="BlokTextu 81">
            <a:extLst>
              <a:ext uri="{FF2B5EF4-FFF2-40B4-BE49-F238E27FC236}">
                <a16:creationId xmlns:a16="http://schemas.microsoft.com/office/drawing/2014/main" id="{0A8BFCEC-E481-3AA0-1E62-5B3EF58D56DA}"/>
              </a:ext>
            </a:extLst>
          </p:cNvPr>
          <p:cNvSpPr txBox="1"/>
          <p:nvPr/>
        </p:nvSpPr>
        <p:spPr>
          <a:xfrm>
            <a:off x="2028479" y="490988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.</a:t>
            </a:r>
          </a:p>
        </p:txBody>
      </p:sp>
      <p:sp>
        <p:nvSpPr>
          <p:cNvPr id="83" name="BlokTextu 82">
            <a:extLst>
              <a:ext uri="{FF2B5EF4-FFF2-40B4-BE49-F238E27FC236}">
                <a16:creationId xmlns:a16="http://schemas.microsoft.com/office/drawing/2014/main" id="{DB363ECD-E574-E101-79B4-D2EE3642EC4A}"/>
              </a:ext>
            </a:extLst>
          </p:cNvPr>
          <p:cNvSpPr txBox="1"/>
          <p:nvPr/>
        </p:nvSpPr>
        <p:spPr>
          <a:xfrm>
            <a:off x="1271862" y="491208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b</a:t>
            </a:r>
            <a:endParaRPr lang="hu-HU" sz="3200" baseline="30000" dirty="0"/>
          </a:p>
        </p:txBody>
      </p:sp>
      <p:sp>
        <p:nvSpPr>
          <p:cNvPr id="84" name="BlokTextu 83">
            <a:extLst>
              <a:ext uri="{FF2B5EF4-FFF2-40B4-BE49-F238E27FC236}">
                <a16:creationId xmlns:a16="http://schemas.microsoft.com/office/drawing/2014/main" id="{96F8CEFD-2BD2-806E-E545-6B408BE265C2}"/>
              </a:ext>
            </a:extLst>
          </p:cNvPr>
          <p:cNvSpPr txBox="1"/>
          <p:nvPr/>
        </p:nvSpPr>
        <p:spPr>
          <a:xfrm>
            <a:off x="1641978" y="4912081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c</a:t>
            </a:r>
            <a:r>
              <a:rPr lang="hu-HU" sz="3200" baseline="30000" dirty="0"/>
              <a:t>5</a:t>
            </a:r>
          </a:p>
        </p:txBody>
      </p:sp>
      <p:sp>
        <p:nvSpPr>
          <p:cNvPr id="85" name="BlokTextu 84">
            <a:extLst>
              <a:ext uri="{FF2B5EF4-FFF2-40B4-BE49-F238E27FC236}">
                <a16:creationId xmlns:a16="http://schemas.microsoft.com/office/drawing/2014/main" id="{96988FE2-9C6C-198A-C067-4955BDF68BAB}"/>
              </a:ext>
            </a:extLst>
          </p:cNvPr>
          <p:cNvSpPr txBox="1"/>
          <p:nvPr/>
        </p:nvSpPr>
        <p:spPr>
          <a:xfrm>
            <a:off x="2903867" y="490866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b</a:t>
            </a:r>
            <a:r>
              <a:rPr lang="hu-HU" sz="3200" baseline="30000" dirty="0"/>
              <a:t>3</a:t>
            </a:r>
          </a:p>
        </p:txBody>
      </p:sp>
      <p:sp>
        <p:nvSpPr>
          <p:cNvPr id="86" name="BlokTextu 85">
            <a:extLst>
              <a:ext uri="{FF2B5EF4-FFF2-40B4-BE49-F238E27FC236}">
                <a16:creationId xmlns:a16="http://schemas.microsoft.com/office/drawing/2014/main" id="{8302F84A-9274-2AD9-23FB-FB9C487D16F8}"/>
              </a:ext>
            </a:extLst>
          </p:cNvPr>
          <p:cNvSpPr txBox="1"/>
          <p:nvPr/>
        </p:nvSpPr>
        <p:spPr>
          <a:xfrm>
            <a:off x="3310991" y="4897775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c</a:t>
            </a:r>
            <a:r>
              <a:rPr lang="hu-HU" sz="3200" baseline="30000" dirty="0"/>
              <a:t>3</a:t>
            </a:r>
          </a:p>
        </p:txBody>
      </p:sp>
      <p:sp>
        <p:nvSpPr>
          <p:cNvPr id="87" name="BlokTextu 86">
            <a:extLst>
              <a:ext uri="{FF2B5EF4-FFF2-40B4-BE49-F238E27FC236}">
                <a16:creationId xmlns:a16="http://schemas.microsoft.com/office/drawing/2014/main" id="{A8C983D9-93B0-BBA4-7DE1-3D965624AA4B}"/>
              </a:ext>
            </a:extLst>
          </p:cNvPr>
          <p:cNvSpPr txBox="1"/>
          <p:nvPr/>
        </p:nvSpPr>
        <p:spPr>
          <a:xfrm>
            <a:off x="5042554" y="4906942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88" name="BlokTextu 87">
            <a:extLst>
              <a:ext uri="{FF2B5EF4-FFF2-40B4-BE49-F238E27FC236}">
                <a16:creationId xmlns:a16="http://schemas.microsoft.com/office/drawing/2014/main" id="{FDB0D35C-0182-3686-C131-A0E7E825F272}"/>
              </a:ext>
            </a:extLst>
          </p:cNvPr>
          <p:cNvSpPr txBox="1"/>
          <p:nvPr/>
        </p:nvSpPr>
        <p:spPr>
          <a:xfrm>
            <a:off x="5456213" y="4906943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hu-HU" sz="3200" baseline="30000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9" name="BlokTextu 88">
            <a:extLst>
              <a:ext uri="{FF2B5EF4-FFF2-40B4-BE49-F238E27FC236}">
                <a16:creationId xmlns:a16="http://schemas.microsoft.com/office/drawing/2014/main" id="{7F113BAC-E4AD-D858-6FC7-7C03B9D56F99}"/>
              </a:ext>
            </a:extLst>
          </p:cNvPr>
          <p:cNvSpPr txBox="1"/>
          <p:nvPr/>
        </p:nvSpPr>
        <p:spPr>
          <a:xfrm>
            <a:off x="1463898" y="4901094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0" name="BlokTextu 89">
            <a:extLst>
              <a:ext uri="{FF2B5EF4-FFF2-40B4-BE49-F238E27FC236}">
                <a16:creationId xmlns:a16="http://schemas.microsoft.com/office/drawing/2014/main" id="{AA81A839-22CE-7458-8F60-3B2E882CC381}"/>
              </a:ext>
            </a:extLst>
          </p:cNvPr>
          <p:cNvSpPr txBox="1"/>
          <p:nvPr/>
        </p:nvSpPr>
        <p:spPr>
          <a:xfrm>
            <a:off x="618616" y="565058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7</a:t>
            </a:r>
          </a:p>
        </p:txBody>
      </p:sp>
      <p:sp>
        <p:nvSpPr>
          <p:cNvPr id="91" name="BlokTextu 90">
            <a:extLst>
              <a:ext uri="{FF2B5EF4-FFF2-40B4-BE49-F238E27FC236}">
                <a16:creationId xmlns:a16="http://schemas.microsoft.com/office/drawing/2014/main" id="{DB84B58F-E687-51E8-EAAB-F8B71DB9E9CB}"/>
              </a:ext>
            </a:extLst>
          </p:cNvPr>
          <p:cNvSpPr txBox="1"/>
          <p:nvPr/>
        </p:nvSpPr>
        <p:spPr>
          <a:xfrm>
            <a:off x="891113" y="5648869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c</a:t>
            </a:r>
            <a:r>
              <a:rPr lang="hu-HU" sz="3200" baseline="30000" dirty="0"/>
              <a:t>5</a:t>
            </a:r>
          </a:p>
        </p:txBody>
      </p:sp>
      <p:sp>
        <p:nvSpPr>
          <p:cNvPr id="92" name="BlokTextu 91">
            <a:extLst>
              <a:ext uri="{FF2B5EF4-FFF2-40B4-BE49-F238E27FC236}">
                <a16:creationId xmlns:a16="http://schemas.microsoft.com/office/drawing/2014/main" id="{63EF4441-668D-FC7B-383D-AB6FA73ADECF}"/>
              </a:ext>
            </a:extLst>
          </p:cNvPr>
          <p:cNvSpPr txBox="1"/>
          <p:nvPr/>
        </p:nvSpPr>
        <p:spPr>
          <a:xfrm>
            <a:off x="1983484" y="5647159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-4 </a:t>
            </a:r>
          </a:p>
        </p:txBody>
      </p:sp>
      <p:sp>
        <p:nvSpPr>
          <p:cNvPr id="93" name="BlokTextu 92">
            <a:extLst>
              <a:ext uri="{FF2B5EF4-FFF2-40B4-BE49-F238E27FC236}">
                <a16:creationId xmlns:a16="http://schemas.microsoft.com/office/drawing/2014/main" id="{51E1A990-7E97-299C-4CE5-0E20BC8D01BC}"/>
              </a:ext>
            </a:extLst>
          </p:cNvPr>
          <p:cNvSpPr txBox="1"/>
          <p:nvPr/>
        </p:nvSpPr>
        <p:spPr>
          <a:xfrm>
            <a:off x="2418773" y="5645449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c</a:t>
            </a:r>
            <a:r>
              <a:rPr lang="hu-HU" sz="3200" baseline="30000" dirty="0"/>
              <a:t>3</a:t>
            </a:r>
          </a:p>
        </p:txBody>
      </p:sp>
      <p:sp>
        <p:nvSpPr>
          <p:cNvPr id="94" name="BlokTextu 93">
            <a:extLst>
              <a:ext uri="{FF2B5EF4-FFF2-40B4-BE49-F238E27FC236}">
                <a16:creationId xmlns:a16="http://schemas.microsoft.com/office/drawing/2014/main" id="{D9622870-345A-7457-C5F3-8EDB21D9E349}"/>
              </a:ext>
            </a:extLst>
          </p:cNvPr>
          <p:cNvSpPr txBox="1"/>
          <p:nvPr/>
        </p:nvSpPr>
        <p:spPr>
          <a:xfrm>
            <a:off x="3483008" y="5643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95" name="BlokTextu 94">
            <a:extLst>
              <a:ext uri="{FF2B5EF4-FFF2-40B4-BE49-F238E27FC236}">
                <a16:creationId xmlns:a16="http://schemas.microsoft.com/office/drawing/2014/main" id="{373C3F5E-5DC9-6234-4D6D-99CFB5E32010}"/>
              </a:ext>
            </a:extLst>
          </p:cNvPr>
          <p:cNvSpPr txBox="1"/>
          <p:nvPr/>
        </p:nvSpPr>
        <p:spPr>
          <a:xfrm>
            <a:off x="3937673" y="5645442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-28 </a:t>
            </a:r>
          </a:p>
        </p:txBody>
      </p:sp>
      <p:sp>
        <p:nvSpPr>
          <p:cNvPr id="96" name="BlokTextu 95">
            <a:extLst>
              <a:ext uri="{FF2B5EF4-FFF2-40B4-BE49-F238E27FC236}">
                <a16:creationId xmlns:a16="http://schemas.microsoft.com/office/drawing/2014/main" id="{D2A3962A-5882-3B89-7BA4-3FFC4D6C4876}"/>
              </a:ext>
            </a:extLst>
          </p:cNvPr>
          <p:cNvSpPr txBox="1"/>
          <p:nvPr/>
        </p:nvSpPr>
        <p:spPr>
          <a:xfrm>
            <a:off x="4584895" y="5643731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c</a:t>
            </a:r>
            <a:r>
              <a:rPr lang="hu-HU" sz="3200" baseline="300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97" name="BlokTextu 96">
            <a:extLst>
              <a:ext uri="{FF2B5EF4-FFF2-40B4-BE49-F238E27FC236}">
                <a16:creationId xmlns:a16="http://schemas.microsoft.com/office/drawing/2014/main" id="{BBE63FBD-6C7B-A9D3-4068-AA85ACDC9CD0}"/>
              </a:ext>
            </a:extLst>
          </p:cNvPr>
          <p:cNvSpPr txBox="1"/>
          <p:nvPr/>
        </p:nvSpPr>
        <p:spPr>
          <a:xfrm>
            <a:off x="1668631" y="564666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. (</a:t>
            </a:r>
          </a:p>
        </p:txBody>
      </p:sp>
      <p:sp>
        <p:nvSpPr>
          <p:cNvPr id="98" name="BlokTextu 97">
            <a:extLst>
              <a:ext uri="{FF2B5EF4-FFF2-40B4-BE49-F238E27FC236}">
                <a16:creationId xmlns:a16="http://schemas.microsoft.com/office/drawing/2014/main" id="{1F2B31A9-1150-8557-B13E-1436F3004744}"/>
              </a:ext>
            </a:extLst>
          </p:cNvPr>
          <p:cNvSpPr txBox="1"/>
          <p:nvPr/>
        </p:nvSpPr>
        <p:spPr>
          <a:xfrm>
            <a:off x="1250342" y="564886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d</a:t>
            </a:r>
            <a:r>
              <a:rPr lang="hu-HU" sz="3200" baseline="30000" dirty="0"/>
              <a:t>9</a:t>
            </a:r>
          </a:p>
        </p:txBody>
      </p:sp>
      <p:sp>
        <p:nvSpPr>
          <p:cNvPr id="100" name="BlokTextu 99">
            <a:extLst>
              <a:ext uri="{FF2B5EF4-FFF2-40B4-BE49-F238E27FC236}">
                <a16:creationId xmlns:a16="http://schemas.microsoft.com/office/drawing/2014/main" id="{791081EF-D98F-176D-09B3-234F1E67D3F6}"/>
              </a:ext>
            </a:extLst>
          </p:cNvPr>
          <p:cNvSpPr txBox="1"/>
          <p:nvPr/>
        </p:nvSpPr>
        <p:spPr>
          <a:xfrm>
            <a:off x="2744911" y="564544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d</a:t>
            </a:r>
            <a:r>
              <a:rPr lang="hu-HU" sz="3200" baseline="30000" dirty="0"/>
              <a:t>4</a:t>
            </a:r>
          </a:p>
        </p:txBody>
      </p:sp>
      <p:sp>
        <p:nvSpPr>
          <p:cNvPr id="102" name="BlokTextu 101">
            <a:extLst>
              <a:ext uri="{FF2B5EF4-FFF2-40B4-BE49-F238E27FC236}">
                <a16:creationId xmlns:a16="http://schemas.microsoft.com/office/drawing/2014/main" id="{C6B1269C-2C61-AD1F-8DDC-4699FAE599B7}"/>
              </a:ext>
            </a:extLst>
          </p:cNvPr>
          <p:cNvSpPr txBox="1"/>
          <p:nvPr/>
        </p:nvSpPr>
        <p:spPr>
          <a:xfrm>
            <a:off x="4956750" y="564373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105" name="BlokTextu 104">
            <a:extLst>
              <a:ext uri="{FF2B5EF4-FFF2-40B4-BE49-F238E27FC236}">
                <a16:creationId xmlns:a16="http://schemas.microsoft.com/office/drawing/2014/main" id="{1C360135-7FFB-E843-C875-FD0BD1FEF50F}"/>
              </a:ext>
            </a:extLst>
          </p:cNvPr>
          <p:cNvSpPr txBox="1"/>
          <p:nvPr/>
        </p:nvSpPr>
        <p:spPr>
          <a:xfrm>
            <a:off x="3192355" y="5652765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)</a:t>
            </a:r>
          </a:p>
        </p:txBody>
      </p:sp>
      <p:pic>
        <p:nvPicPr>
          <p:cNvPr id="106" name="Kép 39" descr="ötlet.png">
            <a:extLst>
              <a:ext uri="{FF2B5EF4-FFF2-40B4-BE49-F238E27FC236}">
                <a16:creationId xmlns:a16="http://schemas.microsoft.com/office/drawing/2014/main" id="{2A99A495-FE3A-F709-4F28-4AB77A1469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19260" y="3105855"/>
            <a:ext cx="2088232" cy="1912820"/>
          </a:xfrm>
          <a:prstGeom prst="rect">
            <a:avLst/>
          </a:prstGeom>
        </p:spPr>
      </p:pic>
      <p:sp>
        <p:nvSpPr>
          <p:cNvPr id="109" name="Nadpis 1">
            <a:extLst>
              <a:ext uri="{FF2B5EF4-FFF2-40B4-BE49-F238E27FC236}">
                <a16:creationId xmlns:a16="http://schemas.microsoft.com/office/drawing/2014/main" id="{009AB2CE-5525-5ADC-DB7D-30B941FD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6"/>
            <a:ext cx="10364451" cy="720000"/>
          </a:xfrm>
        </p:spPr>
        <p:txBody>
          <a:bodyPr anchor="t"/>
          <a:lstStyle/>
          <a:p>
            <a:r>
              <a:rPr lang="hu-HU" b="1" dirty="0"/>
              <a:t>Szorzás</a:t>
            </a:r>
          </a:p>
        </p:txBody>
      </p:sp>
    </p:spTree>
    <p:extLst>
      <p:ext uri="{BB962C8B-B14F-4D97-AF65-F5344CB8AC3E}">
        <p14:creationId xmlns:p14="http://schemas.microsoft.com/office/powerpoint/2010/main" val="31276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43" grpId="0"/>
      <p:bldP spid="45" grpId="0"/>
      <p:bldP spid="46" grpId="0"/>
      <p:bldP spid="4" grpId="0"/>
      <p:bldP spid="5" grpId="0"/>
      <p:bldP spid="7" grpId="0"/>
      <p:bldP spid="8" grpId="0"/>
      <p:bldP spid="57" grpId="0"/>
      <p:bldP spid="58" grpId="0"/>
      <p:bldP spid="60" grpId="0"/>
      <p:bldP spid="61" grpId="0"/>
      <p:bldP spid="62" grpId="0"/>
      <p:bldP spid="63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5" grpId="0"/>
      <p:bldP spid="96" grpId="0"/>
      <p:bldP spid="98" grpId="0"/>
      <p:bldP spid="100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C6CC1AC-AED0-E341-23A2-F4CA0BAE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osztás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27547FE-8E4E-4DDB-86DD-1CEA0FED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030" y="2249683"/>
            <a:ext cx="1336770" cy="1136255"/>
          </a:xfrm>
          <a:prstGeom prst="rect">
            <a:avLst/>
          </a:prstGeom>
        </p:spPr>
      </p:pic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4AFEC04D-FABD-CA69-D71F-7F2CBC31565C}"/>
              </a:ext>
            </a:extLst>
          </p:cNvPr>
          <p:cNvSpPr/>
          <p:nvPr/>
        </p:nvSpPr>
        <p:spPr>
          <a:xfrm>
            <a:off x="2428241" y="1420210"/>
            <a:ext cx="8705288" cy="1658946"/>
          </a:xfrm>
          <a:prstGeom prst="wedgeEllipseCallout">
            <a:avLst>
              <a:gd name="adj1" fmla="val -55462"/>
              <a:gd name="adj2" fmla="val 23675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F4D3D58-B69C-8751-AF53-F32113F8ABD8}"/>
              </a:ext>
            </a:extLst>
          </p:cNvPr>
          <p:cNvSpPr txBox="1"/>
          <p:nvPr/>
        </p:nvSpPr>
        <p:spPr>
          <a:xfrm>
            <a:off x="2712720" y="1576325"/>
            <a:ext cx="8245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Az osztás a szorzás ellentétes művelete.</a:t>
            </a:r>
          </a:p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Ha a szorzásnál a „nagy számokat” összeszorozzuk, a kitevőket pedig összeadjuk, akkor…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4F19AF1-FF20-82D6-92D8-2CBF84D3C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03" y="3134843"/>
            <a:ext cx="1514839" cy="1602911"/>
          </a:xfrm>
          <a:prstGeom prst="rect">
            <a:avLst/>
          </a:prstGeom>
        </p:spPr>
      </p:pic>
      <p:sp>
        <p:nvSpPr>
          <p:cNvPr id="9" name="Bublina reči: oválna 8">
            <a:extLst>
              <a:ext uri="{FF2B5EF4-FFF2-40B4-BE49-F238E27FC236}">
                <a16:creationId xmlns:a16="http://schemas.microsoft.com/office/drawing/2014/main" id="{37771FCC-E7A5-1A44-BA1F-1E6F9A2CBD0D}"/>
              </a:ext>
            </a:extLst>
          </p:cNvPr>
          <p:cNvSpPr/>
          <p:nvPr/>
        </p:nvSpPr>
        <p:spPr>
          <a:xfrm>
            <a:off x="2125996" y="3467968"/>
            <a:ext cx="7159237" cy="1218985"/>
          </a:xfrm>
          <a:prstGeom prst="wedgeEllipseCallout">
            <a:avLst>
              <a:gd name="adj1" fmla="val 58902"/>
              <a:gd name="adj2" fmla="val -28920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3BA49DA-650A-1BBD-202C-C8278EF87320}"/>
              </a:ext>
            </a:extLst>
          </p:cNvPr>
          <p:cNvSpPr txBox="1"/>
          <p:nvPr/>
        </p:nvSpPr>
        <p:spPr>
          <a:xfrm>
            <a:off x="2624972" y="3636605"/>
            <a:ext cx="631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Osztásnál a „nagy számokat” elosztjuk, a kitevőket kivonjuk.</a:t>
            </a:r>
          </a:p>
        </p:txBody>
      </p:sp>
      <p:sp>
        <p:nvSpPr>
          <p:cNvPr id="11" name="Bublina reči: oválna 10">
            <a:extLst>
              <a:ext uri="{FF2B5EF4-FFF2-40B4-BE49-F238E27FC236}">
                <a16:creationId xmlns:a16="http://schemas.microsoft.com/office/drawing/2014/main" id="{BD0242CE-18F0-08E6-8EA7-A852738C5132}"/>
              </a:ext>
            </a:extLst>
          </p:cNvPr>
          <p:cNvSpPr/>
          <p:nvPr/>
        </p:nvSpPr>
        <p:spPr>
          <a:xfrm>
            <a:off x="2275114" y="4997830"/>
            <a:ext cx="8858415" cy="1768729"/>
          </a:xfrm>
          <a:prstGeom prst="wedgeEllipseCallout">
            <a:avLst>
              <a:gd name="adj1" fmla="val -53940"/>
              <a:gd name="adj2" fmla="val 17849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Kép 39" descr="ötlet.png">
            <a:extLst>
              <a:ext uri="{FF2B5EF4-FFF2-40B4-BE49-F238E27FC236}">
                <a16:creationId xmlns:a16="http://schemas.microsoft.com/office/drawing/2014/main" id="{67E653CE-7C12-33CE-2698-7E8440B1C4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882" y="4743751"/>
            <a:ext cx="2088232" cy="191282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7F367D59-DE66-F8F1-615E-705BA27E18F2}"/>
              </a:ext>
            </a:extLst>
          </p:cNvPr>
          <p:cNvSpPr txBox="1"/>
          <p:nvPr/>
        </p:nvSpPr>
        <p:spPr>
          <a:xfrm>
            <a:off x="2534983" y="5157319"/>
            <a:ext cx="8301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</a:rPr>
              <a:t>De vigyázz, az osztás nem felcserélhető!</a:t>
            </a:r>
          </a:p>
          <a:p>
            <a:pPr algn="ctr"/>
            <a:r>
              <a:rPr lang="hu-HU" sz="2800" b="1" dirty="0">
                <a:solidFill>
                  <a:srgbClr val="00B050"/>
                </a:solidFill>
              </a:rPr>
              <a:t>Ezért mindig az első kitevőből vonjuk ki a másodikat (nem mindig a nagyobból a kisebbet)!</a:t>
            </a:r>
          </a:p>
        </p:txBody>
      </p:sp>
    </p:spTree>
    <p:extLst>
      <p:ext uri="{BB962C8B-B14F-4D97-AF65-F5344CB8AC3E}">
        <p14:creationId xmlns:p14="http://schemas.microsoft.com/office/powerpoint/2010/main" val="15334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E11E7FE-941C-766E-9C95-5EA9A558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osztás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D6DFA9B-B27F-E51A-FA08-85EEF7D4D6F3}"/>
              </a:ext>
            </a:extLst>
          </p:cNvPr>
          <p:cNvSpPr txBox="1"/>
          <p:nvPr/>
        </p:nvSpPr>
        <p:spPr>
          <a:xfrm>
            <a:off x="478404" y="1625600"/>
            <a:ext cx="11235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1.) az első hatvány kitevője nagyobb, mint a második hatvány kitevője</a:t>
            </a:r>
            <a:r>
              <a:rPr lang="hu-HU" sz="2800" dirty="0"/>
              <a:t> – </a:t>
            </a:r>
          </a:p>
          <a:p>
            <a:r>
              <a:rPr lang="hu-HU" sz="2800" i="1" dirty="0"/>
              <a:t>ekkor az eredményben a kitevő pozitív marad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A86E569-6E25-0A9A-98DC-A1823458173D}"/>
              </a:ext>
            </a:extLst>
          </p:cNvPr>
          <p:cNvSpPr txBox="1"/>
          <p:nvPr/>
        </p:nvSpPr>
        <p:spPr>
          <a:xfrm>
            <a:off x="617890" y="3095430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7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E543E5A-3C7A-D23F-FE64-425DABB72F4E}"/>
              </a:ext>
            </a:extLst>
          </p:cNvPr>
          <p:cNvSpPr txBox="1"/>
          <p:nvPr/>
        </p:nvSpPr>
        <p:spPr>
          <a:xfrm>
            <a:off x="1042802" y="3093717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 a</a:t>
            </a:r>
            <a:r>
              <a:rPr lang="hu-HU" sz="3200" baseline="30000" dirty="0"/>
              <a:t>5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9C73628-9A8A-57FA-1B18-06B8CBCE1EEA}"/>
              </a:ext>
            </a:extLst>
          </p:cNvPr>
          <p:cNvSpPr txBox="1"/>
          <p:nvPr/>
        </p:nvSpPr>
        <p:spPr>
          <a:xfrm>
            <a:off x="1794404" y="308858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8A048F8-AFB4-42E9-A281-7CF67215B1D9}"/>
              </a:ext>
            </a:extLst>
          </p:cNvPr>
          <p:cNvSpPr txBox="1"/>
          <p:nvPr/>
        </p:nvSpPr>
        <p:spPr>
          <a:xfrm>
            <a:off x="617310" y="38370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3116987-F3A6-3DA8-635A-7B9CAB64FD61}"/>
              </a:ext>
            </a:extLst>
          </p:cNvPr>
          <p:cNvSpPr txBox="1"/>
          <p:nvPr/>
        </p:nvSpPr>
        <p:spPr>
          <a:xfrm>
            <a:off x="883280" y="38353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</a:t>
            </a:r>
            <a:r>
              <a:rPr lang="hu-HU" sz="3200" baseline="30000" dirty="0"/>
              <a:t>8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4EFCB29-AB1F-BB36-B850-7681781416D6}"/>
              </a:ext>
            </a:extLst>
          </p:cNvPr>
          <p:cNvSpPr txBox="1"/>
          <p:nvPr/>
        </p:nvSpPr>
        <p:spPr>
          <a:xfrm>
            <a:off x="1636013" y="383362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4 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78D2726-B56D-EADD-61F0-9E32D81BF315}"/>
              </a:ext>
            </a:extLst>
          </p:cNvPr>
          <p:cNvSpPr txBox="1"/>
          <p:nvPr/>
        </p:nvSpPr>
        <p:spPr>
          <a:xfrm>
            <a:off x="1892618" y="383191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</a:t>
            </a:r>
            <a:r>
              <a:rPr lang="hu-HU" sz="3200" baseline="30000" dirty="0"/>
              <a:t>2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FF5615E-1D36-A864-8CF5-E853FC36A2C7}"/>
              </a:ext>
            </a:extLst>
          </p:cNvPr>
          <p:cNvSpPr txBox="1"/>
          <p:nvPr/>
        </p:nvSpPr>
        <p:spPr>
          <a:xfrm>
            <a:off x="2381649" y="383020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11C267A-9CF5-6F9C-E0B7-AED927C408E3}"/>
              </a:ext>
            </a:extLst>
          </p:cNvPr>
          <p:cNvSpPr txBox="1"/>
          <p:nvPr/>
        </p:nvSpPr>
        <p:spPr>
          <a:xfrm>
            <a:off x="2277290" y="3090297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a</a:t>
            </a:r>
            <a:r>
              <a:rPr lang="hu-HU" sz="3200" baseline="30000" dirty="0">
                <a:solidFill>
                  <a:srgbClr val="00CC00"/>
                </a:solidFill>
              </a:rPr>
              <a:t>2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53BC8EB-34ED-DB16-1074-3B221C304DB5}"/>
              </a:ext>
            </a:extLst>
          </p:cNvPr>
          <p:cNvSpPr txBox="1"/>
          <p:nvPr/>
        </p:nvSpPr>
        <p:spPr>
          <a:xfrm>
            <a:off x="2852426" y="3831904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2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7D6FC07-EBF8-F108-F67E-77E4E6037935}"/>
              </a:ext>
            </a:extLst>
          </p:cNvPr>
          <p:cNvSpPr txBox="1"/>
          <p:nvPr/>
        </p:nvSpPr>
        <p:spPr>
          <a:xfrm>
            <a:off x="3168432" y="38301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m</a:t>
            </a:r>
            <a:r>
              <a:rPr lang="hu-HU" sz="3200" baseline="300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6478B30A-8088-3C92-F130-7246984C4AF4}"/>
              </a:ext>
            </a:extLst>
          </p:cNvPr>
          <p:cNvSpPr txBox="1"/>
          <p:nvPr/>
        </p:nvSpPr>
        <p:spPr>
          <a:xfrm>
            <a:off x="6610388" y="3298434"/>
            <a:ext cx="51482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„nagy számokat” elosztjuk,</a:t>
            </a:r>
          </a:p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kitevőket kivonjuk.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D6ABCCD5-4B13-43B0-2757-F708298C3625}"/>
              </a:ext>
            </a:extLst>
          </p:cNvPr>
          <p:cNvSpPr txBox="1"/>
          <p:nvPr/>
        </p:nvSpPr>
        <p:spPr>
          <a:xfrm>
            <a:off x="1388796" y="383313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9281E036-F0F2-8DC4-0BC7-367D02B43C5D}"/>
              </a:ext>
            </a:extLst>
          </p:cNvPr>
          <p:cNvSpPr txBox="1"/>
          <p:nvPr/>
        </p:nvSpPr>
        <p:spPr>
          <a:xfrm>
            <a:off x="617309" y="459086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9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693CED76-18E9-2086-7FC5-AECD07F5325A}"/>
              </a:ext>
            </a:extLst>
          </p:cNvPr>
          <p:cNvSpPr txBox="1"/>
          <p:nvPr/>
        </p:nvSpPr>
        <p:spPr>
          <a:xfrm>
            <a:off x="889806" y="4589151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k</a:t>
            </a:r>
            <a:r>
              <a:rPr lang="hu-HU" sz="3200" baseline="30000" dirty="0"/>
              <a:t>6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1135E9E-919A-4290-1E3A-C5B10E6F694D}"/>
              </a:ext>
            </a:extLst>
          </p:cNvPr>
          <p:cNvSpPr txBox="1"/>
          <p:nvPr/>
        </p:nvSpPr>
        <p:spPr>
          <a:xfrm>
            <a:off x="1514092" y="458744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27D3A47-1B0C-9AF8-2864-27DB958D1496}"/>
              </a:ext>
            </a:extLst>
          </p:cNvPr>
          <p:cNvSpPr txBox="1"/>
          <p:nvPr/>
        </p:nvSpPr>
        <p:spPr>
          <a:xfrm>
            <a:off x="1796096" y="4585731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k</a:t>
            </a:r>
            <a:r>
              <a:rPr lang="hu-HU" sz="3200" baseline="30000" dirty="0"/>
              <a:t>3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40377A78-0906-6F36-35AB-DFCC649DCF82}"/>
              </a:ext>
            </a:extLst>
          </p:cNvPr>
          <p:cNvSpPr txBox="1"/>
          <p:nvPr/>
        </p:nvSpPr>
        <p:spPr>
          <a:xfrm>
            <a:off x="2254647" y="45840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3A57DD47-DA84-299F-8566-23B02F8A576F}"/>
              </a:ext>
            </a:extLst>
          </p:cNvPr>
          <p:cNvSpPr txBox="1"/>
          <p:nvPr/>
        </p:nvSpPr>
        <p:spPr>
          <a:xfrm>
            <a:off x="2715264" y="4585724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3 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6AFFB3DB-A1CD-F5E3-4051-C455BF37A3CF}"/>
              </a:ext>
            </a:extLst>
          </p:cNvPr>
          <p:cNvSpPr txBox="1"/>
          <p:nvPr/>
        </p:nvSpPr>
        <p:spPr>
          <a:xfrm>
            <a:off x="3031270" y="4584013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k</a:t>
            </a:r>
            <a:r>
              <a:rPr lang="hu-HU" sz="3200" baseline="300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81A463E9-281E-F0DA-D925-1A160025E1A0}"/>
              </a:ext>
            </a:extLst>
          </p:cNvPr>
          <p:cNvSpPr txBox="1"/>
          <p:nvPr/>
        </p:nvSpPr>
        <p:spPr>
          <a:xfrm>
            <a:off x="1330738" y="458695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pic>
        <p:nvPicPr>
          <p:cNvPr id="27" name="Kép 39" descr="ötlet.png">
            <a:extLst>
              <a:ext uri="{FF2B5EF4-FFF2-40B4-BE49-F238E27FC236}">
                <a16:creationId xmlns:a16="http://schemas.microsoft.com/office/drawing/2014/main" id="{25340B28-0D76-83CF-AF63-53AC0E4605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219260" y="4294575"/>
            <a:ext cx="2088232" cy="19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2251-6AEC-88FA-127C-D7940353E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4CBB094-DA1E-C062-CF94-9E0E612E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osztás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3DDDB99-8587-D55D-15F8-E6C2695464E1}"/>
              </a:ext>
            </a:extLst>
          </p:cNvPr>
          <p:cNvSpPr txBox="1"/>
          <p:nvPr/>
        </p:nvSpPr>
        <p:spPr>
          <a:xfrm>
            <a:off x="478404" y="1625600"/>
            <a:ext cx="116839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dirty="0"/>
              <a:t>2.) az első hatvány kitevője ugyanakkora, mint a második hatvány kitevője</a:t>
            </a:r>
            <a:r>
              <a:rPr lang="hu-HU" sz="2600" dirty="0"/>
              <a:t> –</a:t>
            </a:r>
          </a:p>
          <a:p>
            <a:r>
              <a:rPr lang="hu-HU" sz="2600" dirty="0"/>
              <a:t>ekkor az eredményben a kitevő 0 lesz, ezért kiesik, vagy ha semmi más nem maradna,</a:t>
            </a:r>
          </a:p>
          <a:p>
            <a:r>
              <a:rPr lang="hu-HU" sz="2600" dirty="0"/>
              <a:t>akkor 1-et írunk oda, hiszen bármi a nulladikon egyenlő 1-gyel</a:t>
            </a:r>
            <a:endParaRPr lang="hu-HU" sz="2600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419CC4A-ADF2-DA74-6129-22D2BE85B991}"/>
              </a:ext>
            </a:extLst>
          </p:cNvPr>
          <p:cNvSpPr txBox="1"/>
          <p:nvPr/>
        </p:nvSpPr>
        <p:spPr>
          <a:xfrm>
            <a:off x="617890" y="3095430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1700416-00B3-93EE-2021-84B54DA9CAF4}"/>
              </a:ext>
            </a:extLst>
          </p:cNvPr>
          <p:cNvSpPr txBox="1"/>
          <p:nvPr/>
        </p:nvSpPr>
        <p:spPr>
          <a:xfrm>
            <a:off x="1042802" y="3093717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 a</a:t>
            </a:r>
            <a:r>
              <a:rPr lang="hu-HU" sz="3200" baseline="30000" dirty="0"/>
              <a:t>3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670A4CF-226E-0FCB-DD7B-51248F005F72}"/>
              </a:ext>
            </a:extLst>
          </p:cNvPr>
          <p:cNvSpPr txBox="1"/>
          <p:nvPr/>
        </p:nvSpPr>
        <p:spPr>
          <a:xfrm>
            <a:off x="1794404" y="308858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9F8874A-8ECC-3BCC-880D-6894E0A555C8}"/>
              </a:ext>
            </a:extLst>
          </p:cNvPr>
          <p:cNvSpPr txBox="1"/>
          <p:nvPr/>
        </p:nvSpPr>
        <p:spPr>
          <a:xfrm>
            <a:off x="617310" y="3837044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26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5BF766E-0495-6CAA-1F8E-749A1D4C31D6}"/>
              </a:ext>
            </a:extLst>
          </p:cNvPr>
          <p:cNvSpPr txBox="1"/>
          <p:nvPr/>
        </p:nvSpPr>
        <p:spPr>
          <a:xfrm>
            <a:off x="1116960" y="383533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g</a:t>
            </a:r>
            <a:r>
              <a:rPr lang="hu-HU" sz="3200" baseline="30000" dirty="0"/>
              <a:t>4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06FF38B-9F55-813A-8A56-1A78294B2D68}"/>
              </a:ext>
            </a:extLst>
          </p:cNvPr>
          <p:cNvSpPr txBox="1"/>
          <p:nvPr/>
        </p:nvSpPr>
        <p:spPr>
          <a:xfrm>
            <a:off x="1869693" y="383362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 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DDE1376-9BB9-9E99-5A25-B9A4EA4D271F}"/>
              </a:ext>
            </a:extLst>
          </p:cNvPr>
          <p:cNvSpPr txBox="1"/>
          <p:nvPr/>
        </p:nvSpPr>
        <p:spPr>
          <a:xfrm>
            <a:off x="2126298" y="383191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g</a:t>
            </a:r>
            <a:r>
              <a:rPr lang="hu-HU" sz="3200" baseline="30000" dirty="0"/>
              <a:t>4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7C9065A-95A9-DEBE-AED4-970C6F5B3B40}"/>
              </a:ext>
            </a:extLst>
          </p:cNvPr>
          <p:cNvSpPr txBox="1"/>
          <p:nvPr/>
        </p:nvSpPr>
        <p:spPr>
          <a:xfrm>
            <a:off x="2605169" y="383020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83F05C8-2BF7-56AE-A967-7D62D6FD8595}"/>
              </a:ext>
            </a:extLst>
          </p:cNvPr>
          <p:cNvSpPr txBox="1"/>
          <p:nvPr/>
        </p:nvSpPr>
        <p:spPr>
          <a:xfrm>
            <a:off x="2277290" y="3090297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a</a:t>
            </a:r>
            <a:r>
              <a:rPr lang="hu-HU" sz="3200" baseline="30000" dirty="0">
                <a:solidFill>
                  <a:srgbClr val="00CC00"/>
                </a:solidFill>
              </a:rPr>
              <a:t>0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A1FA3E0-704B-2434-EB89-7BEC7DEE7F96}"/>
              </a:ext>
            </a:extLst>
          </p:cNvPr>
          <p:cNvSpPr txBox="1"/>
          <p:nvPr/>
        </p:nvSpPr>
        <p:spPr>
          <a:xfrm>
            <a:off x="3004826" y="3831904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13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C211AE43-887C-A2C9-B505-7A6F49E10F7C}"/>
              </a:ext>
            </a:extLst>
          </p:cNvPr>
          <p:cNvSpPr txBox="1"/>
          <p:nvPr/>
        </p:nvSpPr>
        <p:spPr>
          <a:xfrm>
            <a:off x="3503712" y="3830193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g</a:t>
            </a:r>
            <a:r>
              <a:rPr lang="hu-HU" sz="3200" baseline="30000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DB55DDC9-E6BC-7E07-772C-FD77DCB8194C}"/>
              </a:ext>
            </a:extLst>
          </p:cNvPr>
          <p:cNvSpPr txBox="1"/>
          <p:nvPr/>
        </p:nvSpPr>
        <p:spPr>
          <a:xfrm>
            <a:off x="6610388" y="3298434"/>
            <a:ext cx="51482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„nagy számokat” elosztjuk,</a:t>
            </a:r>
          </a:p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kitevőket kivonjuk.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8E7127A1-13EF-9B59-9CAF-7B77B699374D}"/>
              </a:ext>
            </a:extLst>
          </p:cNvPr>
          <p:cNvSpPr txBox="1"/>
          <p:nvPr/>
        </p:nvSpPr>
        <p:spPr>
          <a:xfrm>
            <a:off x="1622476" y="383313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A79131F-47DF-3577-84CA-931CB1D5220E}"/>
              </a:ext>
            </a:extLst>
          </p:cNvPr>
          <p:cNvSpPr txBox="1"/>
          <p:nvPr/>
        </p:nvSpPr>
        <p:spPr>
          <a:xfrm>
            <a:off x="617309" y="4590864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36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B65EBEA2-549B-3AAE-CC00-DCA0635CD93C}"/>
              </a:ext>
            </a:extLst>
          </p:cNvPr>
          <p:cNvSpPr txBox="1"/>
          <p:nvPr/>
        </p:nvSpPr>
        <p:spPr>
          <a:xfrm>
            <a:off x="1143806" y="458915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</a:t>
            </a:r>
            <a:r>
              <a:rPr lang="hu-HU" sz="3200" baseline="30000" dirty="0"/>
              <a:t>2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5E316F70-EAD0-24B9-319A-7ECB4FF1E712}"/>
              </a:ext>
            </a:extLst>
          </p:cNvPr>
          <p:cNvSpPr txBox="1"/>
          <p:nvPr/>
        </p:nvSpPr>
        <p:spPr>
          <a:xfrm>
            <a:off x="1869692" y="458744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6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BFFB0A27-A05E-51B3-E7A7-D935F1638721}"/>
              </a:ext>
            </a:extLst>
          </p:cNvPr>
          <p:cNvSpPr txBox="1"/>
          <p:nvPr/>
        </p:nvSpPr>
        <p:spPr>
          <a:xfrm>
            <a:off x="2121216" y="45857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</a:t>
            </a:r>
            <a:r>
              <a:rPr lang="hu-HU" sz="3200" baseline="30000" dirty="0"/>
              <a:t>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53BEB151-E153-E54B-5548-203FB615A72A}"/>
              </a:ext>
            </a:extLst>
          </p:cNvPr>
          <p:cNvSpPr txBox="1"/>
          <p:nvPr/>
        </p:nvSpPr>
        <p:spPr>
          <a:xfrm>
            <a:off x="2661047" y="45840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3153798-5145-5C7D-798A-B0218612CFEA}"/>
              </a:ext>
            </a:extLst>
          </p:cNvPr>
          <p:cNvSpPr txBox="1"/>
          <p:nvPr/>
        </p:nvSpPr>
        <p:spPr>
          <a:xfrm>
            <a:off x="3040384" y="4585724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6 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1724E5E5-E5B0-4118-AC21-CCBBD3CA8F32}"/>
              </a:ext>
            </a:extLst>
          </p:cNvPr>
          <p:cNvSpPr txBox="1"/>
          <p:nvPr/>
        </p:nvSpPr>
        <p:spPr>
          <a:xfrm>
            <a:off x="3356390" y="45840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m</a:t>
            </a:r>
            <a:r>
              <a:rPr lang="hu-HU" sz="3200" baseline="30000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576AA54F-5418-1C3D-F513-04D8344DA7F8}"/>
              </a:ext>
            </a:extLst>
          </p:cNvPr>
          <p:cNvSpPr txBox="1"/>
          <p:nvPr/>
        </p:nvSpPr>
        <p:spPr>
          <a:xfrm>
            <a:off x="1655858" y="458695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pic>
        <p:nvPicPr>
          <p:cNvPr id="27" name="Kép 39" descr="ötlet.png">
            <a:extLst>
              <a:ext uri="{FF2B5EF4-FFF2-40B4-BE49-F238E27FC236}">
                <a16:creationId xmlns:a16="http://schemas.microsoft.com/office/drawing/2014/main" id="{1166C914-CDBD-F2AF-66F9-65AD985E0F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219260" y="4294575"/>
            <a:ext cx="2088232" cy="1912820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9F95B0DE-6A91-0836-46F5-DF9F5AF9B260}"/>
              </a:ext>
            </a:extLst>
          </p:cNvPr>
          <p:cNvSpPr txBox="1"/>
          <p:nvPr/>
        </p:nvSpPr>
        <p:spPr>
          <a:xfrm>
            <a:off x="2851044" y="3088587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1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EF4FBC2-C217-96C9-C17A-D465AA7B55CF}"/>
              </a:ext>
            </a:extLst>
          </p:cNvPr>
          <p:cNvSpPr txBox="1"/>
          <p:nvPr/>
        </p:nvSpPr>
        <p:spPr>
          <a:xfrm>
            <a:off x="4039764" y="3830267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13 . 1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7656AF9E-F64D-8D45-1503-9F5A00C54A25}"/>
              </a:ext>
            </a:extLst>
          </p:cNvPr>
          <p:cNvSpPr txBox="1"/>
          <p:nvPr/>
        </p:nvSpPr>
        <p:spPr>
          <a:xfrm>
            <a:off x="5472324" y="3830267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13</a:t>
            </a:r>
          </a:p>
        </p:txBody>
      </p: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DC9BAB3A-7F6B-D592-AB9B-2AF00DB44B25}"/>
              </a:ext>
            </a:extLst>
          </p:cNvPr>
          <p:cNvCxnSpPr/>
          <p:nvPr/>
        </p:nvCxnSpPr>
        <p:spPr>
          <a:xfrm flipH="1">
            <a:off x="3356390" y="4584013"/>
            <a:ext cx="609462" cy="5847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>
            <a:extLst>
              <a:ext uri="{FF2B5EF4-FFF2-40B4-BE49-F238E27FC236}">
                <a16:creationId xmlns:a16="http://schemas.microsoft.com/office/drawing/2014/main" id="{282C1597-5250-E889-3AAD-BB5B477F3616}"/>
              </a:ext>
            </a:extLst>
          </p:cNvPr>
          <p:cNvSpPr txBox="1"/>
          <p:nvPr/>
        </p:nvSpPr>
        <p:spPr>
          <a:xfrm>
            <a:off x="4029604" y="4592267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26087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4" grpId="0"/>
      <p:bldP spid="25" grpId="0"/>
      <p:bldP spid="2" grpId="0"/>
      <p:bldP spid="3" grpId="0"/>
      <p:bldP spid="28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6500-1990-FE9F-1946-E740A3D35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30CF2D8-9EA0-A4D0-5C93-91811101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osztás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A3507A2-9925-3054-9082-23A7D8C402F5}"/>
              </a:ext>
            </a:extLst>
          </p:cNvPr>
          <p:cNvSpPr txBox="1"/>
          <p:nvPr/>
        </p:nvSpPr>
        <p:spPr>
          <a:xfrm>
            <a:off x="478404" y="1625600"/>
            <a:ext cx="11075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3.) az első hatvány kitevője kisebb, mint a második hatvány kitevője </a:t>
            </a:r>
            <a:r>
              <a:rPr lang="hu-HU" sz="2800" dirty="0"/>
              <a:t>– </a:t>
            </a:r>
          </a:p>
          <a:p>
            <a:r>
              <a:rPr lang="hu-HU" sz="2800" dirty="0"/>
              <a:t>ekkor az eredményben a kitevő negatív lesz, a negatív kitevőjű tagot pedig</a:t>
            </a:r>
          </a:p>
          <a:p>
            <a:r>
              <a:rPr lang="hu-HU" sz="2800" dirty="0"/>
              <a:t>törtvonal alá kell vinni, és ott a kitevő már pozitív lesz</a:t>
            </a:r>
            <a:endParaRPr lang="hu-HU" sz="3600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89AC290-3361-7D7D-233C-47334E2901F2}"/>
              </a:ext>
            </a:extLst>
          </p:cNvPr>
          <p:cNvSpPr txBox="1"/>
          <p:nvPr/>
        </p:nvSpPr>
        <p:spPr>
          <a:xfrm>
            <a:off x="617890" y="3278310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r>
              <a:rPr lang="hu-HU" sz="3200" baseline="30000" dirty="0"/>
              <a:t>2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A1EFD71-AB28-4E29-DB10-3B4A6AA4E82A}"/>
              </a:ext>
            </a:extLst>
          </p:cNvPr>
          <p:cNvSpPr txBox="1"/>
          <p:nvPr/>
        </p:nvSpPr>
        <p:spPr>
          <a:xfrm>
            <a:off x="1042802" y="3276597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 x</a:t>
            </a:r>
            <a:r>
              <a:rPr lang="hu-HU" sz="3200" baseline="30000" dirty="0"/>
              <a:t>5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58AD54E-E407-F1A4-1B49-CBE7B7322D3C}"/>
              </a:ext>
            </a:extLst>
          </p:cNvPr>
          <p:cNvSpPr txBox="1"/>
          <p:nvPr/>
        </p:nvSpPr>
        <p:spPr>
          <a:xfrm>
            <a:off x="1794404" y="327146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118DB82-82DE-2F28-7D8A-7F30CA16DEDB}"/>
              </a:ext>
            </a:extLst>
          </p:cNvPr>
          <p:cNvSpPr txBox="1"/>
          <p:nvPr/>
        </p:nvSpPr>
        <p:spPr>
          <a:xfrm>
            <a:off x="617310" y="4497444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10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940C5A5-12B3-C53F-14DB-487DE0D75FD2}"/>
              </a:ext>
            </a:extLst>
          </p:cNvPr>
          <p:cNvSpPr txBox="1"/>
          <p:nvPr/>
        </p:nvSpPr>
        <p:spPr>
          <a:xfrm>
            <a:off x="1116960" y="449573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5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83A33BD-BB6A-D5AE-3DC1-B3694D633569}"/>
              </a:ext>
            </a:extLst>
          </p:cNvPr>
          <p:cNvSpPr txBox="1"/>
          <p:nvPr/>
        </p:nvSpPr>
        <p:spPr>
          <a:xfrm>
            <a:off x="1869693" y="449402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 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FEA1EF8-751A-CB34-36CD-4D315EF20B96}"/>
              </a:ext>
            </a:extLst>
          </p:cNvPr>
          <p:cNvSpPr txBox="1"/>
          <p:nvPr/>
        </p:nvSpPr>
        <p:spPr>
          <a:xfrm>
            <a:off x="2126298" y="449231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9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4D267F5-68F4-C410-99AB-64128FE8B4EA}"/>
              </a:ext>
            </a:extLst>
          </p:cNvPr>
          <p:cNvSpPr txBox="1"/>
          <p:nvPr/>
        </p:nvSpPr>
        <p:spPr>
          <a:xfrm>
            <a:off x="2605169" y="449060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1DA21CF-2A8B-6779-3102-B05484666116}"/>
              </a:ext>
            </a:extLst>
          </p:cNvPr>
          <p:cNvSpPr txBox="1"/>
          <p:nvPr/>
        </p:nvSpPr>
        <p:spPr>
          <a:xfrm>
            <a:off x="2277290" y="3273177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x</a:t>
            </a:r>
            <a:r>
              <a:rPr lang="hu-HU" sz="3200" baseline="30000" dirty="0">
                <a:solidFill>
                  <a:srgbClr val="00CC00"/>
                </a:solidFill>
              </a:rPr>
              <a:t>-3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7A4DFE2-EAFB-7B5E-8657-3F3A3292B458}"/>
              </a:ext>
            </a:extLst>
          </p:cNvPr>
          <p:cNvSpPr txBox="1"/>
          <p:nvPr/>
        </p:nvSpPr>
        <p:spPr>
          <a:xfrm>
            <a:off x="3004826" y="4492304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2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2CCD4E6-E8FE-4DF2-9B20-D8E583525390}"/>
              </a:ext>
            </a:extLst>
          </p:cNvPr>
          <p:cNvSpPr txBox="1"/>
          <p:nvPr/>
        </p:nvSpPr>
        <p:spPr>
          <a:xfrm>
            <a:off x="3310672" y="4490593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a</a:t>
            </a:r>
            <a:r>
              <a:rPr lang="hu-HU" sz="3200" baseline="30000" dirty="0">
                <a:solidFill>
                  <a:srgbClr val="FF3300"/>
                </a:solidFill>
              </a:rPr>
              <a:t>-4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1C9ED4F7-B998-AB98-DF9C-B2A792B734F8}"/>
              </a:ext>
            </a:extLst>
          </p:cNvPr>
          <p:cNvSpPr txBox="1"/>
          <p:nvPr/>
        </p:nvSpPr>
        <p:spPr>
          <a:xfrm>
            <a:off x="6610388" y="3298434"/>
            <a:ext cx="51482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„nagy számokat” elosztjuk,</a:t>
            </a:r>
          </a:p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kitevőket kivonjuk.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D203ACF7-6904-00B2-83AE-4B44E69E7B37}"/>
              </a:ext>
            </a:extLst>
          </p:cNvPr>
          <p:cNvSpPr txBox="1"/>
          <p:nvPr/>
        </p:nvSpPr>
        <p:spPr>
          <a:xfrm>
            <a:off x="1622476" y="449353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pic>
        <p:nvPicPr>
          <p:cNvPr id="27" name="Kép 39" descr="ötlet.png">
            <a:extLst>
              <a:ext uri="{FF2B5EF4-FFF2-40B4-BE49-F238E27FC236}">
                <a16:creationId xmlns:a16="http://schemas.microsoft.com/office/drawing/2014/main" id="{5F077D9C-CFC4-D159-7E66-04B2C0215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219260" y="4294575"/>
            <a:ext cx="2088232" cy="191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>
                <a:extLst>
                  <a:ext uri="{FF2B5EF4-FFF2-40B4-BE49-F238E27FC236}">
                    <a16:creationId xmlns:a16="http://schemas.microsoft.com/office/drawing/2014/main" id="{78E44BE3-83F1-DAE5-3EC0-BFFCF09FE12D}"/>
                  </a:ext>
                </a:extLst>
              </p:cNvPr>
              <p:cNvSpPr txBox="1"/>
              <p:nvPr/>
            </p:nvSpPr>
            <p:spPr>
              <a:xfrm>
                <a:off x="2912004" y="3169867"/>
                <a:ext cx="921086" cy="790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hu-HU" sz="3200" dirty="0"/>
              </a:p>
            </p:txBody>
          </p:sp>
        </mc:Choice>
        <mc:Fallback xmlns="">
          <p:sp>
            <p:nvSpPr>
              <p:cNvPr id="2" name="BlokTextu 1">
                <a:extLst>
                  <a:ext uri="{FF2B5EF4-FFF2-40B4-BE49-F238E27FC236}">
                    <a16:creationId xmlns:a16="http://schemas.microsoft.com/office/drawing/2014/main" id="{78E44BE3-83F1-DAE5-3EC0-BFFCF09F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004" y="3169867"/>
                <a:ext cx="921086" cy="790345"/>
              </a:xfrm>
              <a:prstGeom prst="rect">
                <a:avLst/>
              </a:prstGeom>
              <a:blipFill>
                <a:blip r:embed="rId3"/>
                <a:stretch>
                  <a:fillRect l="-17219" b="-115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id="{6CE2B5A5-9D3B-E12A-2555-A14428A00212}"/>
                  </a:ext>
                </a:extLst>
              </p:cNvPr>
              <p:cNvSpPr txBox="1"/>
              <p:nvPr/>
            </p:nvSpPr>
            <p:spPr>
              <a:xfrm>
                <a:off x="3948324" y="4348427"/>
                <a:ext cx="848309" cy="832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hu-HU" sz="3200" dirty="0"/>
              </a:p>
            </p:txBody>
          </p:sp>
        </mc:Choice>
        <mc:Fallback xmlns="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id="{6CE2B5A5-9D3B-E12A-2555-A14428A0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324" y="4348427"/>
                <a:ext cx="848309" cy="832344"/>
              </a:xfrm>
              <a:prstGeom prst="rect">
                <a:avLst/>
              </a:prstGeom>
              <a:blipFill>
                <a:blip r:embed="rId4"/>
                <a:stretch>
                  <a:fillRect l="-18705" b="-1167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BlokTextu 27">
            <a:extLst>
              <a:ext uri="{FF2B5EF4-FFF2-40B4-BE49-F238E27FC236}">
                <a16:creationId xmlns:a16="http://schemas.microsoft.com/office/drawing/2014/main" id="{04BBF69C-19D8-5673-3D87-FCDCFBBACDF2}"/>
              </a:ext>
            </a:extLst>
          </p:cNvPr>
          <p:cNvSpPr txBox="1"/>
          <p:nvPr/>
        </p:nvSpPr>
        <p:spPr>
          <a:xfrm>
            <a:off x="4364642" y="426601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2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4355C1B8-9595-2EB0-E6D6-7B85882F58CD}"/>
              </a:ext>
            </a:extLst>
          </p:cNvPr>
          <p:cNvSpPr txBox="1"/>
          <p:nvPr/>
        </p:nvSpPr>
        <p:spPr>
          <a:xfrm>
            <a:off x="4344056" y="473936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a</a:t>
            </a:r>
            <a:r>
              <a:rPr lang="hu-HU" sz="2800" baseline="30000" dirty="0"/>
              <a:t>4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93FF568-B8DD-42FA-A571-68E26FEE4394}"/>
              </a:ext>
            </a:extLst>
          </p:cNvPr>
          <p:cNvSpPr txBox="1"/>
          <p:nvPr/>
        </p:nvSpPr>
        <p:spPr>
          <a:xfrm>
            <a:off x="618616" y="5650582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18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C65474BB-3634-7FEC-FE5C-E73CAF52F9EA}"/>
              </a:ext>
            </a:extLst>
          </p:cNvPr>
          <p:cNvSpPr txBox="1"/>
          <p:nvPr/>
        </p:nvSpPr>
        <p:spPr>
          <a:xfrm>
            <a:off x="1114633" y="564886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2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304F382A-6B4D-DC53-FB84-09B99D8BC811}"/>
              </a:ext>
            </a:extLst>
          </p:cNvPr>
          <p:cNvSpPr txBox="1"/>
          <p:nvPr/>
        </p:nvSpPr>
        <p:spPr>
          <a:xfrm>
            <a:off x="2135884" y="5647159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 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33351943-EEC7-74C9-8449-C2A2E8F5C945}"/>
              </a:ext>
            </a:extLst>
          </p:cNvPr>
          <p:cNvSpPr txBox="1"/>
          <p:nvPr/>
        </p:nvSpPr>
        <p:spPr>
          <a:xfrm>
            <a:off x="2428933" y="564544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6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A81F4747-7097-103A-4158-6F704634CC59}"/>
              </a:ext>
            </a:extLst>
          </p:cNvPr>
          <p:cNvSpPr txBox="1"/>
          <p:nvPr/>
        </p:nvSpPr>
        <p:spPr>
          <a:xfrm>
            <a:off x="3361088" y="5643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18C9708C-C510-B860-26F4-03F71C64C067}"/>
              </a:ext>
            </a:extLst>
          </p:cNvPr>
          <p:cNvSpPr txBox="1"/>
          <p:nvPr/>
        </p:nvSpPr>
        <p:spPr>
          <a:xfrm>
            <a:off x="3795433" y="5645442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6 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87F3051B-881E-C244-88D7-4E729B412D83}"/>
              </a:ext>
            </a:extLst>
          </p:cNvPr>
          <p:cNvSpPr txBox="1"/>
          <p:nvPr/>
        </p:nvSpPr>
        <p:spPr>
          <a:xfrm>
            <a:off x="4087055" y="5643731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a</a:t>
            </a:r>
            <a:r>
              <a:rPr lang="hu-HU" sz="3200" baseline="30000" dirty="0">
                <a:solidFill>
                  <a:srgbClr val="FF3300"/>
                </a:solidFill>
              </a:rPr>
              <a:t>-4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7E25A112-1F2E-3867-384B-47A99152B648}"/>
              </a:ext>
            </a:extLst>
          </p:cNvPr>
          <p:cNvSpPr txBox="1"/>
          <p:nvPr/>
        </p:nvSpPr>
        <p:spPr>
          <a:xfrm>
            <a:off x="1892151" y="5646669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A9AE271F-47A8-7D08-25A1-68909856DA04}"/>
              </a:ext>
            </a:extLst>
          </p:cNvPr>
          <p:cNvSpPr txBox="1"/>
          <p:nvPr/>
        </p:nvSpPr>
        <p:spPr>
          <a:xfrm>
            <a:off x="1484022" y="564886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b</a:t>
            </a:r>
            <a:r>
              <a:rPr lang="hu-HU" sz="3200" baseline="30000" dirty="0"/>
              <a:t>3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ADC73468-0566-9A14-3BB4-CEED7C0803B5}"/>
              </a:ext>
            </a:extLst>
          </p:cNvPr>
          <p:cNvSpPr txBox="1"/>
          <p:nvPr/>
        </p:nvSpPr>
        <p:spPr>
          <a:xfrm>
            <a:off x="2805871" y="564544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b</a:t>
            </a:r>
            <a:r>
              <a:rPr lang="hu-HU" sz="3200" baseline="30000" dirty="0"/>
              <a:t>5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3EAF06F5-D57B-A0DD-A107-641F4549F339}"/>
              </a:ext>
            </a:extLst>
          </p:cNvPr>
          <p:cNvSpPr txBox="1"/>
          <p:nvPr/>
        </p:nvSpPr>
        <p:spPr>
          <a:xfrm>
            <a:off x="4611310" y="5643730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BlokTextu 43">
                <a:extLst>
                  <a:ext uri="{FF2B5EF4-FFF2-40B4-BE49-F238E27FC236}">
                    <a16:creationId xmlns:a16="http://schemas.microsoft.com/office/drawing/2014/main" id="{DF5EE95E-D158-C8DF-FA82-667E644AAD84}"/>
                  </a:ext>
                </a:extLst>
              </p:cNvPr>
              <p:cNvSpPr txBox="1"/>
              <p:nvPr/>
            </p:nvSpPr>
            <p:spPr>
              <a:xfrm>
                <a:off x="5208164" y="5648907"/>
                <a:ext cx="1295547" cy="688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0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</m:num>
                      <m:den/>
                    </m:f>
                  </m:oMath>
                </a14:m>
                <a:endParaRPr lang="hu-HU" sz="3200" dirty="0"/>
              </a:p>
            </p:txBody>
          </p:sp>
        </mc:Choice>
        <mc:Fallback xmlns="">
          <p:sp>
            <p:nvSpPr>
              <p:cNvPr id="44" name="BlokTextu 43">
                <a:extLst>
                  <a:ext uri="{FF2B5EF4-FFF2-40B4-BE49-F238E27FC236}">
                    <a16:creationId xmlns:a16="http://schemas.microsoft.com/office/drawing/2014/main" id="{DF5EE95E-D158-C8DF-FA82-667E644AA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164" y="5648907"/>
                <a:ext cx="1295547" cy="688650"/>
              </a:xfrm>
              <a:prstGeom prst="rect">
                <a:avLst/>
              </a:prstGeom>
              <a:blipFill>
                <a:blip r:embed="rId5"/>
                <a:stretch>
                  <a:fillRect l="-11737" t="-10619" b="-14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BlokTextu 44">
            <a:extLst>
              <a:ext uri="{FF2B5EF4-FFF2-40B4-BE49-F238E27FC236}">
                <a16:creationId xmlns:a16="http://schemas.microsoft.com/office/drawing/2014/main" id="{CD68D90F-DC89-6695-C46A-2EBCCCD8555D}"/>
              </a:ext>
            </a:extLst>
          </p:cNvPr>
          <p:cNvSpPr txBox="1"/>
          <p:nvPr/>
        </p:nvSpPr>
        <p:spPr>
          <a:xfrm>
            <a:off x="5848002" y="542425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6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4465EF7F-5E67-1772-A9BE-08AF17036308}"/>
              </a:ext>
            </a:extLst>
          </p:cNvPr>
          <p:cNvSpPr txBox="1"/>
          <p:nvPr/>
        </p:nvSpPr>
        <p:spPr>
          <a:xfrm>
            <a:off x="5644536" y="589760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a</a:t>
            </a:r>
            <a:r>
              <a:rPr lang="hu-HU" sz="2800" baseline="30000" dirty="0"/>
              <a:t>4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DA52C33F-8DA1-C047-5F1A-CDE3A6B28C02}"/>
              </a:ext>
            </a:extLst>
          </p:cNvPr>
          <p:cNvSpPr txBox="1"/>
          <p:nvPr/>
        </p:nvSpPr>
        <p:spPr>
          <a:xfrm>
            <a:off x="5989976" y="589760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b</a:t>
            </a:r>
            <a:r>
              <a:rPr lang="hu-HU" sz="2800" baseline="30000" dirty="0"/>
              <a:t>2</a:t>
            </a:r>
          </a:p>
        </p:txBody>
      </p:sp>
      <p:pic>
        <p:nvPicPr>
          <p:cNvPr id="48" name="Obrázok 47">
            <a:extLst>
              <a:ext uri="{FF2B5EF4-FFF2-40B4-BE49-F238E27FC236}">
                <a16:creationId xmlns:a16="http://schemas.microsoft.com/office/drawing/2014/main" id="{943F08C2-C2AD-C6BE-AF6B-D00B725C3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8692" y="5057581"/>
            <a:ext cx="1551975" cy="1319179"/>
          </a:xfrm>
          <a:prstGeom prst="rect">
            <a:avLst/>
          </a:prstGeom>
        </p:spPr>
      </p:pic>
      <p:sp>
        <p:nvSpPr>
          <p:cNvPr id="49" name="Bublina reči: oválna 48">
            <a:extLst>
              <a:ext uri="{FF2B5EF4-FFF2-40B4-BE49-F238E27FC236}">
                <a16:creationId xmlns:a16="http://schemas.microsoft.com/office/drawing/2014/main" id="{ECC67AAC-CA85-9C21-210F-35553F80B56D}"/>
              </a:ext>
            </a:extLst>
          </p:cNvPr>
          <p:cNvSpPr/>
          <p:nvPr/>
        </p:nvSpPr>
        <p:spPr>
          <a:xfrm>
            <a:off x="7239631" y="3200211"/>
            <a:ext cx="4606457" cy="1658946"/>
          </a:xfrm>
          <a:prstGeom prst="wedgeEllipseCallout">
            <a:avLst>
              <a:gd name="adj1" fmla="val -13446"/>
              <a:gd name="adj2" fmla="val 62259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7DAA088F-8EF8-50B9-8FBE-69AEEDDBB5CB}"/>
              </a:ext>
            </a:extLst>
          </p:cNvPr>
          <p:cNvSpPr txBox="1"/>
          <p:nvPr/>
        </p:nvSpPr>
        <p:spPr>
          <a:xfrm>
            <a:off x="7576454" y="3454947"/>
            <a:ext cx="3940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De vajon miért van ez így???</a:t>
            </a:r>
          </a:p>
        </p:txBody>
      </p:sp>
    </p:spTree>
    <p:extLst>
      <p:ext uri="{BB962C8B-B14F-4D97-AF65-F5344CB8AC3E}">
        <p14:creationId xmlns:p14="http://schemas.microsoft.com/office/powerpoint/2010/main" val="25074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 animBg="1"/>
      <p:bldP spid="2" grpId="0"/>
      <p:bldP spid="3" grpId="0"/>
      <p:bldP spid="28" grpId="0"/>
      <p:bldP spid="29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9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77EF553-12B9-2494-1C01-471FF708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Bizonyítás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3D0FF71-1983-A25B-2ACB-09A902117087}"/>
              </a:ext>
            </a:extLst>
          </p:cNvPr>
          <p:cNvSpPr txBox="1"/>
          <p:nvPr/>
        </p:nvSpPr>
        <p:spPr>
          <a:xfrm>
            <a:off x="5263631" y="1830422"/>
            <a:ext cx="3804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18a</a:t>
            </a:r>
            <a:r>
              <a:rPr lang="hu-HU" sz="4000" baseline="30000" dirty="0"/>
              <a:t>2</a:t>
            </a:r>
            <a:r>
              <a:rPr lang="hu-HU" sz="4000" dirty="0"/>
              <a:t>b</a:t>
            </a:r>
            <a:r>
              <a:rPr lang="hu-HU" sz="4000" baseline="30000" dirty="0"/>
              <a:t>3</a:t>
            </a:r>
            <a:r>
              <a:rPr lang="hu-HU" sz="4000" dirty="0"/>
              <a:t> : 3a</a:t>
            </a:r>
            <a:r>
              <a:rPr lang="hu-HU" sz="4000" baseline="30000" dirty="0"/>
              <a:t>6</a:t>
            </a:r>
            <a:r>
              <a:rPr lang="hu-HU" sz="4000" dirty="0"/>
              <a:t>b</a:t>
            </a:r>
            <a:r>
              <a:rPr lang="hu-HU" sz="4000" baseline="30000" dirty="0"/>
              <a:t>5</a:t>
            </a:r>
            <a:r>
              <a:rPr lang="hu-HU" sz="4000" dirty="0"/>
              <a:t> =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78A892C-0896-6BA1-F1BA-8CC775C4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551" y="5114009"/>
            <a:ext cx="1514839" cy="1602911"/>
          </a:xfrm>
          <a:prstGeom prst="rect">
            <a:avLst/>
          </a:prstGeom>
        </p:spPr>
      </p:pic>
      <p:sp>
        <p:nvSpPr>
          <p:cNvPr id="7" name="Bublina reči: obdĺžnik so zaoblenými rohmi 6">
            <a:extLst>
              <a:ext uri="{FF2B5EF4-FFF2-40B4-BE49-F238E27FC236}">
                <a16:creationId xmlns:a16="http://schemas.microsoft.com/office/drawing/2014/main" id="{3C183A50-E55B-C12C-0CD5-17007210B557}"/>
              </a:ext>
            </a:extLst>
          </p:cNvPr>
          <p:cNvSpPr/>
          <p:nvPr/>
        </p:nvSpPr>
        <p:spPr>
          <a:xfrm>
            <a:off x="365551" y="1254476"/>
            <a:ext cx="4413296" cy="3328055"/>
          </a:xfrm>
          <a:prstGeom prst="wedgeRoundRectCallout">
            <a:avLst>
              <a:gd name="adj1" fmla="val -31915"/>
              <a:gd name="adj2" fmla="val 6473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BCF3541-FA5D-E9AE-4C70-40B91BADD937}"/>
              </a:ext>
            </a:extLst>
          </p:cNvPr>
          <p:cNvSpPr txBox="1"/>
          <p:nvPr/>
        </p:nvSpPr>
        <p:spPr>
          <a:xfrm>
            <a:off x="462637" y="1445991"/>
            <a:ext cx="394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1.) Írjuk fel tört formában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5A11428-E5FC-7C0E-FECA-0774426D7CB2}"/>
              </a:ext>
            </a:extLst>
          </p:cNvPr>
          <p:cNvSpPr txBox="1"/>
          <p:nvPr/>
        </p:nvSpPr>
        <p:spPr>
          <a:xfrm>
            <a:off x="9191398" y="1384267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18a</a:t>
            </a:r>
            <a:r>
              <a:rPr lang="hu-HU" sz="4000" baseline="30000" dirty="0"/>
              <a:t>2</a:t>
            </a:r>
            <a:r>
              <a:rPr lang="hu-HU" sz="4000" dirty="0"/>
              <a:t>b</a:t>
            </a:r>
            <a:r>
              <a:rPr lang="hu-HU" sz="4000" baseline="30000" dirty="0"/>
              <a:t>3</a:t>
            </a:r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5A883D9F-04B0-DD77-A268-2DDF492C32DD}"/>
              </a:ext>
            </a:extLst>
          </p:cNvPr>
          <p:cNvCxnSpPr>
            <a:cxnSpLocks/>
          </p:cNvCxnSpPr>
          <p:nvPr/>
        </p:nvCxnSpPr>
        <p:spPr>
          <a:xfrm>
            <a:off x="9183698" y="2147292"/>
            <a:ext cx="17056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1136F26B-D964-9455-0810-649C03532642}"/>
              </a:ext>
            </a:extLst>
          </p:cNvPr>
          <p:cNvSpPr txBox="1"/>
          <p:nvPr/>
        </p:nvSpPr>
        <p:spPr>
          <a:xfrm>
            <a:off x="9333264" y="2147292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3a</a:t>
            </a:r>
            <a:r>
              <a:rPr lang="hu-HU" sz="4000" baseline="30000" dirty="0"/>
              <a:t>6</a:t>
            </a:r>
            <a:r>
              <a:rPr lang="hu-HU" sz="4000" dirty="0"/>
              <a:t>b</a:t>
            </a:r>
            <a:r>
              <a:rPr lang="hu-HU" sz="4000" baseline="30000" dirty="0"/>
              <a:t>5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C5403F94-F700-33F0-403F-390A011F2D5C}"/>
              </a:ext>
            </a:extLst>
          </p:cNvPr>
          <p:cNvSpPr txBox="1"/>
          <p:nvPr/>
        </p:nvSpPr>
        <p:spPr>
          <a:xfrm>
            <a:off x="188316" y="2089506"/>
            <a:ext cx="480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</a:rPr>
              <a:t>2.) Írjuk szét a hatványokat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8B98CE60-AB06-127B-3AAA-EFC2DBB65673}"/>
              </a:ext>
            </a:extLst>
          </p:cNvPr>
          <p:cNvSpPr txBox="1"/>
          <p:nvPr/>
        </p:nvSpPr>
        <p:spPr>
          <a:xfrm>
            <a:off x="10991932" y="183802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39A6295-1F15-8056-ABA0-EAA7D8BCE78D}"/>
              </a:ext>
            </a:extLst>
          </p:cNvPr>
          <p:cNvSpPr txBox="1"/>
          <p:nvPr/>
        </p:nvSpPr>
        <p:spPr>
          <a:xfrm>
            <a:off x="7219875" y="2999707"/>
            <a:ext cx="2711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18.a.a.b.b.b</a:t>
            </a:r>
            <a:endParaRPr lang="hu-HU" sz="4000" baseline="30000" dirty="0"/>
          </a:p>
        </p:txBody>
      </p: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7D3B3E84-C843-AFFC-24EA-4BA232A3753B}"/>
              </a:ext>
            </a:extLst>
          </p:cNvPr>
          <p:cNvCxnSpPr>
            <a:cxnSpLocks/>
          </p:cNvCxnSpPr>
          <p:nvPr/>
        </p:nvCxnSpPr>
        <p:spPr>
          <a:xfrm>
            <a:off x="6348574" y="3762732"/>
            <a:ext cx="457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4108D55F-C396-2A53-C3D4-B3CAFBF9FA98}"/>
              </a:ext>
            </a:extLst>
          </p:cNvPr>
          <p:cNvSpPr txBox="1"/>
          <p:nvPr/>
        </p:nvSpPr>
        <p:spPr>
          <a:xfrm>
            <a:off x="6274621" y="3762732"/>
            <a:ext cx="4971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3.a.a.a.a.a.a.b.b.b.b.b</a:t>
            </a:r>
            <a:endParaRPr lang="hu-HU" sz="4000" baseline="30000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C9F4439E-56D0-2B31-9EA0-6DE388DB733F}"/>
              </a:ext>
            </a:extLst>
          </p:cNvPr>
          <p:cNvSpPr txBox="1"/>
          <p:nvPr/>
        </p:nvSpPr>
        <p:spPr>
          <a:xfrm>
            <a:off x="11011769" y="345346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6F97E4E-6F92-74D3-69A2-0BE117CE9F43}"/>
              </a:ext>
            </a:extLst>
          </p:cNvPr>
          <p:cNvSpPr txBox="1"/>
          <p:nvPr/>
        </p:nvSpPr>
        <p:spPr>
          <a:xfrm>
            <a:off x="188316" y="2743574"/>
            <a:ext cx="365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</a:rPr>
              <a:t>3.) Egyszerűsítsünk</a:t>
            </a:r>
          </a:p>
        </p:txBody>
      </p: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A6561CBE-D815-71A7-29ED-7E9E8B6709FF}"/>
              </a:ext>
            </a:extLst>
          </p:cNvPr>
          <p:cNvCxnSpPr>
            <a:cxnSpLocks/>
          </p:cNvCxnSpPr>
          <p:nvPr/>
        </p:nvCxnSpPr>
        <p:spPr>
          <a:xfrm flipH="1">
            <a:off x="7323295" y="3164447"/>
            <a:ext cx="501317" cy="4189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D9918F03-B0EF-DE5E-0DEE-F9C30F1911A0}"/>
              </a:ext>
            </a:extLst>
          </p:cNvPr>
          <p:cNvSpPr txBox="1"/>
          <p:nvPr/>
        </p:nvSpPr>
        <p:spPr>
          <a:xfrm>
            <a:off x="5797407" y="345346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9A730F07-C757-8588-CFD6-F3080AA3E0B3}"/>
              </a:ext>
            </a:extLst>
          </p:cNvPr>
          <p:cNvCxnSpPr>
            <a:cxnSpLocks/>
          </p:cNvCxnSpPr>
          <p:nvPr/>
        </p:nvCxnSpPr>
        <p:spPr>
          <a:xfrm flipH="1">
            <a:off x="6328762" y="3951886"/>
            <a:ext cx="354840" cy="3528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F4209121-D9ED-D74F-29A9-E740B099D6BD}"/>
              </a:ext>
            </a:extLst>
          </p:cNvPr>
          <p:cNvSpPr txBox="1"/>
          <p:nvPr/>
        </p:nvSpPr>
        <p:spPr>
          <a:xfrm>
            <a:off x="7022220" y="29986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6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BDEB60DA-014E-AC45-7C6E-0F60A3505D79}"/>
              </a:ext>
            </a:extLst>
          </p:cNvPr>
          <p:cNvSpPr txBox="1"/>
          <p:nvPr/>
        </p:nvSpPr>
        <p:spPr>
          <a:xfrm>
            <a:off x="6012410" y="399568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2B9DAA77-14B8-6BBC-A6ED-2F4C69DD6017}"/>
              </a:ext>
            </a:extLst>
          </p:cNvPr>
          <p:cNvCxnSpPr>
            <a:cxnSpLocks/>
          </p:cNvCxnSpPr>
          <p:nvPr/>
        </p:nvCxnSpPr>
        <p:spPr>
          <a:xfrm flipH="1">
            <a:off x="7993591" y="3264260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89D362E6-DB02-8CD8-2AC9-DBFC0ED3367D}"/>
              </a:ext>
            </a:extLst>
          </p:cNvPr>
          <p:cNvCxnSpPr>
            <a:cxnSpLocks/>
          </p:cNvCxnSpPr>
          <p:nvPr/>
        </p:nvCxnSpPr>
        <p:spPr>
          <a:xfrm flipH="1">
            <a:off x="6777869" y="4009827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E1949309-281E-4937-2620-1E98990827F9}"/>
              </a:ext>
            </a:extLst>
          </p:cNvPr>
          <p:cNvCxnSpPr>
            <a:cxnSpLocks/>
          </p:cNvCxnSpPr>
          <p:nvPr/>
        </p:nvCxnSpPr>
        <p:spPr>
          <a:xfrm flipH="1">
            <a:off x="8387077" y="3264260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D30A4CA0-0B27-567A-8916-7032B74112E1}"/>
              </a:ext>
            </a:extLst>
          </p:cNvPr>
          <p:cNvCxnSpPr>
            <a:cxnSpLocks/>
          </p:cNvCxnSpPr>
          <p:nvPr/>
        </p:nvCxnSpPr>
        <p:spPr>
          <a:xfrm flipH="1">
            <a:off x="7161607" y="4019006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77FB103F-C790-0A5A-A0D0-62B10D43ECB7}"/>
              </a:ext>
            </a:extLst>
          </p:cNvPr>
          <p:cNvCxnSpPr>
            <a:cxnSpLocks/>
          </p:cNvCxnSpPr>
          <p:nvPr/>
        </p:nvCxnSpPr>
        <p:spPr>
          <a:xfrm flipH="1">
            <a:off x="8784156" y="3265745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7C2533B5-1498-6448-3201-3DCCEB9D8EFF}"/>
              </a:ext>
            </a:extLst>
          </p:cNvPr>
          <p:cNvCxnSpPr>
            <a:cxnSpLocks/>
          </p:cNvCxnSpPr>
          <p:nvPr/>
        </p:nvCxnSpPr>
        <p:spPr>
          <a:xfrm flipH="1">
            <a:off x="9132970" y="4016862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>
            <a:extLst>
              <a:ext uri="{FF2B5EF4-FFF2-40B4-BE49-F238E27FC236}">
                <a16:creationId xmlns:a16="http://schemas.microsoft.com/office/drawing/2014/main" id="{0EA8108E-4085-C8FF-D204-A930ACA46B98}"/>
              </a:ext>
            </a:extLst>
          </p:cNvPr>
          <p:cNvCxnSpPr>
            <a:cxnSpLocks/>
          </p:cNvCxnSpPr>
          <p:nvPr/>
        </p:nvCxnSpPr>
        <p:spPr>
          <a:xfrm flipH="1">
            <a:off x="9168365" y="3270837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40AB181B-E5FF-9EB2-BAC0-1C7414C2FB2D}"/>
              </a:ext>
            </a:extLst>
          </p:cNvPr>
          <p:cNvCxnSpPr>
            <a:cxnSpLocks/>
          </p:cNvCxnSpPr>
          <p:nvPr/>
        </p:nvCxnSpPr>
        <p:spPr>
          <a:xfrm flipH="1">
            <a:off x="9515936" y="4016862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238836D9-697D-3517-03A7-DDAA1EF27EC0}"/>
              </a:ext>
            </a:extLst>
          </p:cNvPr>
          <p:cNvCxnSpPr>
            <a:cxnSpLocks/>
          </p:cNvCxnSpPr>
          <p:nvPr/>
        </p:nvCxnSpPr>
        <p:spPr>
          <a:xfrm flipH="1">
            <a:off x="9542416" y="3274073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D2B5B8F3-41B6-B95A-08F0-FC8E95111415}"/>
              </a:ext>
            </a:extLst>
          </p:cNvPr>
          <p:cNvCxnSpPr>
            <a:cxnSpLocks/>
          </p:cNvCxnSpPr>
          <p:nvPr/>
        </p:nvCxnSpPr>
        <p:spPr>
          <a:xfrm flipH="1">
            <a:off x="9897077" y="4009827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>
            <a:extLst>
              <a:ext uri="{FF2B5EF4-FFF2-40B4-BE49-F238E27FC236}">
                <a16:creationId xmlns:a16="http://schemas.microsoft.com/office/drawing/2014/main" id="{F674C091-C75E-CEC1-0B0F-D20B4B5E7DC3}"/>
              </a:ext>
            </a:extLst>
          </p:cNvPr>
          <p:cNvSpPr txBox="1"/>
          <p:nvPr/>
        </p:nvSpPr>
        <p:spPr>
          <a:xfrm>
            <a:off x="357376" y="3386314"/>
            <a:ext cx="3651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4.) Nézzük mi maradt</a:t>
            </a:r>
          </a:p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(újra hatvány alakban)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0199936D-E8A8-94C7-7E65-5D5BAA0AE320}"/>
              </a:ext>
            </a:extLst>
          </p:cNvPr>
          <p:cNvSpPr txBox="1"/>
          <p:nvPr/>
        </p:nvSpPr>
        <p:spPr>
          <a:xfrm>
            <a:off x="6659891" y="4651296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6</a:t>
            </a:r>
            <a:endParaRPr lang="hu-HU" sz="4000" baseline="30000" dirty="0"/>
          </a:p>
        </p:txBody>
      </p:sp>
      <p:cxnSp>
        <p:nvCxnSpPr>
          <p:cNvPr id="43" name="Rovná spojnica 42">
            <a:extLst>
              <a:ext uri="{FF2B5EF4-FFF2-40B4-BE49-F238E27FC236}">
                <a16:creationId xmlns:a16="http://schemas.microsoft.com/office/drawing/2014/main" id="{EF7D7681-0E9D-E5BB-0142-F20E496D8D0C}"/>
              </a:ext>
            </a:extLst>
          </p:cNvPr>
          <p:cNvCxnSpPr>
            <a:cxnSpLocks/>
          </p:cNvCxnSpPr>
          <p:nvPr/>
        </p:nvCxnSpPr>
        <p:spPr>
          <a:xfrm>
            <a:off x="6352115" y="5414321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kTextu 43">
            <a:extLst>
              <a:ext uri="{FF2B5EF4-FFF2-40B4-BE49-F238E27FC236}">
                <a16:creationId xmlns:a16="http://schemas.microsoft.com/office/drawing/2014/main" id="{34DDBF60-7CD3-401D-4A5C-468485404A16}"/>
              </a:ext>
            </a:extLst>
          </p:cNvPr>
          <p:cNvSpPr txBox="1"/>
          <p:nvPr/>
        </p:nvSpPr>
        <p:spPr>
          <a:xfrm>
            <a:off x="6341960" y="5414321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a</a:t>
            </a:r>
            <a:r>
              <a:rPr lang="hu-HU" sz="4000" baseline="30000" dirty="0"/>
              <a:t>4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02E6DBEF-7CBF-317D-F2ED-24F74C205AE5}"/>
              </a:ext>
            </a:extLst>
          </p:cNvPr>
          <p:cNvSpPr txBox="1"/>
          <p:nvPr/>
        </p:nvSpPr>
        <p:spPr>
          <a:xfrm>
            <a:off x="5800948" y="510505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4E7F6510-8A47-8FF1-F3DE-76F73759CC27}"/>
              </a:ext>
            </a:extLst>
          </p:cNvPr>
          <p:cNvSpPr txBox="1"/>
          <p:nvPr/>
        </p:nvSpPr>
        <p:spPr>
          <a:xfrm>
            <a:off x="6845235" y="5417862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b</a:t>
            </a:r>
            <a:r>
              <a:rPr lang="hu-HU" sz="40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46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7" grpId="0"/>
      <p:bldP spid="28" grpId="0"/>
      <p:bldP spid="40" grpId="0"/>
      <p:bldP spid="42" grpId="0"/>
      <p:bldP spid="44" grpId="0"/>
      <p:bldP spid="46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BEE17-DA6D-CF5D-8977-D7906529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kTextu 13">
            <a:extLst>
              <a:ext uri="{FF2B5EF4-FFF2-40B4-BE49-F238E27FC236}">
                <a16:creationId xmlns:a16="http://schemas.microsoft.com/office/drawing/2014/main" id="{34F18A5B-1DEB-76C1-4248-23E626BACE50}"/>
              </a:ext>
            </a:extLst>
          </p:cNvPr>
          <p:cNvSpPr txBox="1"/>
          <p:nvPr/>
        </p:nvSpPr>
        <p:spPr>
          <a:xfrm>
            <a:off x="617310" y="1818977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12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0BF5DE5-5EEC-5D7C-4C3C-9B41B80F5593}"/>
              </a:ext>
            </a:extLst>
          </p:cNvPr>
          <p:cNvSpPr txBox="1"/>
          <p:nvPr/>
        </p:nvSpPr>
        <p:spPr>
          <a:xfrm>
            <a:off x="1096640" y="181726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p</a:t>
            </a:r>
            <a:r>
              <a:rPr lang="hu-HU" sz="3200" baseline="30000" dirty="0"/>
              <a:t>7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E127725-27F2-0B45-F8DD-93DBFBAE4763}"/>
              </a:ext>
            </a:extLst>
          </p:cNvPr>
          <p:cNvSpPr txBox="1"/>
          <p:nvPr/>
        </p:nvSpPr>
        <p:spPr>
          <a:xfrm>
            <a:off x="1666493" y="1815554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80C5B5D2-C689-2943-68D2-DCD7FB815F16}"/>
              </a:ext>
            </a:extLst>
          </p:cNvPr>
          <p:cNvSpPr txBox="1"/>
          <p:nvPr/>
        </p:nvSpPr>
        <p:spPr>
          <a:xfrm>
            <a:off x="1923098" y="181384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p</a:t>
            </a:r>
            <a:r>
              <a:rPr lang="hu-HU" sz="3200" baseline="30000" dirty="0"/>
              <a:t>3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D375DDE0-AB67-0DB8-2C5F-1FCEED6CCF55}"/>
              </a:ext>
            </a:extLst>
          </p:cNvPr>
          <p:cNvSpPr txBox="1"/>
          <p:nvPr/>
        </p:nvSpPr>
        <p:spPr>
          <a:xfrm>
            <a:off x="2381649" y="18121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AD3E5AB4-D1D8-9A75-0FB4-41357D57CC6B}"/>
              </a:ext>
            </a:extLst>
          </p:cNvPr>
          <p:cNvSpPr txBox="1"/>
          <p:nvPr/>
        </p:nvSpPr>
        <p:spPr>
          <a:xfrm>
            <a:off x="2799261" y="1813837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4 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86269630-E751-A8B3-C9F1-9930FFACCA04}"/>
              </a:ext>
            </a:extLst>
          </p:cNvPr>
          <p:cNvSpPr txBox="1"/>
          <p:nvPr/>
        </p:nvSpPr>
        <p:spPr>
          <a:xfrm>
            <a:off x="3073920" y="1812126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p</a:t>
            </a:r>
            <a:r>
              <a:rPr lang="hu-HU" sz="3200" baseline="30000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3B4AF25-21BB-D1D8-49B8-C40D85BADC63}"/>
              </a:ext>
            </a:extLst>
          </p:cNvPr>
          <p:cNvSpPr txBox="1"/>
          <p:nvPr/>
        </p:nvSpPr>
        <p:spPr>
          <a:xfrm>
            <a:off x="6703300" y="1420837"/>
            <a:ext cx="527254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„nagy számokat” elosztjuk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kitevőket kivonjuk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0 kitevős kiesik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negatív kitevős törtvonal alá megy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480F258-A05A-5791-670B-313FE6B69001}"/>
              </a:ext>
            </a:extLst>
          </p:cNvPr>
          <p:cNvSpPr txBox="1"/>
          <p:nvPr/>
        </p:nvSpPr>
        <p:spPr>
          <a:xfrm>
            <a:off x="1482128" y="1815064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4FF3558-C7BD-27DF-7732-D010C81A92F4}"/>
              </a:ext>
            </a:extLst>
          </p:cNvPr>
          <p:cNvSpPr txBox="1"/>
          <p:nvPr/>
        </p:nvSpPr>
        <p:spPr>
          <a:xfrm>
            <a:off x="617309" y="2721656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15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DA51896-A1F2-1CB6-FA97-73BE7336E150}"/>
              </a:ext>
            </a:extLst>
          </p:cNvPr>
          <p:cNvSpPr txBox="1"/>
          <p:nvPr/>
        </p:nvSpPr>
        <p:spPr>
          <a:xfrm>
            <a:off x="1123728" y="2719943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s</a:t>
            </a:r>
            <a:r>
              <a:rPr lang="hu-HU" sz="3200" baseline="30000" dirty="0"/>
              <a:t>6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295B301-9401-4405-2BB0-209F9563ABC3}"/>
              </a:ext>
            </a:extLst>
          </p:cNvPr>
          <p:cNvSpPr txBox="1"/>
          <p:nvPr/>
        </p:nvSpPr>
        <p:spPr>
          <a:xfrm>
            <a:off x="1641687" y="2718233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1664003-14AD-3EE1-429D-EA01BB4C1216}"/>
              </a:ext>
            </a:extLst>
          </p:cNvPr>
          <p:cNvSpPr txBox="1"/>
          <p:nvPr/>
        </p:nvSpPr>
        <p:spPr>
          <a:xfrm>
            <a:off x="1946132" y="2716523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s</a:t>
            </a:r>
            <a:r>
              <a:rPr lang="hu-HU" sz="3200" baseline="30000" dirty="0"/>
              <a:t>6</a:t>
            </a:r>
          </a:p>
        </p:txBody>
      </p:sp>
      <p:sp>
        <p:nvSpPr>
          <p:cNvPr id="56" name="BlokTextu 55">
            <a:extLst>
              <a:ext uri="{FF2B5EF4-FFF2-40B4-BE49-F238E27FC236}">
                <a16:creationId xmlns:a16="http://schemas.microsoft.com/office/drawing/2014/main" id="{45F8286E-3D34-31B8-5137-E8A3A95FC422}"/>
              </a:ext>
            </a:extLst>
          </p:cNvPr>
          <p:cNvSpPr txBox="1"/>
          <p:nvPr/>
        </p:nvSpPr>
        <p:spPr>
          <a:xfrm>
            <a:off x="2383420" y="271481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57" name="BlokTextu 56">
            <a:extLst>
              <a:ext uri="{FF2B5EF4-FFF2-40B4-BE49-F238E27FC236}">
                <a16:creationId xmlns:a16="http://schemas.microsoft.com/office/drawing/2014/main" id="{7BFFD811-D598-F128-DE6B-4986380C5288}"/>
              </a:ext>
            </a:extLst>
          </p:cNvPr>
          <p:cNvSpPr txBox="1"/>
          <p:nvPr/>
        </p:nvSpPr>
        <p:spPr>
          <a:xfrm>
            <a:off x="2811665" y="2716516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5 </a:t>
            </a: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F6054905-05C9-0BAA-1088-8B78EDC761A0}"/>
              </a:ext>
            </a:extLst>
          </p:cNvPr>
          <p:cNvSpPr txBox="1"/>
          <p:nvPr/>
        </p:nvSpPr>
        <p:spPr>
          <a:xfrm>
            <a:off x="3128853" y="2714805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s</a:t>
            </a:r>
            <a:r>
              <a:rPr lang="hu-HU" sz="3200" baseline="30000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481421DB-F1E9-78E2-64E6-A9B10C434D0C}"/>
              </a:ext>
            </a:extLst>
          </p:cNvPr>
          <p:cNvSpPr txBox="1"/>
          <p:nvPr/>
        </p:nvSpPr>
        <p:spPr>
          <a:xfrm>
            <a:off x="1458333" y="2717743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406FF92F-91D3-C30A-73A4-1BE9931C329C}"/>
              </a:ext>
            </a:extLst>
          </p:cNvPr>
          <p:cNvSpPr txBox="1"/>
          <p:nvPr/>
        </p:nvSpPr>
        <p:spPr>
          <a:xfrm>
            <a:off x="615476" y="3615534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22</a:t>
            </a:r>
          </a:p>
        </p:txBody>
      </p:sp>
      <p:sp>
        <p:nvSpPr>
          <p:cNvPr id="61" name="BlokTextu 60">
            <a:extLst>
              <a:ext uri="{FF2B5EF4-FFF2-40B4-BE49-F238E27FC236}">
                <a16:creationId xmlns:a16="http://schemas.microsoft.com/office/drawing/2014/main" id="{C70AE7C0-C1F4-26F5-BDC6-8BC18A8DBC74}"/>
              </a:ext>
            </a:extLst>
          </p:cNvPr>
          <p:cNvSpPr txBox="1"/>
          <p:nvPr/>
        </p:nvSpPr>
        <p:spPr>
          <a:xfrm>
            <a:off x="1164421" y="3613821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h</a:t>
            </a:r>
            <a:r>
              <a:rPr lang="hu-HU" sz="3200" baseline="30000" dirty="0"/>
              <a:t>2</a:t>
            </a:r>
          </a:p>
        </p:txBody>
      </p:sp>
      <p:sp>
        <p:nvSpPr>
          <p:cNvPr id="62" name="BlokTextu 61">
            <a:extLst>
              <a:ext uri="{FF2B5EF4-FFF2-40B4-BE49-F238E27FC236}">
                <a16:creationId xmlns:a16="http://schemas.microsoft.com/office/drawing/2014/main" id="{13420954-33D7-07DB-1673-6C915A38E242}"/>
              </a:ext>
            </a:extLst>
          </p:cNvPr>
          <p:cNvSpPr txBox="1"/>
          <p:nvPr/>
        </p:nvSpPr>
        <p:spPr>
          <a:xfrm>
            <a:off x="1762372" y="3612111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 </a:t>
            </a:r>
          </a:p>
        </p:txBody>
      </p:sp>
      <p:sp>
        <p:nvSpPr>
          <p:cNvPr id="63" name="BlokTextu 62">
            <a:extLst>
              <a:ext uri="{FF2B5EF4-FFF2-40B4-BE49-F238E27FC236}">
                <a16:creationId xmlns:a16="http://schemas.microsoft.com/office/drawing/2014/main" id="{D559B92A-8186-00B5-4C78-CC16C9ECCDC6}"/>
              </a:ext>
            </a:extLst>
          </p:cNvPr>
          <p:cNvSpPr txBox="1"/>
          <p:nvPr/>
        </p:nvSpPr>
        <p:spPr>
          <a:xfrm>
            <a:off x="2051633" y="3610401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h</a:t>
            </a:r>
            <a:r>
              <a:rPr lang="hu-HU" sz="3200" baseline="30000" dirty="0"/>
              <a:t>5</a:t>
            </a:r>
          </a:p>
        </p:txBody>
      </p:sp>
      <p:sp>
        <p:nvSpPr>
          <p:cNvPr id="64" name="BlokTextu 63">
            <a:extLst>
              <a:ext uri="{FF2B5EF4-FFF2-40B4-BE49-F238E27FC236}">
                <a16:creationId xmlns:a16="http://schemas.microsoft.com/office/drawing/2014/main" id="{7C6E7CC2-15D5-E517-296D-7B6647D21F3E}"/>
              </a:ext>
            </a:extLst>
          </p:cNvPr>
          <p:cNvSpPr txBox="1"/>
          <p:nvPr/>
        </p:nvSpPr>
        <p:spPr>
          <a:xfrm>
            <a:off x="2557021" y="360869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65" name="BlokTextu 64">
            <a:extLst>
              <a:ext uri="{FF2B5EF4-FFF2-40B4-BE49-F238E27FC236}">
                <a16:creationId xmlns:a16="http://schemas.microsoft.com/office/drawing/2014/main" id="{09792F6E-D340-8064-6083-0AAF8EF3832A}"/>
              </a:ext>
            </a:extLst>
          </p:cNvPr>
          <p:cNvSpPr txBox="1"/>
          <p:nvPr/>
        </p:nvSpPr>
        <p:spPr>
          <a:xfrm>
            <a:off x="2984254" y="3610394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11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4073462F-3ABB-D6AA-AFA4-A397EF64119A}"/>
              </a:ext>
            </a:extLst>
          </p:cNvPr>
          <p:cNvSpPr txBox="1"/>
          <p:nvPr/>
        </p:nvSpPr>
        <p:spPr>
          <a:xfrm>
            <a:off x="3503460" y="3608683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h</a:t>
            </a:r>
            <a:r>
              <a:rPr lang="hu-HU" sz="3200" baseline="30000" dirty="0">
                <a:solidFill>
                  <a:srgbClr val="FF3300"/>
                </a:solidFill>
              </a:rPr>
              <a:t>-3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D3B1E3D7-3E59-5DC6-9270-62D962C4B7C2}"/>
              </a:ext>
            </a:extLst>
          </p:cNvPr>
          <p:cNvSpPr txBox="1"/>
          <p:nvPr/>
        </p:nvSpPr>
        <p:spPr>
          <a:xfrm>
            <a:off x="1578513" y="3611621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75" name="BlokTextu 74">
            <a:extLst>
              <a:ext uri="{FF2B5EF4-FFF2-40B4-BE49-F238E27FC236}">
                <a16:creationId xmlns:a16="http://schemas.microsoft.com/office/drawing/2014/main" id="{090238A0-2686-E771-62D6-E413D9C3B547}"/>
              </a:ext>
            </a:extLst>
          </p:cNvPr>
          <p:cNvSpPr txBox="1"/>
          <p:nvPr/>
        </p:nvSpPr>
        <p:spPr>
          <a:xfrm>
            <a:off x="621664" y="4647975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20</a:t>
            </a:r>
          </a:p>
        </p:txBody>
      </p:sp>
      <p:sp>
        <p:nvSpPr>
          <p:cNvPr id="76" name="BlokTextu 75">
            <a:extLst>
              <a:ext uri="{FF2B5EF4-FFF2-40B4-BE49-F238E27FC236}">
                <a16:creationId xmlns:a16="http://schemas.microsoft.com/office/drawing/2014/main" id="{31606E85-2E27-A542-69D5-30505F6AE7E4}"/>
              </a:ext>
            </a:extLst>
          </p:cNvPr>
          <p:cNvSpPr txBox="1"/>
          <p:nvPr/>
        </p:nvSpPr>
        <p:spPr>
          <a:xfrm>
            <a:off x="1128081" y="4646262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8</a:t>
            </a:r>
          </a:p>
        </p:txBody>
      </p:sp>
      <p:sp>
        <p:nvSpPr>
          <p:cNvPr id="77" name="BlokTextu 76">
            <a:extLst>
              <a:ext uri="{FF2B5EF4-FFF2-40B4-BE49-F238E27FC236}">
                <a16:creationId xmlns:a16="http://schemas.microsoft.com/office/drawing/2014/main" id="{9D6E7139-F2F1-6FD7-D981-A315D007B237}"/>
              </a:ext>
            </a:extLst>
          </p:cNvPr>
          <p:cNvSpPr txBox="1"/>
          <p:nvPr/>
        </p:nvSpPr>
        <p:spPr>
          <a:xfrm>
            <a:off x="2233604" y="4644552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5 </a:t>
            </a:r>
          </a:p>
        </p:txBody>
      </p:sp>
      <p:sp>
        <p:nvSpPr>
          <p:cNvPr id="78" name="BlokTextu 77">
            <a:extLst>
              <a:ext uri="{FF2B5EF4-FFF2-40B4-BE49-F238E27FC236}">
                <a16:creationId xmlns:a16="http://schemas.microsoft.com/office/drawing/2014/main" id="{7AA21073-C12D-07D1-EA48-80762D895E09}"/>
              </a:ext>
            </a:extLst>
          </p:cNvPr>
          <p:cNvSpPr txBox="1"/>
          <p:nvPr/>
        </p:nvSpPr>
        <p:spPr>
          <a:xfrm>
            <a:off x="2522865" y="4642842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8</a:t>
            </a: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89596C2E-C528-7D24-D79D-B9EEDE700126}"/>
              </a:ext>
            </a:extLst>
          </p:cNvPr>
          <p:cNvSpPr txBox="1"/>
          <p:nvPr/>
        </p:nvSpPr>
        <p:spPr>
          <a:xfrm>
            <a:off x="3715116" y="464113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641D95CC-913F-3FCF-6914-9BC79A75A749}"/>
              </a:ext>
            </a:extLst>
          </p:cNvPr>
          <p:cNvSpPr txBox="1"/>
          <p:nvPr/>
        </p:nvSpPr>
        <p:spPr>
          <a:xfrm>
            <a:off x="4142349" y="4642835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4 </a:t>
            </a:r>
          </a:p>
        </p:txBody>
      </p:sp>
      <p:sp>
        <p:nvSpPr>
          <p:cNvPr id="81" name="BlokTextu 80">
            <a:extLst>
              <a:ext uri="{FF2B5EF4-FFF2-40B4-BE49-F238E27FC236}">
                <a16:creationId xmlns:a16="http://schemas.microsoft.com/office/drawing/2014/main" id="{86540C48-FBEC-235E-BBDD-6376712596EC}"/>
              </a:ext>
            </a:extLst>
          </p:cNvPr>
          <p:cNvSpPr txBox="1"/>
          <p:nvPr/>
        </p:nvSpPr>
        <p:spPr>
          <a:xfrm>
            <a:off x="4438266" y="464112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a</a:t>
            </a:r>
            <a:r>
              <a:rPr lang="hu-HU" sz="3200" baseline="30000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82" name="BlokTextu 81">
            <a:extLst>
              <a:ext uri="{FF2B5EF4-FFF2-40B4-BE49-F238E27FC236}">
                <a16:creationId xmlns:a16="http://schemas.microsoft.com/office/drawing/2014/main" id="{C0957F18-94AB-B0E8-AB12-D3F4B7DB8ED0}"/>
              </a:ext>
            </a:extLst>
          </p:cNvPr>
          <p:cNvSpPr txBox="1"/>
          <p:nvPr/>
        </p:nvSpPr>
        <p:spPr>
          <a:xfrm>
            <a:off x="2028479" y="4644062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83" name="BlokTextu 82">
            <a:extLst>
              <a:ext uri="{FF2B5EF4-FFF2-40B4-BE49-F238E27FC236}">
                <a16:creationId xmlns:a16="http://schemas.microsoft.com/office/drawing/2014/main" id="{77DFA85F-58B1-F428-951B-8E816503BBB5}"/>
              </a:ext>
            </a:extLst>
          </p:cNvPr>
          <p:cNvSpPr txBox="1"/>
          <p:nvPr/>
        </p:nvSpPr>
        <p:spPr>
          <a:xfrm>
            <a:off x="1516409" y="4646262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b</a:t>
            </a:r>
            <a:r>
              <a:rPr lang="hu-HU" sz="3200" baseline="30000" dirty="0"/>
              <a:t>5</a:t>
            </a:r>
          </a:p>
        </p:txBody>
      </p:sp>
      <p:sp>
        <p:nvSpPr>
          <p:cNvPr id="85" name="BlokTextu 84">
            <a:extLst>
              <a:ext uri="{FF2B5EF4-FFF2-40B4-BE49-F238E27FC236}">
                <a16:creationId xmlns:a16="http://schemas.microsoft.com/office/drawing/2014/main" id="{FF31A8EA-6EEB-0548-50EC-9C8B34674964}"/>
              </a:ext>
            </a:extLst>
          </p:cNvPr>
          <p:cNvSpPr txBox="1"/>
          <p:nvPr/>
        </p:nvSpPr>
        <p:spPr>
          <a:xfrm>
            <a:off x="2903867" y="4642842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b</a:t>
            </a:r>
            <a:r>
              <a:rPr lang="hu-HU" sz="3200" baseline="30000" dirty="0"/>
              <a:t>3</a:t>
            </a:r>
          </a:p>
        </p:txBody>
      </p:sp>
      <p:sp>
        <p:nvSpPr>
          <p:cNvPr id="87" name="BlokTextu 86">
            <a:extLst>
              <a:ext uri="{FF2B5EF4-FFF2-40B4-BE49-F238E27FC236}">
                <a16:creationId xmlns:a16="http://schemas.microsoft.com/office/drawing/2014/main" id="{12115F15-3207-C426-9A3E-FEA3DE9DFA3C}"/>
              </a:ext>
            </a:extLst>
          </p:cNvPr>
          <p:cNvSpPr txBox="1"/>
          <p:nvPr/>
        </p:nvSpPr>
        <p:spPr>
          <a:xfrm>
            <a:off x="4819265" y="4641123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106" name="Kép 39" descr="ötlet.png">
            <a:extLst>
              <a:ext uri="{FF2B5EF4-FFF2-40B4-BE49-F238E27FC236}">
                <a16:creationId xmlns:a16="http://schemas.microsoft.com/office/drawing/2014/main" id="{C649EB4D-F8B0-7A6C-907E-AAF1CAEDDB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051244" y="3115348"/>
            <a:ext cx="2088232" cy="1912820"/>
          </a:xfrm>
          <a:prstGeom prst="rect">
            <a:avLst/>
          </a:prstGeom>
        </p:spPr>
      </p:pic>
      <p:sp>
        <p:nvSpPr>
          <p:cNvPr id="109" name="Nadpis 1">
            <a:extLst>
              <a:ext uri="{FF2B5EF4-FFF2-40B4-BE49-F238E27FC236}">
                <a16:creationId xmlns:a16="http://schemas.microsoft.com/office/drawing/2014/main" id="{F24B3241-A9CB-29D8-F8C7-F6A280B9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6"/>
            <a:ext cx="10364451" cy="720000"/>
          </a:xfrm>
        </p:spPr>
        <p:txBody>
          <a:bodyPr anchor="t"/>
          <a:lstStyle/>
          <a:p>
            <a:r>
              <a:rPr lang="hu-HU" b="1" dirty="0"/>
              <a:t>osztás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39CA8648-7295-9C36-E959-44895EA5B297}"/>
              </a:ext>
            </a:extLst>
          </p:cNvPr>
          <p:cNvCxnSpPr>
            <a:cxnSpLocks/>
          </p:cNvCxnSpPr>
          <p:nvPr/>
        </p:nvCxnSpPr>
        <p:spPr>
          <a:xfrm flipH="1">
            <a:off x="3186273" y="2828256"/>
            <a:ext cx="318001" cy="3416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BB8BF96F-D6CB-BD4A-4E61-3DFDE7677EFE}"/>
              </a:ext>
            </a:extLst>
          </p:cNvPr>
          <p:cNvSpPr txBox="1"/>
          <p:nvPr/>
        </p:nvSpPr>
        <p:spPr>
          <a:xfrm>
            <a:off x="3657463" y="272093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423D1E10-AA7D-8070-EF6C-D39083A5E3BF}"/>
                  </a:ext>
                </a:extLst>
              </p:cNvPr>
              <p:cNvSpPr txBox="1"/>
              <p:nvPr/>
            </p:nvSpPr>
            <p:spPr>
              <a:xfrm>
                <a:off x="4054653" y="3614780"/>
                <a:ext cx="966931" cy="688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num>
                      <m:den/>
                    </m:f>
                  </m:oMath>
                </a14:m>
                <a:endParaRPr lang="hu-HU" sz="3200" dirty="0"/>
              </a:p>
            </p:txBody>
          </p:sp>
        </mc:Choice>
        <mc:Fallback xmlns="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423D1E10-AA7D-8070-EF6C-D39083A5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53" y="3614780"/>
                <a:ext cx="966931" cy="688650"/>
              </a:xfrm>
              <a:prstGeom prst="rect">
                <a:avLst/>
              </a:prstGeom>
              <a:blipFill>
                <a:blip r:embed="rId4"/>
                <a:stretch>
                  <a:fillRect l="-15723" t="-10619" b="-14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lokTextu 19">
            <a:extLst>
              <a:ext uri="{FF2B5EF4-FFF2-40B4-BE49-F238E27FC236}">
                <a16:creationId xmlns:a16="http://schemas.microsoft.com/office/drawing/2014/main" id="{A2506898-BAD3-3B37-871B-99000AC5544B}"/>
              </a:ext>
            </a:extLst>
          </p:cNvPr>
          <p:cNvSpPr txBox="1"/>
          <p:nvPr/>
        </p:nvSpPr>
        <p:spPr>
          <a:xfrm>
            <a:off x="4460338" y="3436672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11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2EA238DC-48F3-0B23-2C25-66F9DD12720F}"/>
              </a:ext>
            </a:extLst>
          </p:cNvPr>
          <p:cNvSpPr txBox="1"/>
          <p:nvPr/>
        </p:nvSpPr>
        <p:spPr>
          <a:xfrm>
            <a:off x="4535018" y="3893046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h</a:t>
            </a:r>
            <a:r>
              <a:rPr lang="hu-HU" sz="2800" baseline="30000" dirty="0"/>
              <a:t>3</a:t>
            </a:r>
          </a:p>
        </p:txBody>
      </p: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27F7F71F-8285-1588-F130-4E261DC992AE}"/>
              </a:ext>
            </a:extLst>
          </p:cNvPr>
          <p:cNvCxnSpPr>
            <a:cxnSpLocks/>
          </p:cNvCxnSpPr>
          <p:nvPr/>
        </p:nvCxnSpPr>
        <p:spPr>
          <a:xfrm flipH="1">
            <a:off x="4561420" y="4762349"/>
            <a:ext cx="351548" cy="3249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38D26AC4-E4FC-ED0C-13A5-411D379826E5}"/>
              </a:ext>
            </a:extLst>
          </p:cNvPr>
          <p:cNvSpPr txBox="1"/>
          <p:nvPr/>
        </p:nvSpPr>
        <p:spPr>
          <a:xfrm>
            <a:off x="5277163" y="463833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 4b</a:t>
            </a:r>
            <a:r>
              <a:rPr lang="hu-HU" sz="3200" baseline="30000" dirty="0"/>
              <a:t>2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E85C777D-7B8A-FE1F-5446-C692D634E6D8}"/>
              </a:ext>
            </a:extLst>
          </p:cNvPr>
          <p:cNvSpPr txBox="1"/>
          <p:nvPr/>
        </p:nvSpPr>
        <p:spPr>
          <a:xfrm>
            <a:off x="621664" y="5658076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24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BBE8500D-45D7-DE41-A423-B23A18539979}"/>
              </a:ext>
            </a:extLst>
          </p:cNvPr>
          <p:cNvSpPr txBox="1"/>
          <p:nvPr/>
        </p:nvSpPr>
        <p:spPr>
          <a:xfrm>
            <a:off x="1117449" y="5656363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r>
              <a:rPr lang="hu-HU" sz="3200" baseline="30000" dirty="0"/>
              <a:t>3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CE19B2EF-BCD6-7FBF-0ED3-54A39CFDD66C}"/>
              </a:ext>
            </a:extLst>
          </p:cNvPr>
          <p:cNvSpPr txBox="1"/>
          <p:nvPr/>
        </p:nvSpPr>
        <p:spPr>
          <a:xfrm>
            <a:off x="2456892" y="5654653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6 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0ED9A414-782C-820E-5816-4DB3419C45B0}"/>
              </a:ext>
            </a:extLst>
          </p:cNvPr>
          <p:cNvSpPr txBox="1"/>
          <p:nvPr/>
        </p:nvSpPr>
        <p:spPr>
          <a:xfrm>
            <a:off x="2746153" y="565294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endParaRPr lang="hu-HU" sz="3200" baseline="30000" dirty="0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200BC3BF-7C9B-D27D-4EE2-371E0D0ADD43}"/>
              </a:ext>
            </a:extLst>
          </p:cNvPr>
          <p:cNvSpPr txBox="1"/>
          <p:nvPr/>
        </p:nvSpPr>
        <p:spPr>
          <a:xfrm>
            <a:off x="3938404" y="565123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AFEB77D5-D017-075E-5BC9-DB3B8AEB4E5A}"/>
              </a:ext>
            </a:extLst>
          </p:cNvPr>
          <p:cNvSpPr txBox="1"/>
          <p:nvPr/>
        </p:nvSpPr>
        <p:spPr>
          <a:xfrm>
            <a:off x="4365637" y="5652936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4 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E55730F1-6E79-C326-2C9F-A275B9D8AE88}"/>
              </a:ext>
            </a:extLst>
          </p:cNvPr>
          <p:cNvSpPr txBox="1"/>
          <p:nvPr/>
        </p:nvSpPr>
        <p:spPr>
          <a:xfrm>
            <a:off x="4661555" y="5651225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x</a:t>
            </a:r>
            <a:r>
              <a:rPr lang="hu-HU" sz="320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4B4D3678-F562-028E-D0DB-173CA6B88669}"/>
              </a:ext>
            </a:extLst>
          </p:cNvPr>
          <p:cNvSpPr txBox="1"/>
          <p:nvPr/>
        </p:nvSpPr>
        <p:spPr>
          <a:xfrm>
            <a:off x="2251767" y="5654163"/>
            <a:ext cx="27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: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34A84692-0054-71BF-2531-7BEDE676059C}"/>
              </a:ext>
            </a:extLst>
          </p:cNvPr>
          <p:cNvSpPr txBox="1"/>
          <p:nvPr/>
        </p:nvSpPr>
        <p:spPr>
          <a:xfrm>
            <a:off x="1495150" y="5656363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y</a:t>
            </a:r>
            <a:r>
              <a:rPr lang="hu-HU" sz="3200" baseline="30000" dirty="0"/>
              <a:t>5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252B277B-4DC7-DA09-CBD8-CAE23B76DFC3}"/>
              </a:ext>
            </a:extLst>
          </p:cNvPr>
          <p:cNvSpPr txBox="1"/>
          <p:nvPr/>
        </p:nvSpPr>
        <p:spPr>
          <a:xfrm>
            <a:off x="1865266" y="5656363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z</a:t>
            </a:r>
            <a:endParaRPr lang="hu-HU" sz="3200" baseline="30000" dirty="0"/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163117D9-DD23-6F0B-6C6E-9CDFC1064077}"/>
              </a:ext>
            </a:extLst>
          </p:cNvPr>
          <p:cNvSpPr txBox="1"/>
          <p:nvPr/>
        </p:nvSpPr>
        <p:spPr>
          <a:xfrm>
            <a:off x="3127155" y="5652943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y</a:t>
            </a:r>
            <a:r>
              <a:rPr lang="hu-HU" sz="3200" baseline="30000" dirty="0"/>
              <a:t>5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34AAEA0E-315B-C929-096A-28C4BB642229}"/>
              </a:ext>
            </a:extLst>
          </p:cNvPr>
          <p:cNvSpPr txBox="1"/>
          <p:nvPr/>
        </p:nvSpPr>
        <p:spPr>
          <a:xfrm>
            <a:off x="3534279" y="5642057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z</a:t>
            </a:r>
            <a:r>
              <a:rPr lang="hu-HU" sz="3200" baseline="30000" dirty="0"/>
              <a:t>4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5030C097-F3DE-B416-D74E-0D1437861EF1}"/>
              </a:ext>
            </a:extLst>
          </p:cNvPr>
          <p:cNvSpPr txBox="1"/>
          <p:nvPr/>
        </p:nvSpPr>
        <p:spPr>
          <a:xfrm>
            <a:off x="5042554" y="5651224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FAF413AF-87E9-3476-C9D7-6618FCE5B576}"/>
              </a:ext>
            </a:extLst>
          </p:cNvPr>
          <p:cNvSpPr txBox="1"/>
          <p:nvPr/>
        </p:nvSpPr>
        <p:spPr>
          <a:xfrm>
            <a:off x="5456213" y="5651225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hu-HU" sz="3200" baseline="30000" dirty="0">
                <a:solidFill>
                  <a:schemeClr val="accent6">
                    <a:lumMod val="75000"/>
                  </a:schemeClr>
                </a:solidFill>
              </a:rPr>
              <a:t>-3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4EEE9402-3B52-6637-694B-F216B9986177}"/>
              </a:ext>
            </a:extLst>
          </p:cNvPr>
          <p:cNvSpPr txBox="1"/>
          <p:nvPr/>
        </p:nvSpPr>
        <p:spPr>
          <a:xfrm>
            <a:off x="2027422" y="5645376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9467086E-2242-FC16-C1DC-1EB8C004767A}"/>
              </a:ext>
            </a:extLst>
          </p:cNvPr>
          <p:cNvSpPr txBox="1"/>
          <p:nvPr/>
        </p:nvSpPr>
        <p:spPr>
          <a:xfrm>
            <a:off x="2924101" y="5638286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lokTextu 40">
                <a:extLst>
                  <a:ext uri="{FF2B5EF4-FFF2-40B4-BE49-F238E27FC236}">
                    <a16:creationId xmlns:a16="http://schemas.microsoft.com/office/drawing/2014/main" id="{B837A501-3C1B-9297-C9F4-340206745ECF}"/>
                  </a:ext>
                </a:extLst>
              </p:cNvPr>
              <p:cNvSpPr txBox="1"/>
              <p:nvPr/>
            </p:nvSpPr>
            <p:spPr>
              <a:xfrm>
                <a:off x="5972059" y="5649139"/>
                <a:ext cx="1164101" cy="688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num>
                      <m:den/>
                    </m:f>
                  </m:oMath>
                </a14:m>
                <a:endParaRPr lang="hu-HU" sz="3200" dirty="0"/>
              </a:p>
            </p:txBody>
          </p:sp>
        </mc:Choice>
        <mc:Fallback xmlns="">
          <p:sp>
            <p:nvSpPr>
              <p:cNvPr id="41" name="BlokTextu 40">
                <a:extLst>
                  <a:ext uri="{FF2B5EF4-FFF2-40B4-BE49-F238E27FC236}">
                    <a16:creationId xmlns:a16="http://schemas.microsoft.com/office/drawing/2014/main" id="{B837A501-3C1B-9297-C9F4-340206745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59" y="5649139"/>
                <a:ext cx="1164101" cy="688650"/>
              </a:xfrm>
              <a:prstGeom prst="rect">
                <a:avLst/>
              </a:prstGeom>
              <a:blipFill>
                <a:blip r:embed="rId5"/>
                <a:stretch>
                  <a:fillRect l="-13613" t="-10619" b="-14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BlokTextu 41">
            <a:extLst>
              <a:ext uri="{FF2B5EF4-FFF2-40B4-BE49-F238E27FC236}">
                <a16:creationId xmlns:a16="http://schemas.microsoft.com/office/drawing/2014/main" id="{5B4B4A10-6CDD-13E0-76AE-C79460B35885}"/>
              </a:ext>
            </a:extLst>
          </p:cNvPr>
          <p:cNvSpPr txBox="1"/>
          <p:nvPr/>
        </p:nvSpPr>
        <p:spPr>
          <a:xfrm>
            <a:off x="6377744" y="547103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4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38DD6BE4-A2FC-B8F5-767F-E41E60903995}"/>
              </a:ext>
            </a:extLst>
          </p:cNvPr>
          <p:cNvSpPr txBox="1"/>
          <p:nvPr/>
        </p:nvSpPr>
        <p:spPr>
          <a:xfrm>
            <a:off x="6452424" y="5927405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z</a:t>
            </a:r>
            <a:r>
              <a:rPr lang="hu-HU" sz="2800" baseline="30000"/>
              <a:t>3</a:t>
            </a:r>
            <a:endParaRPr lang="hu-HU" sz="2800" baseline="30000" dirty="0"/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7EC0EA94-E597-39AC-D2E6-50461A3A7FA8}"/>
              </a:ext>
            </a:extLst>
          </p:cNvPr>
          <p:cNvSpPr txBox="1"/>
          <p:nvPr/>
        </p:nvSpPr>
        <p:spPr>
          <a:xfrm>
            <a:off x="6625837" y="5474572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x</a:t>
            </a:r>
            <a:r>
              <a:rPr lang="hu-HU" sz="2800" baseline="30000" dirty="0"/>
              <a:t>2</a:t>
            </a:r>
          </a:p>
        </p:txBody>
      </p:sp>
      <p:cxnSp>
        <p:nvCxnSpPr>
          <p:cNvPr id="48" name="Rovná spojnica 47">
            <a:extLst>
              <a:ext uri="{FF2B5EF4-FFF2-40B4-BE49-F238E27FC236}">
                <a16:creationId xmlns:a16="http://schemas.microsoft.com/office/drawing/2014/main" id="{1354050E-3BAF-F191-FE83-74832DB9DB12}"/>
              </a:ext>
            </a:extLst>
          </p:cNvPr>
          <p:cNvCxnSpPr>
            <a:cxnSpLocks/>
          </p:cNvCxnSpPr>
          <p:nvPr/>
        </p:nvCxnSpPr>
        <p:spPr>
          <a:xfrm flipH="1">
            <a:off x="5149168" y="5799523"/>
            <a:ext cx="351548" cy="3249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45" grpId="0"/>
      <p:bldP spid="46" grpId="0"/>
      <p:bldP spid="4" grpId="0"/>
      <p:bldP spid="5" grpId="0"/>
      <p:bldP spid="7" grpId="0"/>
      <p:bldP spid="8" grpId="0"/>
      <p:bldP spid="57" grpId="0"/>
      <p:bldP spid="58" grpId="0"/>
      <p:bldP spid="60" grpId="0"/>
      <p:bldP spid="61" grpId="0"/>
      <p:bldP spid="62" grpId="0"/>
      <p:bldP spid="63" grpId="0"/>
      <p:bldP spid="65" grpId="0"/>
      <p:bldP spid="66" grpId="0"/>
      <p:bldP spid="75" grpId="0"/>
      <p:bldP spid="76" grpId="0"/>
      <p:bldP spid="77" grpId="0"/>
      <p:bldP spid="78" grpId="0"/>
      <p:bldP spid="80" grpId="0"/>
      <p:bldP spid="81" grpId="0"/>
      <p:bldP spid="83" grpId="0"/>
      <p:bldP spid="85" grpId="0"/>
      <p:bldP spid="87" grpId="0"/>
      <p:bldP spid="11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FE524-B322-51D1-66AB-B0401B463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doboz 8">
            <a:extLst>
              <a:ext uri="{FF2B5EF4-FFF2-40B4-BE49-F238E27FC236}">
                <a16:creationId xmlns:a16="http://schemas.microsoft.com/office/drawing/2014/main" id="{BD382103-318C-7097-155B-0A569BC9B3E0}"/>
              </a:ext>
            </a:extLst>
          </p:cNvPr>
          <p:cNvSpPr txBox="1"/>
          <p:nvPr/>
        </p:nvSpPr>
        <p:spPr>
          <a:xfrm>
            <a:off x="2705728" y="3334138"/>
            <a:ext cx="1545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3a</a:t>
            </a:r>
            <a:r>
              <a:rPr lang="hu-HU" sz="5400" baseline="30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CDC9C77B-BFE0-12B8-674F-2528EFA01B58}"/>
                  </a:ext>
                </a:extLst>
              </p:cNvPr>
              <p:cNvSpPr txBox="1"/>
              <p:nvPr/>
            </p:nvSpPr>
            <p:spPr>
              <a:xfrm>
                <a:off x="2504879" y="3397726"/>
                <a:ext cx="191340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4800" b="1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d>
                        </m:e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4800" b="1" dirty="0"/>
              </a:p>
            </p:txBody>
          </p:sp>
        </mc:Choice>
        <mc:Fallback xmlns="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CDC9C77B-BFE0-12B8-674F-2528EFA01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79" y="3397726"/>
                <a:ext cx="1913409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8">
            <a:extLst>
              <a:ext uri="{FF2B5EF4-FFF2-40B4-BE49-F238E27FC236}">
                <a16:creationId xmlns:a16="http://schemas.microsoft.com/office/drawing/2014/main" id="{AD7A96F3-42C4-6361-815F-AA40EA55F8DD}"/>
              </a:ext>
            </a:extLst>
          </p:cNvPr>
          <p:cNvSpPr txBox="1"/>
          <p:nvPr/>
        </p:nvSpPr>
        <p:spPr>
          <a:xfrm>
            <a:off x="4913452" y="2036111"/>
            <a:ext cx="202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err="1"/>
              <a:t>x.x</a:t>
            </a:r>
            <a:endParaRPr lang="hu-H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>
                <a:extLst>
                  <a:ext uri="{FF2B5EF4-FFF2-40B4-BE49-F238E27FC236}">
                    <a16:creationId xmlns:a16="http://schemas.microsoft.com/office/drawing/2014/main" id="{79701934-DE44-1ACE-E7CD-AFDBABBC5E8F}"/>
                  </a:ext>
                </a:extLst>
              </p:cNvPr>
              <p:cNvSpPr txBox="1"/>
              <p:nvPr/>
            </p:nvSpPr>
            <p:spPr>
              <a:xfrm>
                <a:off x="4673862" y="2099700"/>
                <a:ext cx="177715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4800" b="1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d>
                        </m:e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4800" b="1" dirty="0"/>
              </a:p>
            </p:txBody>
          </p:sp>
        </mc:Choice>
        <mc:Fallback xmlns="">
          <p:sp>
            <p:nvSpPr>
              <p:cNvPr id="8" name="BlokTextu 7">
                <a:extLst>
                  <a:ext uri="{FF2B5EF4-FFF2-40B4-BE49-F238E27FC236}">
                    <a16:creationId xmlns:a16="http://schemas.microsoft.com/office/drawing/2014/main" id="{79701934-DE44-1ACE-E7CD-AFDBABBC5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62" y="2099700"/>
                <a:ext cx="177715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Bublina reči: oválna 31">
            <a:extLst>
              <a:ext uri="{FF2B5EF4-FFF2-40B4-BE49-F238E27FC236}">
                <a16:creationId xmlns:a16="http://schemas.microsoft.com/office/drawing/2014/main" id="{D73F14CC-1159-C534-BA42-0251FFA30054}"/>
              </a:ext>
            </a:extLst>
          </p:cNvPr>
          <p:cNvSpPr/>
          <p:nvPr/>
        </p:nvSpPr>
        <p:spPr>
          <a:xfrm>
            <a:off x="2275114" y="5202891"/>
            <a:ext cx="6836601" cy="1339423"/>
          </a:xfrm>
          <a:prstGeom prst="wedgeEllipseCallout">
            <a:avLst>
              <a:gd name="adj1" fmla="val 59377"/>
              <a:gd name="adj2" fmla="val 2340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60E40A-5025-7526-EE2F-B49E73AE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Hatvány hatványozása</a:t>
            </a:r>
          </a:p>
        </p:txBody>
      </p:sp>
      <p:sp>
        <p:nvSpPr>
          <p:cNvPr id="40" name="Szövegdoboz 8">
            <a:extLst>
              <a:ext uri="{FF2B5EF4-FFF2-40B4-BE49-F238E27FC236}">
                <a16:creationId xmlns:a16="http://schemas.microsoft.com/office/drawing/2014/main" id="{08590136-8BB6-3F32-310A-4EF33340E609}"/>
              </a:ext>
            </a:extLst>
          </p:cNvPr>
          <p:cNvSpPr txBox="1"/>
          <p:nvPr/>
        </p:nvSpPr>
        <p:spPr>
          <a:xfrm>
            <a:off x="2903671" y="2036112"/>
            <a:ext cx="1828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x</a:t>
            </a:r>
            <a:r>
              <a:rPr lang="hu-HU" sz="5400" baseline="30000" dirty="0"/>
              <a:t>2</a:t>
            </a:r>
          </a:p>
        </p:txBody>
      </p:sp>
      <p:sp>
        <p:nvSpPr>
          <p:cNvPr id="56" name="Szövegdoboz 25">
            <a:extLst>
              <a:ext uri="{FF2B5EF4-FFF2-40B4-BE49-F238E27FC236}">
                <a16:creationId xmlns:a16="http://schemas.microsoft.com/office/drawing/2014/main" id="{29401233-2CDF-D3CE-A97B-7CFC80B1FB3D}"/>
              </a:ext>
            </a:extLst>
          </p:cNvPr>
          <p:cNvSpPr txBox="1"/>
          <p:nvPr/>
        </p:nvSpPr>
        <p:spPr>
          <a:xfrm>
            <a:off x="9960940" y="2130141"/>
            <a:ext cx="69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=</a:t>
            </a:r>
          </a:p>
        </p:txBody>
      </p:sp>
      <p:sp>
        <p:nvSpPr>
          <p:cNvPr id="62" name="Szövegdoboz 22">
            <a:extLst>
              <a:ext uri="{FF2B5EF4-FFF2-40B4-BE49-F238E27FC236}">
                <a16:creationId xmlns:a16="http://schemas.microsoft.com/office/drawing/2014/main" id="{E4FA4A10-591D-53EC-C8C4-3EFA0F2A31A1}"/>
              </a:ext>
            </a:extLst>
          </p:cNvPr>
          <p:cNvSpPr txBox="1"/>
          <p:nvPr/>
        </p:nvSpPr>
        <p:spPr>
          <a:xfrm>
            <a:off x="4106156" y="2129750"/>
            <a:ext cx="69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=</a:t>
            </a:r>
            <a:endParaRPr lang="hu-HU" sz="66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A2A0E0B-8FBB-38E2-ADF4-239B9489E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45" y="2416125"/>
            <a:ext cx="1514839" cy="1602911"/>
          </a:xfrm>
          <a:prstGeom prst="rect">
            <a:avLst/>
          </a:prstGeom>
        </p:spPr>
      </p:pic>
      <p:sp>
        <p:nvSpPr>
          <p:cNvPr id="24" name="Szövegdoboz 8">
            <a:extLst>
              <a:ext uri="{FF2B5EF4-FFF2-40B4-BE49-F238E27FC236}">
                <a16:creationId xmlns:a16="http://schemas.microsoft.com/office/drawing/2014/main" id="{E714006D-FE2A-60D6-EC26-E2317A15C034}"/>
              </a:ext>
            </a:extLst>
          </p:cNvPr>
          <p:cNvSpPr txBox="1"/>
          <p:nvPr/>
        </p:nvSpPr>
        <p:spPr>
          <a:xfrm>
            <a:off x="10523432" y="2028221"/>
            <a:ext cx="999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x</a:t>
            </a:r>
            <a:r>
              <a:rPr lang="hu-HU" sz="5400" baseline="30000" dirty="0"/>
              <a:t>6</a:t>
            </a:r>
          </a:p>
        </p:txBody>
      </p:sp>
      <p:pic>
        <p:nvPicPr>
          <p:cNvPr id="30" name="Kép 39" descr="ötlet.png">
            <a:extLst>
              <a:ext uri="{FF2B5EF4-FFF2-40B4-BE49-F238E27FC236}">
                <a16:creationId xmlns:a16="http://schemas.microsoft.com/office/drawing/2014/main" id="{B13FAB26-366B-A2B5-E725-B737B03689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493505" y="4477455"/>
            <a:ext cx="2088232" cy="1912820"/>
          </a:xfrm>
          <a:prstGeom prst="rect">
            <a:avLst/>
          </a:prstGeom>
        </p:spPr>
      </p:pic>
      <p:sp>
        <p:nvSpPr>
          <p:cNvPr id="31" name="BlokTextu 30">
            <a:extLst>
              <a:ext uri="{FF2B5EF4-FFF2-40B4-BE49-F238E27FC236}">
                <a16:creationId xmlns:a16="http://schemas.microsoft.com/office/drawing/2014/main" id="{D82BF39E-C633-E955-DEE4-414DB3FFB22A}"/>
              </a:ext>
            </a:extLst>
          </p:cNvPr>
          <p:cNvSpPr txBox="1"/>
          <p:nvPr/>
        </p:nvSpPr>
        <p:spPr>
          <a:xfrm>
            <a:off x="2656904" y="5423186"/>
            <a:ext cx="631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A „nagy számokat” hatványozzuk,</a:t>
            </a:r>
          </a:p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a kitevőket megszorozzuk.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9144F445-8EBF-91CA-4BE5-4EC3C41F61FE}"/>
                  </a:ext>
                </a:extLst>
              </p:cNvPr>
              <p:cNvSpPr txBox="1"/>
              <p:nvPr/>
            </p:nvSpPr>
            <p:spPr>
              <a:xfrm>
                <a:off x="2591062" y="2099700"/>
                <a:ext cx="164089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4800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</m:e>
                        <m:sup>
                          <m:r>
                            <a:rPr lang="hu-HU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4800" b="1" dirty="0"/>
              </a:p>
            </p:txBody>
          </p:sp>
        </mc:Choice>
        <mc:Fallback xmlns="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9144F445-8EBF-91CA-4BE5-4EC3C41F6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62" y="2099700"/>
                <a:ext cx="1640897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22">
            <a:extLst>
              <a:ext uri="{FF2B5EF4-FFF2-40B4-BE49-F238E27FC236}">
                <a16:creationId xmlns:a16="http://schemas.microsoft.com/office/drawing/2014/main" id="{6A30E785-3F09-A8C6-0AAF-B0C909607792}"/>
              </a:ext>
            </a:extLst>
          </p:cNvPr>
          <p:cNvSpPr txBox="1"/>
          <p:nvPr/>
        </p:nvSpPr>
        <p:spPr>
          <a:xfrm>
            <a:off x="6351516" y="2129750"/>
            <a:ext cx="69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=</a:t>
            </a:r>
            <a:endParaRPr lang="hu-HU" sz="6600" dirty="0"/>
          </a:p>
        </p:txBody>
      </p:sp>
      <p:sp>
        <p:nvSpPr>
          <p:cNvPr id="17" name="Szövegdoboz 8">
            <a:extLst>
              <a:ext uri="{FF2B5EF4-FFF2-40B4-BE49-F238E27FC236}">
                <a16:creationId xmlns:a16="http://schemas.microsoft.com/office/drawing/2014/main" id="{BF1C7BF4-0402-8351-EDFB-F5DCEE64BCE9}"/>
              </a:ext>
            </a:extLst>
          </p:cNvPr>
          <p:cNvSpPr txBox="1"/>
          <p:nvPr/>
        </p:nvSpPr>
        <p:spPr>
          <a:xfrm>
            <a:off x="6955612" y="2036111"/>
            <a:ext cx="1263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err="1"/>
              <a:t>x.x</a:t>
            </a:r>
            <a:endParaRPr lang="hu-HU" sz="5400" dirty="0"/>
          </a:p>
        </p:txBody>
      </p:sp>
      <p:sp>
        <p:nvSpPr>
          <p:cNvPr id="18" name="Szövegdoboz 8">
            <a:extLst>
              <a:ext uri="{FF2B5EF4-FFF2-40B4-BE49-F238E27FC236}">
                <a16:creationId xmlns:a16="http://schemas.microsoft.com/office/drawing/2014/main" id="{75162C90-8563-76B5-AEE5-E36DA0CC64AE}"/>
              </a:ext>
            </a:extLst>
          </p:cNvPr>
          <p:cNvSpPr txBox="1"/>
          <p:nvPr/>
        </p:nvSpPr>
        <p:spPr>
          <a:xfrm>
            <a:off x="7798892" y="2036111"/>
            <a:ext cx="1499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rgbClr val="00CC00"/>
                </a:solidFill>
              </a:rPr>
              <a:t>.</a:t>
            </a:r>
            <a:r>
              <a:rPr lang="hu-HU" sz="5400" dirty="0" err="1"/>
              <a:t>x.x</a:t>
            </a:r>
            <a:endParaRPr lang="hu-HU" sz="5400" dirty="0"/>
          </a:p>
        </p:txBody>
      </p:sp>
      <p:sp>
        <p:nvSpPr>
          <p:cNvPr id="20" name="Szövegdoboz 8">
            <a:extLst>
              <a:ext uri="{FF2B5EF4-FFF2-40B4-BE49-F238E27FC236}">
                <a16:creationId xmlns:a16="http://schemas.microsoft.com/office/drawing/2014/main" id="{B5316053-405F-48C5-6CBD-1AEE149B2A5E}"/>
              </a:ext>
            </a:extLst>
          </p:cNvPr>
          <p:cNvSpPr txBox="1"/>
          <p:nvPr/>
        </p:nvSpPr>
        <p:spPr>
          <a:xfrm>
            <a:off x="8804732" y="2036111"/>
            <a:ext cx="1499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rgbClr val="00CC00"/>
                </a:solidFill>
              </a:rPr>
              <a:t>.</a:t>
            </a:r>
            <a:r>
              <a:rPr lang="hu-HU" sz="5400" dirty="0" err="1"/>
              <a:t>x.x</a:t>
            </a:r>
            <a:endParaRPr lang="hu-HU" sz="5400" dirty="0"/>
          </a:p>
        </p:txBody>
      </p:sp>
      <p:sp>
        <p:nvSpPr>
          <p:cNvPr id="27" name="Szövegdoboz 25">
            <a:extLst>
              <a:ext uri="{FF2B5EF4-FFF2-40B4-BE49-F238E27FC236}">
                <a16:creationId xmlns:a16="http://schemas.microsoft.com/office/drawing/2014/main" id="{49DD1FAA-2809-27CD-0CFF-8042250A3626}"/>
              </a:ext>
            </a:extLst>
          </p:cNvPr>
          <p:cNvSpPr txBox="1"/>
          <p:nvPr/>
        </p:nvSpPr>
        <p:spPr>
          <a:xfrm>
            <a:off x="10057637" y="3428167"/>
            <a:ext cx="69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=</a:t>
            </a:r>
          </a:p>
        </p:txBody>
      </p:sp>
      <p:sp>
        <p:nvSpPr>
          <p:cNvPr id="28" name="Szövegdoboz 22">
            <a:extLst>
              <a:ext uri="{FF2B5EF4-FFF2-40B4-BE49-F238E27FC236}">
                <a16:creationId xmlns:a16="http://schemas.microsoft.com/office/drawing/2014/main" id="{6666E9E4-8E3D-9816-8FE3-7130537996EA}"/>
              </a:ext>
            </a:extLst>
          </p:cNvPr>
          <p:cNvSpPr txBox="1"/>
          <p:nvPr/>
        </p:nvSpPr>
        <p:spPr>
          <a:xfrm>
            <a:off x="4213013" y="3427776"/>
            <a:ext cx="69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=</a:t>
            </a:r>
            <a:endParaRPr lang="hu-HU" sz="6600" dirty="0"/>
          </a:p>
        </p:txBody>
      </p:sp>
      <p:sp>
        <p:nvSpPr>
          <p:cNvPr id="36" name="Szövegdoboz 8">
            <a:extLst>
              <a:ext uri="{FF2B5EF4-FFF2-40B4-BE49-F238E27FC236}">
                <a16:creationId xmlns:a16="http://schemas.microsoft.com/office/drawing/2014/main" id="{F6473FD6-8205-4B5B-40E7-E88DDF67FFF6}"/>
              </a:ext>
            </a:extLst>
          </p:cNvPr>
          <p:cNvSpPr txBox="1"/>
          <p:nvPr/>
        </p:nvSpPr>
        <p:spPr>
          <a:xfrm>
            <a:off x="4800079" y="3334137"/>
            <a:ext cx="271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3.a.a.a.a</a:t>
            </a:r>
          </a:p>
        </p:txBody>
      </p:sp>
      <p:sp>
        <p:nvSpPr>
          <p:cNvPr id="37" name="Szövegdoboz 8">
            <a:extLst>
              <a:ext uri="{FF2B5EF4-FFF2-40B4-BE49-F238E27FC236}">
                <a16:creationId xmlns:a16="http://schemas.microsoft.com/office/drawing/2014/main" id="{B0449153-444A-E07A-6EBE-FB958B6831F9}"/>
              </a:ext>
            </a:extLst>
          </p:cNvPr>
          <p:cNvSpPr txBox="1"/>
          <p:nvPr/>
        </p:nvSpPr>
        <p:spPr>
          <a:xfrm>
            <a:off x="7306309" y="3334137"/>
            <a:ext cx="2904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rgbClr val="00CC00"/>
                </a:solidFill>
              </a:rPr>
              <a:t>.</a:t>
            </a:r>
            <a:r>
              <a:rPr lang="hu-HU" sz="5400" dirty="0"/>
              <a:t>3.a.a.a.a</a:t>
            </a:r>
          </a:p>
        </p:txBody>
      </p:sp>
      <p:sp>
        <p:nvSpPr>
          <p:cNvPr id="39" name="Szövegdoboz 8">
            <a:extLst>
              <a:ext uri="{FF2B5EF4-FFF2-40B4-BE49-F238E27FC236}">
                <a16:creationId xmlns:a16="http://schemas.microsoft.com/office/drawing/2014/main" id="{FEDA0948-9F19-307F-ED68-949A4AEA9ECE}"/>
              </a:ext>
            </a:extLst>
          </p:cNvPr>
          <p:cNvSpPr txBox="1"/>
          <p:nvPr/>
        </p:nvSpPr>
        <p:spPr>
          <a:xfrm>
            <a:off x="10671277" y="3336757"/>
            <a:ext cx="98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9</a:t>
            </a:r>
            <a:endParaRPr lang="hu-HU" sz="5400" baseline="30000" dirty="0"/>
          </a:p>
        </p:txBody>
      </p:sp>
      <p:sp>
        <p:nvSpPr>
          <p:cNvPr id="41" name="Szövegdoboz 8">
            <a:extLst>
              <a:ext uri="{FF2B5EF4-FFF2-40B4-BE49-F238E27FC236}">
                <a16:creationId xmlns:a16="http://schemas.microsoft.com/office/drawing/2014/main" id="{6ED75D3B-685A-7622-A7AD-107D1FAE3A30}"/>
              </a:ext>
            </a:extLst>
          </p:cNvPr>
          <p:cNvSpPr txBox="1"/>
          <p:nvPr/>
        </p:nvSpPr>
        <p:spPr>
          <a:xfrm>
            <a:off x="11081706" y="3334137"/>
            <a:ext cx="98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a</a:t>
            </a:r>
            <a:r>
              <a:rPr lang="hu-HU" sz="5400" baseline="30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781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9" grpId="0"/>
      <p:bldP spid="8" grpId="0"/>
      <p:bldP spid="8" grpId="1"/>
      <p:bldP spid="32" grpId="0" animBg="1"/>
      <p:bldP spid="40" grpId="1"/>
      <p:bldP spid="56" grpId="0"/>
      <p:bldP spid="24" grpId="0"/>
      <p:bldP spid="31" grpId="0"/>
      <p:bldP spid="10" grpId="0"/>
      <p:bldP spid="17" grpId="0"/>
      <p:bldP spid="18" grpId="0"/>
      <p:bldP spid="20" grpId="0"/>
      <p:bldP spid="27" grpId="0"/>
      <p:bldP spid="36" grpId="0"/>
      <p:bldP spid="37" grpId="0"/>
      <p:bldP spid="3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F3E31-8317-A311-52C4-3930FF37F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kTextu 13">
            <a:extLst>
              <a:ext uri="{FF2B5EF4-FFF2-40B4-BE49-F238E27FC236}">
                <a16:creationId xmlns:a16="http://schemas.microsoft.com/office/drawing/2014/main" id="{B53B87B9-3B2D-D70F-04DD-21E5C4B1B8D8}"/>
              </a:ext>
            </a:extLst>
          </p:cNvPr>
          <p:cNvSpPr txBox="1"/>
          <p:nvPr/>
        </p:nvSpPr>
        <p:spPr>
          <a:xfrm>
            <a:off x="1013550" y="264832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BB42160-0A41-6B2D-54AC-4BDE2E9E8BCB}"/>
              </a:ext>
            </a:extLst>
          </p:cNvPr>
          <p:cNvSpPr txBox="1"/>
          <p:nvPr/>
        </p:nvSpPr>
        <p:spPr>
          <a:xfrm>
            <a:off x="1269360" y="264661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</a:t>
            </a:r>
            <a:r>
              <a:rPr lang="hu-HU" sz="3200" baseline="300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A86AD3BF-07A6-69BD-4E2C-CA982D665B72}"/>
                  </a:ext>
                </a:extLst>
              </p:cNvPr>
              <p:cNvSpPr txBox="1"/>
              <p:nvPr/>
            </p:nvSpPr>
            <p:spPr>
              <a:xfrm>
                <a:off x="778642" y="2606037"/>
                <a:ext cx="1508939" cy="58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baseline="30000" dirty="0"/>
              </a:p>
            </p:txBody>
          </p:sp>
        </mc:Choice>
        <mc:Fallback xmlns="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A86AD3BF-07A6-69BD-4E2C-CA982D665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2" y="2606037"/>
                <a:ext cx="1508939" cy="583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lokTextu 8">
            <a:extLst>
              <a:ext uri="{FF2B5EF4-FFF2-40B4-BE49-F238E27FC236}">
                <a16:creationId xmlns:a16="http://schemas.microsoft.com/office/drawing/2014/main" id="{21BFBD94-D7F5-58F2-4C51-CDB886B33D54}"/>
              </a:ext>
            </a:extLst>
          </p:cNvPr>
          <p:cNvSpPr txBox="1"/>
          <p:nvPr/>
        </p:nvSpPr>
        <p:spPr>
          <a:xfrm>
            <a:off x="973490" y="1906710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r>
              <a:rPr lang="hu-HU" sz="3200" baseline="30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D9547D84-DB1A-A973-E95E-44FD34562AFD}"/>
                  </a:ext>
                </a:extLst>
              </p:cNvPr>
              <p:cNvSpPr txBox="1"/>
              <p:nvPr/>
            </p:nvSpPr>
            <p:spPr>
              <a:xfrm>
                <a:off x="778642" y="1904997"/>
                <a:ext cx="1164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hu-HU" sz="3200" baseline="30000" dirty="0"/>
              </a:p>
            </p:txBody>
          </p:sp>
        </mc:Choice>
        <mc:Fallback xmlns="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D9547D84-DB1A-A973-E95E-44FD34562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2" y="1904997"/>
                <a:ext cx="11642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lokTextu 12">
            <a:extLst>
              <a:ext uri="{FF2B5EF4-FFF2-40B4-BE49-F238E27FC236}">
                <a16:creationId xmlns:a16="http://schemas.microsoft.com/office/drawing/2014/main" id="{06795BFA-F4AA-E3FD-F798-8CF06369FCCB}"/>
              </a:ext>
            </a:extLst>
          </p:cNvPr>
          <p:cNvSpPr txBox="1"/>
          <p:nvPr/>
        </p:nvSpPr>
        <p:spPr>
          <a:xfrm>
            <a:off x="1794404" y="189986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4D12C7A-1615-597A-C4E6-0837E0EDE46F}"/>
              </a:ext>
            </a:extLst>
          </p:cNvPr>
          <p:cNvSpPr txBox="1"/>
          <p:nvPr/>
        </p:nvSpPr>
        <p:spPr>
          <a:xfrm>
            <a:off x="2056529" y="264148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9E625623-5113-C7CB-F715-5E4BB6273839}"/>
              </a:ext>
            </a:extLst>
          </p:cNvPr>
          <p:cNvSpPr txBox="1"/>
          <p:nvPr/>
        </p:nvSpPr>
        <p:spPr>
          <a:xfrm>
            <a:off x="2277290" y="1901577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x</a:t>
            </a:r>
            <a:r>
              <a:rPr lang="hu-HU" sz="3200" baseline="30000" dirty="0">
                <a:solidFill>
                  <a:srgbClr val="00CC00"/>
                </a:solidFill>
              </a:rPr>
              <a:t>12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46C44B64-11D4-3A21-5029-DABC9EC5B377}"/>
              </a:ext>
            </a:extLst>
          </p:cNvPr>
          <p:cNvSpPr txBox="1"/>
          <p:nvPr/>
        </p:nvSpPr>
        <p:spPr>
          <a:xfrm>
            <a:off x="2456186" y="2643184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27 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2E08A2C7-B642-8F54-8455-6B02A6ED0E4B}"/>
              </a:ext>
            </a:extLst>
          </p:cNvPr>
          <p:cNvSpPr txBox="1"/>
          <p:nvPr/>
        </p:nvSpPr>
        <p:spPr>
          <a:xfrm>
            <a:off x="2995712" y="2641473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m</a:t>
            </a:r>
            <a:r>
              <a:rPr lang="hu-HU" sz="3200" baseline="30000" dirty="0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9B93EE6-E1D4-F8C3-ACE1-2D426BA303BD}"/>
              </a:ext>
            </a:extLst>
          </p:cNvPr>
          <p:cNvSpPr txBox="1"/>
          <p:nvPr/>
        </p:nvSpPr>
        <p:spPr>
          <a:xfrm>
            <a:off x="6939280" y="2109714"/>
            <a:ext cx="481935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„nagy számokat” hatványozzuk,</a:t>
            </a:r>
          </a:p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kitevőket megszorozzuk.</a:t>
            </a:r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5B55F43D-585A-B43D-44DA-0C5B9A9917BF}"/>
              </a:ext>
            </a:extLst>
          </p:cNvPr>
          <p:cNvSpPr txBox="1"/>
          <p:nvPr/>
        </p:nvSpPr>
        <p:spPr>
          <a:xfrm>
            <a:off x="1032036" y="348723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</a:t>
            </a:r>
          </a:p>
        </p:txBody>
      </p:sp>
      <p:sp>
        <p:nvSpPr>
          <p:cNvPr id="61" name="BlokTextu 60">
            <a:extLst>
              <a:ext uri="{FF2B5EF4-FFF2-40B4-BE49-F238E27FC236}">
                <a16:creationId xmlns:a16="http://schemas.microsoft.com/office/drawing/2014/main" id="{6A321DEF-301E-85F1-F461-338D44DC75CA}"/>
              </a:ext>
            </a:extLst>
          </p:cNvPr>
          <p:cNvSpPr txBox="1"/>
          <p:nvPr/>
        </p:nvSpPr>
        <p:spPr>
          <a:xfrm>
            <a:off x="1304533" y="348552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a</a:t>
            </a:r>
            <a:r>
              <a:rPr lang="hu-HU" sz="3200" baseline="30000" dirty="0"/>
              <a:t>7</a:t>
            </a:r>
          </a:p>
        </p:txBody>
      </p:sp>
      <p:sp>
        <p:nvSpPr>
          <p:cNvPr id="64" name="BlokTextu 63">
            <a:extLst>
              <a:ext uri="{FF2B5EF4-FFF2-40B4-BE49-F238E27FC236}">
                <a16:creationId xmlns:a16="http://schemas.microsoft.com/office/drawing/2014/main" id="{971535E7-ED97-5D7F-31A2-A3CFE9449CD0}"/>
              </a:ext>
            </a:extLst>
          </p:cNvPr>
          <p:cNvSpPr txBox="1"/>
          <p:nvPr/>
        </p:nvSpPr>
        <p:spPr>
          <a:xfrm>
            <a:off x="2542376" y="347023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65" name="BlokTextu 64">
            <a:extLst>
              <a:ext uri="{FF2B5EF4-FFF2-40B4-BE49-F238E27FC236}">
                <a16:creationId xmlns:a16="http://schemas.microsoft.com/office/drawing/2014/main" id="{432F21D7-7D8E-89CC-4CD8-64B2893D0073}"/>
              </a:ext>
            </a:extLst>
          </p:cNvPr>
          <p:cNvSpPr txBox="1"/>
          <p:nvPr/>
        </p:nvSpPr>
        <p:spPr>
          <a:xfrm>
            <a:off x="2969609" y="3471938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8</a:t>
            </a:r>
            <a:r>
              <a:rPr lang="hu-HU" sz="3200" baseline="30000" dirty="0">
                <a:solidFill>
                  <a:srgbClr val="00CC00"/>
                </a:solidFill>
              </a:rPr>
              <a:t>5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F40B2722-C444-CDD6-2F09-E6E14C772B3A}"/>
              </a:ext>
            </a:extLst>
          </p:cNvPr>
          <p:cNvSpPr txBox="1"/>
          <p:nvPr/>
        </p:nvSpPr>
        <p:spPr>
          <a:xfrm>
            <a:off x="3366895" y="3470227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a</a:t>
            </a:r>
            <a:r>
              <a:rPr lang="hu-HU" sz="3200" baseline="30000" dirty="0">
                <a:solidFill>
                  <a:srgbClr val="FF3300"/>
                </a:solidFill>
              </a:rPr>
              <a:t>35</a:t>
            </a: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D24D3F94-F036-2DCF-E71A-AE94D7673696}"/>
              </a:ext>
            </a:extLst>
          </p:cNvPr>
          <p:cNvSpPr txBox="1"/>
          <p:nvPr/>
        </p:nvSpPr>
        <p:spPr>
          <a:xfrm>
            <a:off x="1663762" y="348552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b</a:t>
            </a:r>
            <a:r>
              <a:rPr lang="hu-HU" sz="3200" baseline="30000" dirty="0"/>
              <a:t>4</a:t>
            </a: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11C48787-3F1D-F4D2-669E-FBA75B5E880D}"/>
              </a:ext>
            </a:extLst>
          </p:cNvPr>
          <p:cNvSpPr txBox="1"/>
          <p:nvPr/>
        </p:nvSpPr>
        <p:spPr>
          <a:xfrm>
            <a:off x="3940934" y="3470226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75" name="BlokTextu 74">
            <a:extLst>
              <a:ext uri="{FF2B5EF4-FFF2-40B4-BE49-F238E27FC236}">
                <a16:creationId xmlns:a16="http://schemas.microsoft.com/office/drawing/2014/main" id="{43FA7C21-115B-5E83-03ED-4C93DC551DDE}"/>
              </a:ext>
            </a:extLst>
          </p:cNvPr>
          <p:cNvSpPr txBox="1"/>
          <p:nvPr/>
        </p:nvSpPr>
        <p:spPr>
          <a:xfrm>
            <a:off x="997584" y="431435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6</a:t>
            </a:r>
          </a:p>
        </p:txBody>
      </p:sp>
      <p:sp>
        <p:nvSpPr>
          <p:cNvPr id="76" name="BlokTextu 75">
            <a:extLst>
              <a:ext uri="{FF2B5EF4-FFF2-40B4-BE49-F238E27FC236}">
                <a16:creationId xmlns:a16="http://schemas.microsoft.com/office/drawing/2014/main" id="{9D7DCBD5-3276-E7A3-6FE7-FFF46B27C4D5}"/>
              </a:ext>
            </a:extLst>
          </p:cNvPr>
          <p:cNvSpPr txBox="1"/>
          <p:nvPr/>
        </p:nvSpPr>
        <p:spPr>
          <a:xfrm>
            <a:off x="1270081" y="4312641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x</a:t>
            </a:r>
            <a:r>
              <a:rPr lang="hu-HU" sz="3200" baseline="30000" dirty="0"/>
              <a:t>2</a:t>
            </a: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A4D35E1D-24EA-F42C-6F3A-45E0D17E98D2}"/>
              </a:ext>
            </a:extLst>
          </p:cNvPr>
          <p:cNvSpPr txBox="1"/>
          <p:nvPr/>
        </p:nvSpPr>
        <p:spPr>
          <a:xfrm>
            <a:off x="2790556" y="43075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30228642-839C-D3B2-15CA-D923402745F1}"/>
              </a:ext>
            </a:extLst>
          </p:cNvPr>
          <p:cNvSpPr txBox="1"/>
          <p:nvPr/>
        </p:nvSpPr>
        <p:spPr>
          <a:xfrm>
            <a:off x="3217789" y="4309214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6</a:t>
            </a:r>
            <a:r>
              <a:rPr lang="hu-HU" sz="3200" baseline="30000" dirty="0">
                <a:solidFill>
                  <a:srgbClr val="00CC00"/>
                </a:solidFill>
              </a:rPr>
              <a:t>8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81" name="BlokTextu 80">
            <a:extLst>
              <a:ext uri="{FF2B5EF4-FFF2-40B4-BE49-F238E27FC236}">
                <a16:creationId xmlns:a16="http://schemas.microsoft.com/office/drawing/2014/main" id="{23E32EDA-492A-058B-27E6-A984FC5D2EF9}"/>
              </a:ext>
            </a:extLst>
          </p:cNvPr>
          <p:cNvSpPr txBox="1"/>
          <p:nvPr/>
        </p:nvSpPr>
        <p:spPr>
          <a:xfrm>
            <a:off x="3604915" y="430750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x</a:t>
            </a:r>
            <a:r>
              <a:rPr lang="hu-HU" sz="3200" baseline="30000" dirty="0">
                <a:solidFill>
                  <a:srgbClr val="FF3300"/>
                </a:solidFill>
              </a:rPr>
              <a:t>16</a:t>
            </a:r>
          </a:p>
        </p:txBody>
      </p:sp>
      <p:sp>
        <p:nvSpPr>
          <p:cNvPr id="83" name="BlokTextu 82">
            <a:extLst>
              <a:ext uri="{FF2B5EF4-FFF2-40B4-BE49-F238E27FC236}">
                <a16:creationId xmlns:a16="http://schemas.microsoft.com/office/drawing/2014/main" id="{7184507A-3B0F-7C36-8593-7233612C8444}"/>
              </a:ext>
            </a:extLst>
          </p:cNvPr>
          <p:cNvSpPr txBox="1"/>
          <p:nvPr/>
        </p:nvSpPr>
        <p:spPr>
          <a:xfrm>
            <a:off x="1647782" y="4312641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y</a:t>
            </a:r>
            <a:r>
              <a:rPr lang="hu-HU" sz="3200" baseline="30000" dirty="0"/>
              <a:t>5</a:t>
            </a:r>
          </a:p>
        </p:txBody>
      </p:sp>
      <p:sp>
        <p:nvSpPr>
          <p:cNvPr id="84" name="BlokTextu 83">
            <a:extLst>
              <a:ext uri="{FF2B5EF4-FFF2-40B4-BE49-F238E27FC236}">
                <a16:creationId xmlns:a16="http://schemas.microsoft.com/office/drawing/2014/main" id="{2B6C81C9-5D50-6908-31BA-089729D81966}"/>
              </a:ext>
            </a:extLst>
          </p:cNvPr>
          <p:cNvSpPr txBox="1"/>
          <p:nvPr/>
        </p:nvSpPr>
        <p:spPr>
          <a:xfrm>
            <a:off x="2017898" y="4312641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z</a:t>
            </a:r>
            <a:endParaRPr lang="hu-HU" sz="3200" baseline="30000" dirty="0"/>
          </a:p>
        </p:txBody>
      </p:sp>
      <p:sp>
        <p:nvSpPr>
          <p:cNvPr id="87" name="BlokTextu 86">
            <a:extLst>
              <a:ext uri="{FF2B5EF4-FFF2-40B4-BE49-F238E27FC236}">
                <a16:creationId xmlns:a16="http://schemas.microsoft.com/office/drawing/2014/main" id="{8747D813-D359-F4A5-1AE4-9383D21DE9CB}"/>
              </a:ext>
            </a:extLst>
          </p:cNvPr>
          <p:cNvSpPr txBox="1"/>
          <p:nvPr/>
        </p:nvSpPr>
        <p:spPr>
          <a:xfrm>
            <a:off x="4117994" y="4307502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hu-HU" sz="3200" baseline="30000" dirty="0">
                <a:solidFill>
                  <a:schemeClr val="accent1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88" name="BlokTextu 87">
            <a:extLst>
              <a:ext uri="{FF2B5EF4-FFF2-40B4-BE49-F238E27FC236}">
                <a16:creationId xmlns:a16="http://schemas.microsoft.com/office/drawing/2014/main" id="{17E8CAAD-0F8A-CC77-2D54-929F2ED53471}"/>
              </a:ext>
            </a:extLst>
          </p:cNvPr>
          <p:cNvSpPr txBox="1"/>
          <p:nvPr/>
        </p:nvSpPr>
        <p:spPr>
          <a:xfrm>
            <a:off x="4653573" y="4307503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hu-HU" sz="3200" baseline="30000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9" name="BlokTextu 88">
            <a:extLst>
              <a:ext uri="{FF2B5EF4-FFF2-40B4-BE49-F238E27FC236}">
                <a16:creationId xmlns:a16="http://schemas.microsoft.com/office/drawing/2014/main" id="{478FF464-723B-B418-AD8F-17C40C5C92B0}"/>
              </a:ext>
            </a:extLst>
          </p:cNvPr>
          <p:cNvSpPr txBox="1"/>
          <p:nvPr/>
        </p:nvSpPr>
        <p:spPr>
          <a:xfrm>
            <a:off x="2185258" y="4301654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106" name="Kép 39" descr="ötlet.png">
            <a:extLst>
              <a:ext uri="{FF2B5EF4-FFF2-40B4-BE49-F238E27FC236}">
                <a16:creationId xmlns:a16="http://schemas.microsoft.com/office/drawing/2014/main" id="{8C4AEDE8-1659-267E-B387-E964260EA3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482226" y="3105855"/>
            <a:ext cx="2088232" cy="1912820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8F1695F9-A6CD-7A9E-40FB-450DFA31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Hatvány hatványozása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>
                <a:extLst>
                  <a:ext uri="{FF2B5EF4-FFF2-40B4-BE49-F238E27FC236}">
                    <a16:creationId xmlns:a16="http://schemas.microsoft.com/office/drawing/2014/main" id="{DC0855C0-518D-F257-DC9A-9229F43C033A}"/>
                  </a:ext>
                </a:extLst>
              </p:cNvPr>
              <p:cNvSpPr txBox="1"/>
              <p:nvPr/>
            </p:nvSpPr>
            <p:spPr>
              <a:xfrm>
                <a:off x="778642" y="3439157"/>
                <a:ext cx="1868012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hu-HU" sz="3200" baseline="30000" dirty="0"/>
              </a:p>
            </p:txBody>
          </p:sp>
        </mc:Choice>
        <mc:Fallback xmlns="">
          <p:sp>
            <p:nvSpPr>
              <p:cNvPr id="20" name="BlokTextu 19">
                <a:extLst>
                  <a:ext uri="{FF2B5EF4-FFF2-40B4-BE49-F238E27FC236}">
                    <a16:creationId xmlns:a16="http://schemas.microsoft.com/office/drawing/2014/main" id="{DC0855C0-518D-F257-DC9A-9229F43C0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2" y="3439157"/>
                <a:ext cx="1868012" cy="5904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lokTextu 20">
                <a:extLst>
                  <a:ext uri="{FF2B5EF4-FFF2-40B4-BE49-F238E27FC236}">
                    <a16:creationId xmlns:a16="http://schemas.microsoft.com/office/drawing/2014/main" id="{6892E12A-FD45-CDCF-DCA3-6ED6182EC944}"/>
                  </a:ext>
                </a:extLst>
              </p:cNvPr>
              <p:cNvSpPr txBox="1"/>
              <p:nvPr/>
            </p:nvSpPr>
            <p:spPr>
              <a:xfrm>
                <a:off x="778642" y="4272277"/>
                <a:ext cx="2137316" cy="58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hu-HU" sz="3200" baseline="30000" dirty="0"/>
              </a:p>
            </p:txBody>
          </p:sp>
        </mc:Choice>
        <mc:Fallback xmlns="">
          <p:sp>
            <p:nvSpPr>
              <p:cNvPr id="21" name="BlokTextu 20">
                <a:extLst>
                  <a:ext uri="{FF2B5EF4-FFF2-40B4-BE49-F238E27FC236}">
                    <a16:creationId xmlns:a16="http://schemas.microsoft.com/office/drawing/2014/main" id="{6892E12A-FD45-CDCF-DCA3-6ED6182E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2" y="4272277"/>
                <a:ext cx="2137316" cy="583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8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E32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19" grpId="1"/>
      <p:bldP spid="9" grpId="0"/>
      <p:bldP spid="10" grpId="0"/>
      <p:bldP spid="43" grpId="0"/>
      <p:bldP spid="45" grpId="0"/>
      <p:bldP spid="46" grpId="0"/>
      <p:bldP spid="60" grpId="0"/>
      <p:bldP spid="61" grpId="0"/>
      <p:bldP spid="65" grpId="0"/>
      <p:bldP spid="66" grpId="0"/>
      <p:bldP spid="68" grpId="0"/>
      <p:bldP spid="72" grpId="0"/>
      <p:bldP spid="75" grpId="0"/>
      <p:bldP spid="76" grpId="0"/>
      <p:bldP spid="80" grpId="0"/>
      <p:bldP spid="81" grpId="0"/>
      <p:bldP spid="83" grpId="0"/>
      <p:bldP spid="84" grpId="0"/>
      <p:bldP spid="87" grpId="0"/>
      <p:bldP spid="88" grpId="0"/>
      <p:bldP spid="89" grpId="0"/>
      <p:bldP spid="20" grpId="0"/>
      <p:bldP spid="20" grpId="1"/>
      <p:bldP spid="20" grpId="2"/>
      <p:bldP spid="21" grpId="0"/>
      <p:bldP spid="21" grpId="1"/>
      <p:bldP spid="21" grpId="2"/>
      <p:bldP spid="2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FE2DA-9710-1355-DF6E-91FF806E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/>
              <a:t>Számokkal egyszerű…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89D81D-CDAE-5512-859E-2B439EF1DC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82034"/>
            <a:ext cx="2024742" cy="582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b="1" dirty="0">
                <a:solidFill>
                  <a:srgbClr val="FF0000"/>
                </a:solidFill>
              </a:rPr>
              <a:t>3</a:t>
            </a:r>
            <a:r>
              <a:rPr lang="hu-HU" sz="3600" b="1" baseline="30000" dirty="0">
                <a:solidFill>
                  <a:srgbClr val="FF0000"/>
                </a:solidFill>
              </a:rPr>
              <a:t>2</a:t>
            </a:r>
            <a:r>
              <a:rPr lang="hu-HU" sz="3600" b="1" dirty="0">
                <a:solidFill>
                  <a:srgbClr val="FF0000"/>
                </a:solidFill>
              </a:rPr>
              <a:t> + 4</a:t>
            </a:r>
            <a:r>
              <a:rPr lang="hu-HU" sz="3600" b="1" baseline="30000" dirty="0">
                <a:solidFill>
                  <a:srgbClr val="FF0000"/>
                </a:solidFill>
              </a:rPr>
              <a:t>2</a:t>
            </a:r>
            <a:r>
              <a:rPr lang="hu-HU" sz="3600" b="1" dirty="0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B4BF65EE-7DBF-E30D-AD69-B45D046D92A4}"/>
              </a:ext>
            </a:extLst>
          </p:cNvPr>
          <p:cNvSpPr txBox="1">
            <a:spLocks/>
          </p:cNvSpPr>
          <p:nvPr/>
        </p:nvSpPr>
        <p:spPr>
          <a:xfrm>
            <a:off x="2927629" y="2182038"/>
            <a:ext cx="2024742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FF0000"/>
                </a:solidFill>
              </a:rPr>
              <a:t>9 + 16 =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92EFB0C6-9CA2-7BB7-65F4-27D3D4655A43}"/>
              </a:ext>
            </a:extLst>
          </p:cNvPr>
          <p:cNvSpPr txBox="1">
            <a:spLocks/>
          </p:cNvSpPr>
          <p:nvPr/>
        </p:nvSpPr>
        <p:spPr>
          <a:xfrm>
            <a:off x="4821747" y="2182033"/>
            <a:ext cx="881740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B921698A-CA7F-4519-C19F-2D128FB8ED2A}"/>
              </a:ext>
            </a:extLst>
          </p:cNvPr>
          <p:cNvSpPr txBox="1">
            <a:spLocks/>
          </p:cNvSpPr>
          <p:nvPr/>
        </p:nvSpPr>
        <p:spPr>
          <a:xfrm>
            <a:off x="913774" y="3031118"/>
            <a:ext cx="2166257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00B050"/>
                </a:solidFill>
              </a:rPr>
              <a:t>10</a:t>
            </a:r>
            <a:r>
              <a:rPr lang="hu-HU" sz="3600" b="1" baseline="30000" dirty="0">
                <a:solidFill>
                  <a:srgbClr val="00B050"/>
                </a:solidFill>
              </a:rPr>
              <a:t>3</a:t>
            </a:r>
            <a:r>
              <a:rPr lang="hu-HU" sz="3600" b="1" dirty="0">
                <a:solidFill>
                  <a:srgbClr val="00B050"/>
                </a:solidFill>
              </a:rPr>
              <a:t> – 9</a:t>
            </a:r>
            <a:r>
              <a:rPr lang="hu-HU" sz="3600" b="1" baseline="30000" dirty="0">
                <a:solidFill>
                  <a:srgbClr val="00B050"/>
                </a:solidFill>
              </a:rPr>
              <a:t>2</a:t>
            </a:r>
            <a:r>
              <a:rPr lang="hu-HU" sz="3600" b="1" dirty="0">
                <a:solidFill>
                  <a:srgbClr val="00B050"/>
                </a:solidFill>
              </a:rPr>
              <a:t> =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57BD7EDC-C383-3152-8D81-574CA8A2532F}"/>
              </a:ext>
            </a:extLst>
          </p:cNvPr>
          <p:cNvSpPr txBox="1">
            <a:spLocks/>
          </p:cNvSpPr>
          <p:nvPr/>
        </p:nvSpPr>
        <p:spPr>
          <a:xfrm>
            <a:off x="3047373" y="3031121"/>
            <a:ext cx="2765597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00B050"/>
                </a:solidFill>
              </a:rPr>
              <a:t>1000 – 81 =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BB8DDE42-74D4-5FEA-64EE-5269CAA587CF}"/>
              </a:ext>
            </a:extLst>
          </p:cNvPr>
          <p:cNvSpPr txBox="1">
            <a:spLocks/>
          </p:cNvSpPr>
          <p:nvPr/>
        </p:nvSpPr>
        <p:spPr>
          <a:xfrm>
            <a:off x="5594631" y="3031122"/>
            <a:ext cx="980339" cy="598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00B050"/>
                </a:solidFill>
              </a:rPr>
              <a:t>919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335FD633-64FD-358B-76A6-6F93429C4FC0}"/>
              </a:ext>
            </a:extLst>
          </p:cNvPr>
          <p:cNvSpPr txBox="1">
            <a:spLocks/>
          </p:cNvSpPr>
          <p:nvPr/>
        </p:nvSpPr>
        <p:spPr>
          <a:xfrm>
            <a:off x="913774" y="3934634"/>
            <a:ext cx="2166258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7030A0"/>
                </a:solidFill>
              </a:rPr>
              <a:t>7</a:t>
            </a:r>
            <a:r>
              <a:rPr lang="hu-HU" sz="3600" b="1" baseline="30000" dirty="0">
                <a:solidFill>
                  <a:srgbClr val="7030A0"/>
                </a:solidFill>
              </a:rPr>
              <a:t>2</a:t>
            </a:r>
            <a:r>
              <a:rPr lang="hu-HU" sz="3600" b="1" dirty="0">
                <a:solidFill>
                  <a:srgbClr val="7030A0"/>
                </a:solidFill>
              </a:rPr>
              <a:t> . 10</a:t>
            </a:r>
            <a:r>
              <a:rPr lang="hu-HU" sz="3600" b="1" baseline="30000" dirty="0">
                <a:solidFill>
                  <a:srgbClr val="7030A0"/>
                </a:solidFill>
              </a:rPr>
              <a:t>2</a:t>
            </a:r>
            <a:r>
              <a:rPr lang="hu-HU" sz="3600" b="1" dirty="0">
                <a:solidFill>
                  <a:srgbClr val="7030A0"/>
                </a:solidFill>
              </a:rPr>
              <a:t> =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0CBF41CD-53DC-6EE0-1CC7-D0B8CB0B4C45}"/>
              </a:ext>
            </a:extLst>
          </p:cNvPr>
          <p:cNvSpPr txBox="1">
            <a:spLocks/>
          </p:cNvSpPr>
          <p:nvPr/>
        </p:nvSpPr>
        <p:spPr>
          <a:xfrm>
            <a:off x="2938516" y="3934635"/>
            <a:ext cx="2536998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7030A0"/>
                </a:solidFill>
              </a:rPr>
              <a:t>49 . 100 =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F242345E-652D-5A0B-0C53-686BA94528F8}"/>
              </a:ext>
            </a:extLst>
          </p:cNvPr>
          <p:cNvSpPr txBox="1">
            <a:spLocks/>
          </p:cNvSpPr>
          <p:nvPr/>
        </p:nvSpPr>
        <p:spPr>
          <a:xfrm>
            <a:off x="5115656" y="3934632"/>
            <a:ext cx="1230714" cy="598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7030A0"/>
                </a:solidFill>
              </a:rPr>
              <a:t>4900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F2AA7422-F045-844F-7163-A18B66559932}"/>
              </a:ext>
            </a:extLst>
          </p:cNvPr>
          <p:cNvSpPr txBox="1">
            <a:spLocks/>
          </p:cNvSpPr>
          <p:nvPr/>
        </p:nvSpPr>
        <p:spPr>
          <a:xfrm>
            <a:off x="913773" y="4816376"/>
            <a:ext cx="1927397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FF9900"/>
                </a:solidFill>
              </a:rPr>
              <a:t>4</a:t>
            </a:r>
            <a:r>
              <a:rPr lang="hu-HU" sz="3600" b="1" baseline="30000" dirty="0">
                <a:solidFill>
                  <a:srgbClr val="FF9900"/>
                </a:solidFill>
              </a:rPr>
              <a:t>3</a:t>
            </a:r>
            <a:r>
              <a:rPr lang="hu-HU" sz="3600" b="1" dirty="0">
                <a:solidFill>
                  <a:srgbClr val="FF9900"/>
                </a:solidFill>
              </a:rPr>
              <a:t> : 2</a:t>
            </a:r>
            <a:r>
              <a:rPr lang="hu-HU" sz="3600" b="1" baseline="30000" dirty="0">
                <a:solidFill>
                  <a:srgbClr val="FF9900"/>
                </a:solidFill>
              </a:rPr>
              <a:t>4</a:t>
            </a:r>
            <a:r>
              <a:rPr lang="hu-HU" sz="3600" b="1" dirty="0">
                <a:solidFill>
                  <a:srgbClr val="FF9900"/>
                </a:solidFill>
              </a:rPr>
              <a:t> =</a:t>
            </a:r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DE2B8109-8E22-301A-4262-A135E3BD57CD}"/>
              </a:ext>
            </a:extLst>
          </p:cNvPr>
          <p:cNvSpPr txBox="1">
            <a:spLocks/>
          </p:cNvSpPr>
          <p:nvPr/>
        </p:nvSpPr>
        <p:spPr>
          <a:xfrm>
            <a:off x="2742575" y="4816377"/>
            <a:ext cx="2166258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FF9900"/>
                </a:solidFill>
              </a:rPr>
              <a:t>64 : 16 =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B8BBDE0E-2E44-20BD-892F-2E37D6A55C2A}"/>
              </a:ext>
            </a:extLst>
          </p:cNvPr>
          <p:cNvSpPr txBox="1">
            <a:spLocks/>
          </p:cNvSpPr>
          <p:nvPr/>
        </p:nvSpPr>
        <p:spPr>
          <a:xfrm>
            <a:off x="4680228" y="4816376"/>
            <a:ext cx="621115" cy="64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4A38FC12-D11E-259D-D8C0-C2BFF5FBC408}"/>
              </a:ext>
            </a:extLst>
          </p:cNvPr>
          <p:cNvSpPr txBox="1">
            <a:spLocks/>
          </p:cNvSpPr>
          <p:nvPr/>
        </p:nvSpPr>
        <p:spPr>
          <a:xfrm>
            <a:off x="913776" y="5698115"/>
            <a:ext cx="1709682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/>
              <a:t>(2</a:t>
            </a:r>
            <a:r>
              <a:rPr lang="hu-HU" sz="3600" b="1" baseline="30000" dirty="0"/>
              <a:t>3</a:t>
            </a:r>
            <a:r>
              <a:rPr lang="hu-HU" sz="3600" b="1" dirty="0"/>
              <a:t>)</a:t>
            </a:r>
            <a:r>
              <a:rPr lang="hu-HU" sz="3600" b="1" baseline="30000" dirty="0"/>
              <a:t>2</a:t>
            </a:r>
            <a:r>
              <a:rPr lang="hu-HU" sz="3600" b="1" dirty="0"/>
              <a:t> =</a:t>
            </a:r>
          </a:p>
        </p:txBody>
      </p:sp>
      <p:sp>
        <p:nvSpPr>
          <p:cNvPr id="16" name="Zástupný objekt pre obsah 2">
            <a:extLst>
              <a:ext uri="{FF2B5EF4-FFF2-40B4-BE49-F238E27FC236}">
                <a16:creationId xmlns:a16="http://schemas.microsoft.com/office/drawing/2014/main" id="{32742829-76AB-2AB4-38A1-C7ABCF6910E4}"/>
              </a:ext>
            </a:extLst>
          </p:cNvPr>
          <p:cNvSpPr txBox="1">
            <a:spLocks/>
          </p:cNvSpPr>
          <p:nvPr/>
        </p:nvSpPr>
        <p:spPr>
          <a:xfrm>
            <a:off x="2361575" y="5703006"/>
            <a:ext cx="1121855" cy="58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/>
              <a:t>8</a:t>
            </a:r>
            <a:r>
              <a:rPr lang="hu-HU" sz="3600" b="1" baseline="30000" dirty="0"/>
              <a:t>2</a:t>
            </a:r>
            <a:r>
              <a:rPr lang="hu-HU" sz="3600" b="1" dirty="0"/>
              <a:t> =</a:t>
            </a: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F39B8D62-3EC3-5B6F-D54E-E7DDFD2ED811}"/>
              </a:ext>
            </a:extLst>
          </p:cNvPr>
          <p:cNvSpPr txBox="1">
            <a:spLocks/>
          </p:cNvSpPr>
          <p:nvPr/>
        </p:nvSpPr>
        <p:spPr>
          <a:xfrm>
            <a:off x="3390586" y="5706081"/>
            <a:ext cx="980339" cy="598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600" b="1" dirty="0"/>
              <a:t>64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F7073627-EF36-C0DE-CB5A-D324A708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8692" y="4072061"/>
            <a:ext cx="1551975" cy="1319179"/>
          </a:xfrm>
          <a:prstGeom prst="rect">
            <a:avLst/>
          </a:prstGeom>
        </p:spPr>
      </p:pic>
      <p:sp>
        <p:nvSpPr>
          <p:cNvPr id="19" name="Bublina reči: oválna 18">
            <a:extLst>
              <a:ext uri="{FF2B5EF4-FFF2-40B4-BE49-F238E27FC236}">
                <a16:creationId xmlns:a16="http://schemas.microsoft.com/office/drawing/2014/main" id="{0B7AC7F3-31DB-F781-B206-94910D1EC193}"/>
              </a:ext>
            </a:extLst>
          </p:cNvPr>
          <p:cNvSpPr/>
          <p:nvPr/>
        </p:nvSpPr>
        <p:spPr>
          <a:xfrm>
            <a:off x="7239631" y="2214691"/>
            <a:ext cx="4606457" cy="1658946"/>
          </a:xfrm>
          <a:prstGeom prst="wedgeEllipseCallout">
            <a:avLst>
              <a:gd name="adj1" fmla="val -13446"/>
              <a:gd name="adj2" fmla="val 62259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1C4A20FF-5A99-55EC-3BBB-C69C9F10484A}"/>
              </a:ext>
            </a:extLst>
          </p:cNvPr>
          <p:cNvSpPr txBox="1"/>
          <p:nvPr/>
        </p:nvSpPr>
        <p:spPr>
          <a:xfrm>
            <a:off x="7576454" y="2469427"/>
            <a:ext cx="3940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Vajon betűkkel is lehetséges ilyesmi???</a:t>
            </a:r>
          </a:p>
        </p:txBody>
      </p:sp>
    </p:spTree>
    <p:extLst>
      <p:ext uri="{BB962C8B-B14F-4D97-AF65-F5344CB8AC3E}">
        <p14:creationId xmlns:p14="http://schemas.microsoft.com/office/powerpoint/2010/main" val="9269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CEE7C58-12F2-7D35-B648-79D3CCD4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Hogy is volt az a törtek egyszerűsítésével?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083B4DD-6C46-ABA3-0A54-E6B945860F58}"/>
              </a:ext>
            </a:extLst>
          </p:cNvPr>
          <p:cNvSpPr txBox="1"/>
          <p:nvPr/>
        </p:nvSpPr>
        <p:spPr>
          <a:xfrm>
            <a:off x="347241" y="18832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6x</a:t>
            </a:r>
            <a:r>
              <a:rPr lang="hu-HU" sz="4000" baseline="30000" dirty="0"/>
              <a:t>5</a:t>
            </a:r>
            <a:r>
              <a:rPr lang="hu-HU" sz="4000" dirty="0"/>
              <a:t>y</a:t>
            </a:r>
            <a:r>
              <a:rPr lang="hu-HU" sz="4000" baseline="30000" dirty="0"/>
              <a:t>2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5DEC7E99-6A52-54C3-F0AA-7640A8A737A8}"/>
              </a:ext>
            </a:extLst>
          </p:cNvPr>
          <p:cNvCxnSpPr>
            <a:cxnSpLocks/>
          </p:cNvCxnSpPr>
          <p:nvPr/>
        </p:nvCxnSpPr>
        <p:spPr>
          <a:xfrm>
            <a:off x="339541" y="2646324"/>
            <a:ext cx="136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F5F3374F-5B2B-37DA-7055-07FB3BE13F6D}"/>
              </a:ext>
            </a:extLst>
          </p:cNvPr>
          <p:cNvSpPr txBox="1"/>
          <p:nvPr/>
        </p:nvSpPr>
        <p:spPr>
          <a:xfrm>
            <a:off x="346867" y="2646324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9x</a:t>
            </a:r>
            <a:r>
              <a:rPr lang="hu-HU" sz="4000" baseline="30000" dirty="0"/>
              <a:t>3</a:t>
            </a:r>
            <a:r>
              <a:rPr lang="hu-HU" sz="4000" dirty="0"/>
              <a:t>y</a:t>
            </a:r>
            <a:r>
              <a:rPr lang="hu-HU" sz="4000" baseline="30000" dirty="0"/>
              <a:t>4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357551D-DF86-B885-E7DE-1D00B724307C}"/>
              </a:ext>
            </a:extLst>
          </p:cNvPr>
          <p:cNvSpPr txBox="1"/>
          <p:nvPr/>
        </p:nvSpPr>
        <p:spPr>
          <a:xfrm>
            <a:off x="1802335" y="233705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0764FEF-E994-9E27-8AAB-E3D011EF61E1}"/>
              </a:ext>
            </a:extLst>
          </p:cNvPr>
          <p:cNvSpPr txBox="1"/>
          <p:nvPr/>
        </p:nvSpPr>
        <p:spPr>
          <a:xfrm>
            <a:off x="2571798" y="1883299"/>
            <a:ext cx="3099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6.x.x.x.x.x.y.y</a:t>
            </a:r>
            <a:endParaRPr lang="hu-HU" sz="4000" baseline="30000" dirty="0"/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BAB6756F-468B-6FBD-05D0-E6C99EBB5BF2}"/>
              </a:ext>
            </a:extLst>
          </p:cNvPr>
          <p:cNvCxnSpPr>
            <a:cxnSpLocks/>
          </p:cNvCxnSpPr>
          <p:nvPr/>
        </p:nvCxnSpPr>
        <p:spPr>
          <a:xfrm>
            <a:off x="2421857" y="2646324"/>
            <a:ext cx="32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8ADB0021-0C68-9858-79E9-18B7FA49911A}"/>
              </a:ext>
            </a:extLst>
          </p:cNvPr>
          <p:cNvSpPr txBox="1"/>
          <p:nvPr/>
        </p:nvSpPr>
        <p:spPr>
          <a:xfrm>
            <a:off x="2571424" y="2646324"/>
            <a:ext cx="2956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9.x.x.x.y.y.y.y</a:t>
            </a:r>
            <a:endParaRPr lang="hu-HU" sz="4000" baseline="30000" dirty="0"/>
          </a:p>
        </p:txBody>
      </p: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52B111A2-82CD-11BE-DD18-B2FF92D21626}"/>
              </a:ext>
            </a:extLst>
          </p:cNvPr>
          <p:cNvCxnSpPr>
            <a:cxnSpLocks/>
          </p:cNvCxnSpPr>
          <p:nvPr/>
        </p:nvCxnSpPr>
        <p:spPr>
          <a:xfrm flipH="1">
            <a:off x="2642603" y="2086600"/>
            <a:ext cx="324419" cy="3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613F3B1C-25EA-08AE-B98F-C4547A6640F7}"/>
              </a:ext>
            </a:extLst>
          </p:cNvPr>
          <p:cNvCxnSpPr>
            <a:cxnSpLocks/>
          </p:cNvCxnSpPr>
          <p:nvPr/>
        </p:nvCxnSpPr>
        <p:spPr>
          <a:xfrm flipH="1">
            <a:off x="2625564" y="2823825"/>
            <a:ext cx="324000" cy="3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C9D3B4C8-C271-0229-020E-CB515A5D7254}"/>
              </a:ext>
            </a:extLst>
          </p:cNvPr>
          <p:cNvSpPr txBox="1"/>
          <p:nvPr/>
        </p:nvSpPr>
        <p:spPr>
          <a:xfrm>
            <a:off x="2374143" y="18821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60A261A-6CE5-85F1-CE64-8082FF764471}"/>
              </a:ext>
            </a:extLst>
          </p:cNvPr>
          <p:cNvSpPr txBox="1"/>
          <p:nvPr/>
        </p:nvSpPr>
        <p:spPr>
          <a:xfrm>
            <a:off x="2309213" y="28792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</a:t>
            </a:r>
          </a:p>
        </p:txBody>
      </p: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5F7045FA-19B0-9F62-8290-01C77666F7DC}"/>
              </a:ext>
            </a:extLst>
          </p:cNvPr>
          <p:cNvCxnSpPr>
            <a:cxnSpLocks/>
          </p:cNvCxnSpPr>
          <p:nvPr/>
        </p:nvCxnSpPr>
        <p:spPr>
          <a:xfrm flipH="1">
            <a:off x="3040714" y="2147852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8DAD0DAD-DCD7-E476-A274-7D2713811D60}"/>
              </a:ext>
            </a:extLst>
          </p:cNvPr>
          <p:cNvCxnSpPr>
            <a:cxnSpLocks/>
          </p:cNvCxnSpPr>
          <p:nvPr/>
        </p:nvCxnSpPr>
        <p:spPr>
          <a:xfrm flipH="1">
            <a:off x="3054352" y="2893419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FDBFE5CC-857D-31F8-629B-ABF72F7C2527}"/>
              </a:ext>
            </a:extLst>
          </p:cNvPr>
          <p:cNvCxnSpPr>
            <a:cxnSpLocks/>
          </p:cNvCxnSpPr>
          <p:nvPr/>
        </p:nvCxnSpPr>
        <p:spPr>
          <a:xfrm flipH="1">
            <a:off x="3403720" y="2147852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A14417A0-B3D9-11D8-C1FF-03764106C7DE}"/>
              </a:ext>
            </a:extLst>
          </p:cNvPr>
          <p:cNvCxnSpPr>
            <a:cxnSpLocks/>
          </p:cNvCxnSpPr>
          <p:nvPr/>
        </p:nvCxnSpPr>
        <p:spPr>
          <a:xfrm flipH="1">
            <a:off x="3407610" y="2902598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1B173FAA-30DF-CF6E-6C65-7E0D42F41010}"/>
              </a:ext>
            </a:extLst>
          </p:cNvPr>
          <p:cNvCxnSpPr>
            <a:cxnSpLocks/>
          </p:cNvCxnSpPr>
          <p:nvPr/>
        </p:nvCxnSpPr>
        <p:spPr>
          <a:xfrm flipH="1">
            <a:off x="3770319" y="2149337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3D95675A-DED1-7B6C-8D13-75279559C2A5}"/>
              </a:ext>
            </a:extLst>
          </p:cNvPr>
          <p:cNvCxnSpPr>
            <a:cxnSpLocks/>
          </p:cNvCxnSpPr>
          <p:nvPr/>
        </p:nvCxnSpPr>
        <p:spPr>
          <a:xfrm flipH="1">
            <a:off x="3773693" y="2900454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10E8EF55-813C-A603-9815-B79F7699D635}"/>
              </a:ext>
            </a:extLst>
          </p:cNvPr>
          <p:cNvCxnSpPr>
            <a:cxnSpLocks/>
          </p:cNvCxnSpPr>
          <p:nvPr/>
        </p:nvCxnSpPr>
        <p:spPr>
          <a:xfrm flipH="1">
            <a:off x="4906368" y="2154429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A540D1F8-8B08-8ADB-6156-40300A7C3B08}"/>
              </a:ext>
            </a:extLst>
          </p:cNvPr>
          <p:cNvCxnSpPr>
            <a:cxnSpLocks/>
          </p:cNvCxnSpPr>
          <p:nvPr/>
        </p:nvCxnSpPr>
        <p:spPr>
          <a:xfrm flipH="1">
            <a:off x="4187139" y="2900454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34A9E0D8-3451-4EAE-394D-2827A122463C}"/>
              </a:ext>
            </a:extLst>
          </p:cNvPr>
          <p:cNvCxnSpPr>
            <a:cxnSpLocks/>
          </p:cNvCxnSpPr>
          <p:nvPr/>
        </p:nvCxnSpPr>
        <p:spPr>
          <a:xfrm flipH="1">
            <a:off x="5249939" y="2157665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E51989E5-47B9-F266-A301-252E43D4E819}"/>
              </a:ext>
            </a:extLst>
          </p:cNvPr>
          <p:cNvCxnSpPr>
            <a:cxnSpLocks/>
          </p:cNvCxnSpPr>
          <p:nvPr/>
        </p:nvCxnSpPr>
        <p:spPr>
          <a:xfrm flipH="1">
            <a:off x="4527640" y="2893419"/>
            <a:ext cx="244498" cy="3191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>
            <a:extLst>
              <a:ext uri="{FF2B5EF4-FFF2-40B4-BE49-F238E27FC236}">
                <a16:creationId xmlns:a16="http://schemas.microsoft.com/office/drawing/2014/main" id="{1F480EDD-94E6-6F55-8709-8C22FD000D72}"/>
              </a:ext>
            </a:extLst>
          </p:cNvPr>
          <p:cNvSpPr txBox="1"/>
          <p:nvPr/>
        </p:nvSpPr>
        <p:spPr>
          <a:xfrm>
            <a:off x="6451734" y="187880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2</a:t>
            </a:r>
            <a:endParaRPr lang="hu-HU" sz="4000" baseline="30000" dirty="0"/>
          </a:p>
        </p:txBody>
      </p: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88A12535-25DC-BE05-B6AC-69409F4654AA}"/>
              </a:ext>
            </a:extLst>
          </p:cNvPr>
          <p:cNvCxnSpPr>
            <a:cxnSpLocks/>
          </p:cNvCxnSpPr>
          <p:nvPr/>
        </p:nvCxnSpPr>
        <p:spPr>
          <a:xfrm>
            <a:off x="6357318" y="2641833"/>
            <a:ext cx="11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>
            <a:extLst>
              <a:ext uri="{FF2B5EF4-FFF2-40B4-BE49-F238E27FC236}">
                <a16:creationId xmlns:a16="http://schemas.microsoft.com/office/drawing/2014/main" id="{E26136F1-8FF1-F6BD-2339-04303122F17E}"/>
              </a:ext>
            </a:extLst>
          </p:cNvPr>
          <p:cNvSpPr txBox="1"/>
          <p:nvPr/>
        </p:nvSpPr>
        <p:spPr>
          <a:xfrm>
            <a:off x="6781198" y="1878808"/>
            <a:ext cx="630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x</a:t>
            </a:r>
            <a:r>
              <a:rPr lang="hu-HU" sz="4000" baseline="30000" dirty="0"/>
              <a:t>2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99C6846A-978D-3DDE-88B6-CAE5BBF667D3}"/>
              </a:ext>
            </a:extLst>
          </p:cNvPr>
          <p:cNvSpPr txBox="1"/>
          <p:nvPr/>
        </p:nvSpPr>
        <p:spPr>
          <a:xfrm>
            <a:off x="5724871" y="233256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619F6AE2-4A77-A113-7F46-96606D0443F5}"/>
              </a:ext>
            </a:extLst>
          </p:cNvPr>
          <p:cNvSpPr txBox="1"/>
          <p:nvPr/>
        </p:nvSpPr>
        <p:spPr>
          <a:xfrm>
            <a:off x="6789478" y="2645374"/>
            <a:ext cx="630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y</a:t>
            </a:r>
            <a:r>
              <a:rPr lang="hu-HU" sz="4000" baseline="30000" dirty="0"/>
              <a:t>2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D0E28256-24E4-8909-9908-32C3D0FF90D2}"/>
              </a:ext>
            </a:extLst>
          </p:cNvPr>
          <p:cNvSpPr txBox="1"/>
          <p:nvPr/>
        </p:nvSpPr>
        <p:spPr>
          <a:xfrm>
            <a:off x="6451734" y="265096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3</a:t>
            </a:r>
            <a:endParaRPr lang="hu-HU" sz="4000" baseline="30000" dirty="0"/>
          </a:p>
        </p:txBody>
      </p:sp>
      <p:pic>
        <p:nvPicPr>
          <p:cNvPr id="38" name="Obrázok 37">
            <a:extLst>
              <a:ext uri="{FF2B5EF4-FFF2-40B4-BE49-F238E27FC236}">
                <a16:creationId xmlns:a16="http://schemas.microsoft.com/office/drawing/2014/main" id="{9B10476C-FEA5-CA8D-2072-A080510C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51" y="5071480"/>
            <a:ext cx="1514839" cy="1602911"/>
          </a:xfrm>
          <a:prstGeom prst="rect">
            <a:avLst/>
          </a:prstGeom>
        </p:spPr>
      </p:pic>
      <p:sp>
        <p:nvSpPr>
          <p:cNvPr id="39" name="Bublina reči: obdĺžnik so zaoblenými rohmi 38">
            <a:extLst>
              <a:ext uri="{FF2B5EF4-FFF2-40B4-BE49-F238E27FC236}">
                <a16:creationId xmlns:a16="http://schemas.microsoft.com/office/drawing/2014/main" id="{8DEF6C2F-CEEA-3ECD-FF93-CD50A6DAB421}"/>
              </a:ext>
            </a:extLst>
          </p:cNvPr>
          <p:cNvSpPr/>
          <p:nvPr/>
        </p:nvSpPr>
        <p:spPr>
          <a:xfrm>
            <a:off x="7920595" y="1382072"/>
            <a:ext cx="4061692" cy="3328055"/>
          </a:xfrm>
          <a:prstGeom prst="wedgeRoundRectCallout">
            <a:avLst>
              <a:gd name="adj1" fmla="val 22832"/>
              <a:gd name="adj2" fmla="val 5963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12A666A2-8736-B865-3319-131D0FC0ED44}"/>
              </a:ext>
            </a:extLst>
          </p:cNvPr>
          <p:cNvSpPr txBox="1"/>
          <p:nvPr/>
        </p:nvSpPr>
        <p:spPr>
          <a:xfrm>
            <a:off x="8194397" y="1421187"/>
            <a:ext cx="394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Ha jobban megfigyelem…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DE8D7CCC-3F29-5F49-DC50-5583D819B4F8}"/>
              </a:ext>
            </a:extLst>
          </p:cNvPr>
          <p:cNvSpPr txBox="1"/>
          <p:nvPr/>
        </p:nvSpPr>
        <p:spPr>
          <a:xfrm>
            <a:off x="8005757" y="1870749"/>
            <a:ext cx="394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- a számokat a legnagyobb közös osztóval elosztom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810F1887-65CA-06B3-ECB5-24A72DF741DC}"/>
              </a:ext>
            </a:extLst>
          </p:cNvPr>
          <p:cNvSpPr txBox="1"/>
          <p:nvPr/>
        </p:nvSpPr>
        <p:spPr>
          <a:xfrm>
            <a:off x="8005756" y="2640191"/>
            <a:ext cx="4025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- az azonos alapú hatványoknál pedig</a:t>
            </a:r>
          </a:p>
          <a:p>
            <a:pPr marL="447675" indent="-265113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00000"/>
                </a:solidFill>
              </a:rPr>
              <a:t>a kisebb kitevőjű eltűnik, </a:t>
            </a:r>
          </a:p>
          <a:p>
            <a:pPr marL="447675" indent="-265113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00000"/>
                </a:solidFill>
              </a:rPr>
              <a:t>a nagyobb kitevőből pedig kivonjuk a kisebbet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CD02E598-E4EB-B845-766A-04F01A5F96D1}"/>
              </a:ext>
            </a:extLst>
          </p:cNvPr>
          <p:cNvSpPr txBox="1"/>
          <p:nvPr/>
        </p:nvSpPr>
        <p:spPr>
          <a:xfrm>
            <a:off x="347241" y="4057539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12p</a:t>
            </a:r>
            <a:r>
              <a:rPr lang="hu-HU" sz="4000" baseline="30000" dirty="0"/>
              <a:t>7</a:t>
            </a:r>
            <a:r>
              <a:rPr lang="hu-HU" sz="4000" dirty="0"/>
              <a:t>q</a:t>
            </a:r>
            <a:r>
              <a:rPr lang="hu-HU" sz="4000" baseline="30000" dirty="0"/>
              <a:t>3</a:t>
            </a:r>
            <a:r>
              <a:rPr lang="hu-HU" sz="4000" dirty="0"/>
              <a:t>r</a:t>
            </a:r>
            <a:r>
              <a:rPr lang="hu-HU" sz="4000" baseline="30000" dirty="0"/>
              <a:t>5</a:t>
            </a:r>
          </a:p>
        </p:txBody>
      </p:sp>
      <p:cxnSp>
        <p:nvCxnSpPr>
          <p:cNvPr id="45" name="Rovná spojnica 44">
            <a:extLst>
              <a:ext uri="{FF2B5EF4-FFF2-40B4-BE49-F238E27FC236}">
                <a16:creationId xmlns:a16="http://schemas.microsoft.com/office/drawing/2014/main" id="{5788584D-3489-EC25-5899-9CC7378271A5}"/>
              </a:ext>
            </a:extLst>
          </p:cNvPr>
          <p:cNvCxnSpPr>
            <a:cxnSpLocks/>
          </p:cNvCxnSpPr>
          <p:nvPr/>
        </p:nvCxnSpPr>
        <p:spPr>
          <a:xfrm>
            <a:off x="339541" y="4820564"/>
            <a:ext cx="2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lokTextu 45">
            <a:extLst>
              <a:ext uri="{FF2B5EF4-FFF2-40B4-BE49-F238E27FC236}">
                <a16:creationId xmlns:a16="http://schemas.microsoft.com/office/drawing/2014/main" id="{C4231AEC-347D-C982-205B-CFBC5260F40F}"/>
              </a:ext>
            </a:extLst>
          </p:cNvPr>
          <p:cNvSpPr txBox="1"/>
          <p:nvPr/>
        </p:nvSpPr>
        <p:spPr>
          <a:xfrm>
            <a:off x="346867" y="4820564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20p</a:t>
            </a:r>
            <a:r>
              <a:rPr lang="hu-HU" sz="4000" baseline="30000" dirty="0"/>
              <a:t>2</a:t>
            </a:r>
            <a:r>
              <a:rPr lang="hu-HU" sz="4000" dirty="0"/>
              <a:t>q</a:t>
            </a:r>
            <a:r>
              <a:rPr lang="hu-HU" sz="4000" baseline="30000" dirty="0"/>
              <a:t>4</a:t>
            </a:r>
            <a:r>
              <a:rPr lang="hu-HU" sz="4000" dirty="0"/>
              <a:t>r</a:t>
            </a:r>
            <a:endParaRPr lang="hu-HU" sz="4000" baseline="30000" dirty="0"/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492B6BD0-BFEE-FBB1-C139-0B45BE18FF4E}"/>
              </a:ext>
            </a:extLst>
          </p:cNvPr>
          <p:cNvSpPr txBox="1"/>
          <p:nvPr/>
        </p:nvSpPr>
        <p:spPr>
          <a:xfrm>
            <a:off x="2442415" y="451129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cxnSp>
        <p:nvCxnSpPr>
          <p:cNvPr id="48" name="Rovná spojnica 47">
            <a:extLst>
              <a:ext uri="{FF2B5EF4-FFF2-40B4-BE49-F238E27FC236}">
                <a16:creationId xmlns:a16="http://schemas.microsoft.com/office/drawing/2014/main" id="{9F9153CF-7A0A-DAF3-3F4A-0B579136AF11}"/>
              </a:ext>
            </a:extLst>
          </p:cNvPr>
          <p:cNvCxnSpPr>
            <a:cxnSpLocks/>
          </p:cNvCxnSpPr>
          <p:nvPr/>
        </p:nvCxnSpPr>
        <p:spPr>
          <a:xfrm flipH="1">
            <a:off x="519163" y="4237912"/>
            <a:ext cx="504000" cy="43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>
            <a:extLst>
              <a:ext uri="{FF2B5EF4-FFF2-40B4-BE49-F238E27FC236}">
                <a16:creationId xmlns:a16="http://schemas.microsoft.com/office/drawing/2014/main" id="{5C6C6B63-F1AF-408C-0F13-6ACB937E3479}"/>
              </a:ext>
            </a:extLst>
          </p:cNvPr>
          <p:cNvCxnSpPr>
            <a:cxnSpLocks/>
          </p:cNvCxnSpPr>
          <p:nvPr/>
        </p:nvCxnSpPr>
        <p:spPr>
          <a:xfrm flipH="1">
            <a:off x="491964" y="4989751"/>
            <a:ext cx="504000" cy="43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lokTextu 49">
            <a:extLst>
              <a:ext uri="{FF2B5EF4-FFF2-40B4-BE49-F238E27FC236}">
                <a16:creationId xmlns:a16="http://schemas.microsoft.com/office/drawing/2014/main" id="{9C352128-398F-F26B-FB6E-32DD6B123F48}"/>
              </a:ext>
            </a:extLst>
          </p:cNvPr>
          <p:cNvSpPr txBox="1"/>
          <p:nvPr/>
        </p:nvSpPr>
        <p:spPr>
          <a:xfrm>
            <a:off x="179583" y="395483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</a:t>
            </a:r>
          </a:p>
        </p:txBody>
      </p:sp>
      <p:sp>
        <p:nvSpPr>
          <p:cNvPr id="51" name="BlokTextu 50">
            <a:extLst>
              <a:ext uri="{FF2B5EF4-FFF2-40B4-BE49-F238E27FC236}">
                <a16:creationId xmlns:a16="http://schemas.microsoft.com/office/drawing/2014/main" id="{A53D78E2-8558-4E71-805A-EBF12EBAFEB5}"/>
              </a:ext>
            </a:extLst>
          </p:cNvPr>
          <p:cNvSpPr txBox="1"/>
          <p:nvPr/>
        </p:nvSpPr>
        <p:spPr>
          <a:xfrm>
            <a:off x="114653" y="519576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5</a:t>
            </a:r>
          </a:p>
        </p:txBody>
      </p:sp>
      <p:sp>
        <p:nvSpPr>
          <p:cNvPr id="55" name="BlokTextu 54">
            <a:extLst>
              <a:ext uri="{FF2B5EF4-FFF2-40B4-BE49-F238E27FC236}">
                <a16:creationId xmlns:a16="http://schemas.microsoft.com/office/drawing/2014/main" id="{E0EFA7CA-7408-8642-31E2-97AD8BC6C1E6}"/>
              </a:ext>
            </a:extLst>
          </p:cNvPr>
          <p:cNvSpPr txBox="1"/>
          <p:nvPr/>
        </p:nvSpPr>
        <p:spPr>
          <a:xfrm>
            <a:off x="3098934" y="405304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3</a:t>
            </a:r>
            <a:endParaRPr lang="hu-HU" sz="4000" baseline="30000" dirty="0"/>
          </a:p>
        </p:txBody>
      </p:sp>
      <p:cxnSp>
        <p:nvCxnSpPr>
          <p:cNvPr id="56" name="Rovná spojnica 55">
            <a:extLst>
              <a:ext uri="{FF2B5EF4-FFF2-40B4-BE49-F238E27FC236}">
                <a16:creationId xmlns:a16="http://schemas.microsoft.com/office/drawing/2014/main" id="{8A31F261-78DE-B24C-8C3F-03C69676FF1A}"/>
              </a:ext>
            </a:extLst>
          </p:cNvPr>
          <p:cNvCxnSpPr>
            <a:cxnSpLocks/>
          </p:cNvCxnSpPr>
          <p:nvPr/>
        </p:nvCxnSpPr>
        <p:spPr>
          <a:xfrm>
            <a:off x="3004518" y="4816073"/>
            <a:ext cx="14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lokTextu 56">
            <a:extLst>
              <a:ext uri="{FF2B5EF4-FFF2-40B4-BE49-F238E27FC236}">
                <a16:creationId xmlns:a16="http://schemas.microsoft.com/office/drawing/2014/main" id="{F5EF4D8E-4F4F-7946-998B-C5D4DE02D4E3}"/>
              </a:ext>
            </a:extLst>
          </p:cNvPr>
          <p:cNvSpPr txBox="1"/>
          <p:nvPr/>
        </p:nvSpPr>
        <p:spPr>
          <a:xfrm>
            <a:off x="3428398" y="4053048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p</a:t>
            </a:r>
            <a:r>
              <a:rPr lang="hu-HU" sz="4000" baseline="30000" dirty="0"/>
              <a:t>5</a:t>
            </a: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B827B187-C4C7-8326-23A3-2E740E249CD2}"/>
              </a:ext>
            </a:extLst>
          </p:cNvPr>
          <p:cNvSpPr txBox="1"/>
          <p:nvPr/>
        </p:nvSpPr>
        <p:spPr>
          <a:xfrm>
            <a:off x="3426045" y="4819614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q</a:t>
            </a:r>
            <a:endParaRPr lang="hu-HU" sz="4000" baseline="30000" dirty="0"/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3C220A83-94B4-156B-E608-D1AF9E4DF8EF}"/>
              </a:ext>
            </a:extLst>
          </p:cNvPr>
          <p:cNvSpPr txBox="1"/>
          <p:nvPr/>
        </p:nvSpPr>
        <p:spPr>
          <a:xfrm>
            <a:off x="3066769" y="486523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5</a:t>
            </a:r>
            <a:endParaRPr lang="hu-HU" sz="4000" baseline="30000" dirty="0"/>
          </a:p>
        </p:txBody>
      </p:sp>
      <p:cxnSp>
        <p:nvCxnSpPr>
          <p:cNvPr id="60" name="Rovná spojnica 59">
            <a:extLst>
              <a:ext uri="{FF2B5EF4-FFF2-40B4-BE49-F238E27FC236}">
                <a16:creationId xmlns:a16="http://schemas.microsoft.com/office/drawing/2014/main" id="{F48582A8-1674-5798-028F-702555EC26E1}"/>
              </a:ext>
            </a:extLst>
          </p:cNvPr>
          <p:cNvCxnSpPr>
            <a:cxnSpLocks/>
          </p:cNvCxnSpPr>
          <p:nvPr/>
        </p:nvCxnSpPr>
        <p:spPr>
          <a:xfrm flipH="1">
            <a:off x="1244120" y="4217592"/>
            <a:ext cx="224123" cy="1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ovná spojnica 60">
            <a:extLst>
              <a:ext uri="{FF2B5EF4-FFF2-40B4-BE49-F238E27FC236}">
                <a16:creationId xmlns:a16="http://schemas.microsoft.com/office/drawing/2014/main" id="{4C542E4D-4FE9-1C6C-B70D-4D821D9C35DB}"/>
              </a:ext>
            </a:extLst>
          </p:cNvPr>
          <p:cNvCxnSpPr>
            <a:cxnSpLocks/>
          </p:cNvCxnSpPr>
          <p:nvPr/>
        </p:nvCxnSpPr>
        <p:spPr>
          <a:xfrm flipH="1">
            <a:off x="1002032" y="4989751"/>
            <a:ext cx="476371" cy="386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BlokTextu 63">
            <a:extLst>
              <a:ext uri="{FF2B5EF4-FFF2-40B4-BE49-F238E27FC236}">
                <a16:creationId xmlns:a16="http://schemas.microsoft.com/office/drawing/2014/main" id="{41BC482D-61B4-7930-2719-32639B1C0562}"/>
              </a:ext>
            </a:extLst>
          </p:cNvPr>
          <p:cNvSpPr txBox="1"/>
          <p:nvPr/>
        </p:nvSpPr>
        <p:spPr>
          <a:xfrm>
            <a:off x="1195583" y="38227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5</a:t>
            </a:r>
          </a:p>
        </p:txBody>
      </p:sp>
      <p:cxnSp>
        <p:nvCxnSpPr>
          <p:cNvPr id="65" name="Rovná spojnica 64">
            <a:extLst>
              <a:ext uri="{FF2B5EF4-FFF2-40B4-BE49-F238E27FC236}">
                <a16:creationId xmlns:a16="http://schemas.microsoft.com/office/drawing/2014/main" id="{114095F6-E2A8-50DF-37B7-541D3AC2CCDD}"/>
              </a:ext>
            </a:extLst>
          </p:cNvPr>
          <p:cNvCxnSpPr>
            <a:cxnSpLocks/>
          </p:cNvCxnSpPr>
          <p:nvPr/>
        </p:nvCxnSpPr>
        <p:spPr>
          <a:xfrm flipH="1">
            <a:off x="1758415" y="5008521"/>
            <a:ext cx="224123" cy="1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>
            <a:extLst>
              <a:ext uri="{FF2B5EF4-FFF2-40B4-BE49-F238E27FC236}">
                <a16:creationId xmlns:a16="http://schemas.microsoft.com/office/drawing/2014/main" id="{B6FFABFA-BB55-128F-0488-4E8392C31B06}"/>
              </a:ext>
            </a:extLst>
          </p:cNvPr>
          <p:cNvCxnSpPr>
            <a:cxnSpLocks/>
          </p:cNvCxnSpPr>
          <p:nvPr/>
        </p:nvCxnSpPr>
        <p:spPr>
          <a:xfrm flipH="1">
            <a:off x="1468349" y="4217591"/>
            <a:ext cx="476371" cy="386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BlokTextu 66">
            <a:extLst>
              <a:ext uri="{FF2B5EF4-FFF2-40B4-BE49-F238E27FC236}">
                <a16:creationId xmlns:a16="http://schemas.microsoft.com/office/drawing/2014/main" id="{C65AB518-19A5-AA10-41C3-2BB8F7D3FF59}"/>
              </a:ext>
            </a:extLst>
          </p:cNvPr>
          <p:cNvSpPr txBox="1"/>
          <p:nvPr/>
        </p:nvSpPr>
        <p:spPr>
          <a:xfrm>
            <a:off x="1640661" y="53034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0859BC9B-8007-87A5-E5E9-75CE11CEA457}"/>
              </a:ext>
            </a:extLst>
          </p:cNvPr>
          <p:cNvSpPr txBox="1"/>
          <p:nvPr/>
        </p:nvSpPr>
        <p:spPr>
          <a:xfrm>
            <a:off x="1987429" y="485512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cxnSp>
        <p:nvCxnSpPr>
          <p:cNvPr id="69" name="Rovná spojnica 68">
            <a:extLst>
              <a:ext uri="{FF2B5EF4-FFF2-40B4-BE49-F238E27FC236}">
                <a16:creationId xmlns:a16="http://schemas.microsoft.com/office/drawing/2014/main" id="{5E863E97-4DEC-E7D3-0B87-FFE5FFA7B4E3}"/>
              </a:ext>
            </a:extLst>
          </p:cNvPr>
          <p:cNvCxnSpPr>
            <a:cxnSpLocks/>
          </p:cNvCxnSpPr>
          <p:nvPr/>
        </p:nvCxnSpPr>
        <p:spPr>
          <a:xfrm flipH="1">
            <a:off x="2108906" y="4210501"/>
            <a:ext cx="224123" cy="1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>
            <a:extLst>
              <a:ext uri="{FF2B5EF4-FFF2-40B4-BE49-F238E27FC236}">
                <a16:creationId xmlns:a16="http://schemas.microsoft.com/office/drawing/2014/main" id="{99372407-EDC8-7257-192B-62470B183DF8}"/>
              </a:ext>
            </a:extLst>
          </p:cNvPr>
          <p:cNvCxnSpPr>
            <a:cxnSpLocks/>
          </p:cNvCxnSpPr>
          <p:nvPr/>
        </p:nvCxnSpPr>
        <p:spPr>
          <a:xfrm flipH="1">
            <a:off x="1888084" y="5007303"/>
            <a:ext cx="350933" cy="3622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lokTextu 70">
            <a:extLst>
              <a:ext uri="{FF2B5EF4-FFF2-40B4-BE49-F238E27FC236}">
                <a16:creationId xmlns:a16="http://schemas.microsoft.com/office/drawing/2014/main" id="{35D93BD0-FA54-6C89-5EA2-2E5AEE48CCE3}"/>
              </a:ext>
            </a:extLst>
          </p:cNvPr>
          <p:cNvSpPr txBox="1"/>
          <p:nvPr/>
        </p:nvSpPr>
        <p:spPr>
          <a:xfrm>
            <a:off x="2039103" y="381566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4</a:t>
            </a:r>
          </a:p>
        </p:txBody>
      </p:sp>
      <p:sp>
        <p:nvSpPr>
          <p:cNvPr id="73" name="BlokTextu 72">
            <a:extLst>
              <a:ext uri="{FF2B5EF4-FFF2-40B4-BE49-F238E27FC236}">
                <a16:creationId xmlns:a16="http://schemas.microsoft.com/office/drawing/2014/main" id="{F349460B-9D50-18A9-570C-0C976FD770ED}"/>
              </a:ext>
            </a:extLst>
          </p:cNvPr>
          <p:cNvSpPr txBox="1"/>
          <p:nvPr/>
        </p:nvSpPr>
        <p:spPr>
          <a:xfrm>
            <a:off x="3899774" y="4045954"/>
            <a:ext cx="54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r</a:t>
            </a:r>
            <a:r>
              <a:rPr lang="hu-HU" sz="4000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40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30" grpId="0"/>
      <p:bldP spid="32" grpId="0"/>
      <p:bldP spid="33" grpId="0"/>
      <p:bldP spid="34" grpId="0"/>
      <p:bldP spid="37" grpId="0"/>
      <p:bldP spid="39" grpId="0" animBg="1"/>
      <p:bldP spid="40" grpId="0"/>
      <p:bldP spid="41" grpId="0"/>
      <p:bldP spid="42" grpId="0"/>
      <p:bldP spid="44" grpId="0"/>
      <p:bldP spid="46" grpId="0"/>
      <p:bldP spid="47" grpId="0"/>
      <p:bldP spid="50" grpId="0"/>
      <p:bldP spid="51" grpId="0"/>
      <p:bldP spid="55" grpId="0"/>
      <p:bldP spid="57" grpId="0"/>
      <p:bldP spid="58" grpId="0"/>
      <p:bldP spid="59" grpId="0"/>
      <p:bldP spid="64" grpId="0"/>
      <p:bldP spid="67" grpId="0"/>
      <p:bldP spid="68" grpId="0"/>
      <p:bldP spid="71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94681F6-6240-220F-F388-61A7395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törtek egyszerűsítése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C45FEDC-E083-5F58-F255-62EFA4D84ACB}"/>
              </a:ext>
            </a:extLst>
          </p:cNvPr>
          <p:cNvSpPr txBox="1"/>
          <p:nvPr/>
        </p:nvSpPr>
        <p:spPr>
          <a:xfrm>
            <a:off x="1058441" y="1487059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5a</a:t>
            </a:r>
            <a:r>
              <a:rPr lang="hu-HU" sz="4000" baseline="30000" dirty="0"/>
              <a:t>2</a:t>
            </a:r>
            <a:r>
              <a:rPr lang="hu-HU" sz="4000" dirty="0"/>
              <a:t>b</a:t>
            </a:r>
            <a:r>
              <a:rPr lang="hu-HU" sz="4000" baseline="30000" dirty="0"/>
              <a:t>3</a:t>
            </a:r>
            <a:r>
              <a:rPr lang="hu-HU" sz="4000" dirty="0"/>
              <a:t>c</a:t>
            </a:r>
            <a:r>
              <a:rPr lang="hu-HU" sz="4000" baseline="30000" dirty="0"/>
              <a:t>4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1D7E8075-6D95-BF50-5700-806C65463771}"/>
              </a:ext>
            </a:extLst>
          </p:cNvPr>
          <p:cNvCxnSpPr>
            <a:cxnSpLocks/>
          </p:cNvCxnSpPr>
          <p:nvPr/>
        </p:nvCxnSpPr>
        <p:spPr>
          <a:xfrm>
            <a:off x="949141" y="2250084"/>
            <a:ext cx="2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0D2BAD85-0556-F3D3-1864-750F133F2DE6}"/>
              </a:ext>
            </a:extLst>
          </p:cNvPr>
          <p:cNvSpPr txBox="1"/>
          <p:nvPr/>
        </p:nvSpPr>
        <p:spPr>
          <a:xfrm>
            <a:off x="936147" y="2250084"/>
            <a:ext cx="20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10a</a:t>
            </a:r>
            <a:r>
              <a:rPr lang="hu-HU" sz="4000" baseline="30000" dirty="0"/>
              <a:t>4</a:t>
            </a:r>
            <a:r>
              <a:rPr lang="hu-HU" sz="4000" dirty="0"/>
              <a:t>b</a:t>
            </a:r>
            <a:r>
              <a:rPr lang="hu-HU" sz="4000" baseline="30000" dirty="0"/>
              <a:t>3</a:t>
            </a:r>
            <a:r>
              <a:rPr lang="hu-HU" sz="4000" dirty="0"/>
              <a:t>c</a:t>
            </a:r>
            <a:r>
              <a:rPr lang="hu-HU" sz="4000" baseline="30000" dirty="0"/>
              <a:t>2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EC3DFF8-3EC4-19BB-5C99-E6AFF3C09D60}"/>
              </a:ext>
            </a:extLst>
          </p:cNvPr>
          <p:cNvSpPr txBox="1"/>
          <p:nvPr/>
        </p:nvSpPr>
        <p:spPr>
          <a:xfrm>
            <a:off x="3052015" y="194081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21B751EC-C1BA-8C23-E3B1-2BEA2AF12C46}"/>
              </a:ext>
            </a:extLst>
          </p:cNvPr>
          <p:cNvCxnSpPr>
            <a:cxnSpLocks/>
          </p:cNvCxnSpPr>
          <p:nvPr/>
        </p:nvCxnSpPr>
        <p:spPr>
          <a:xfrm flipH="1">
            <a:off x="1098283" y="1647111"/>
            <a:ext cx="385077" cy="4218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D4A95D5E-8A40-F1A2-E9A2-F732F90E586D}"/>
              </a:ext>
            </a:extLst>
          </p:cNvPr>
          <p:cNvCxnSpPr>
            <a:cxnSpLocks/>
          </p:cNvCxnSpPr>
          <p:nvPr/>
        </p:nvCxnSpPr>
        <p:spPr>
          <a:xfrm flipH="1">
            <a:off x="1081244" y="2419271"/>
            <a:ext cx="504000" cy="43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202FC99A-2642-08F7-39C7-77A4D343023E}"/>
              </a:ext>
            </a:extLst>
          </p:cNvPr>
          <p:cNvSpPr txBox="1"/>
          <p:nvPr/>
        </p:nvSpPr>
        <p:spPr>
          <a:xfrm>
            <a:off x="890783" y="13843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FF52497-839D-75D9-9A89-579A2FAF63FE}"/>
              </a:ext>
            </a:extLst>
          </p:cNvPr>
          <p:cNvSpPr txBox="1"/>
          <p:nvPr/>
        </p:nvSpPr>
        <p:spPr>
          <a:xfrm>
            <a:off x="703933" y="262528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4AA85674-5930-0C59-C4E4-467DB1367423}"/>
              </a:ext>
            </a:extLst>
          </p:cNvPr>
          <p:cNvCxnSpPr>
            <a:cxnSpLocks/>
          </p:cNvCxnSpPr>
          <p:nvPr/>
        </p:nvCxnSpPr>
        <p:spPr>
          <a:xfrm>
            <a:off x="3614118" y="2245593"/>
            <a:ext cx="10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50F1E69D-452B-85AA-DFD1-F6B771526656}"/>
              </a:ext>
            </a:extLst>
          </p:cNvPr>
          <p:cNvSpPr txBox="1"/>
          <p:nvPr/>
        </p:nvSpPr>
        <p:spPr>
          <a:xfrm>
            <a:off x="3895758" y="1482568"/>
            <a:ext cx="570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c</a:t>
            </a:r>
            <a:r>
              <a:rPr lang="hu-HU" sz="4000" baseline="30000" dirty="0"/>
              <a:t>2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F226978-6E2E-2779-781C-20C14063F771}"/>
              </a:ext>
            </a:extLst>
          </p:cNvPr>
          <p:cNvSpPr txBox="1"/>
          <p:nvPr/>
        </p:nvSpPr>
        <p:spPr>
          <a:xfrm>
            <a:off x="4035645" y="2259294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a</a:t>
            </a:r>
            <a:r>
              <a:rPr lang="hu-HU" sz="4000" baseline="30000" dirty="0"/>
              <a:t>2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3A2BBFBE-D956-A2C4-1614-FE170B2D69E7}"/>
              </a:ext>
            </a:extLst>
          </p:cNvPr>
          <p:cNvSpPr txBox="1"/>
          <p:nvPr/>
        </p:nvSpPr>
        <p:spPr>
          <a:xfrm>
            <a:off x="3676369" y="227443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2</a:t>
            </a:r>
            <a:endParaRPr lang="hu-HU" sz="4000" baseline="30000" dirty="0"/>
          </a:p>
        </p:txBody>
      </p: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07B96ADA-D4AC-7618-546F-352E616B5B73}"/>
              </a:ext>
            </a:extLst>
          </p:cNvPr>
          <p:cNvCxnSpPr>
            <a:cxnSpLocks/>
          </p:cNvCxnSpPr>
          <p:nvPr/>
        </p:nvCxnSpPr>
        <p:spPr>
          <a:xfrm flipH="1">
            <a:off x="1884060" y="2419271"/>
            <a:ext cx="224123" cy="1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DD5C7898-6CD2-33BD-FE62-988C2C3963C1}"/>
              </a:ext>
            </a:extLst>
          </p:cNvPr>
          <p:cNvCxnSpPr>
            <a:cxnSpLocks/>
          </p:cNvCxnSpPr>
          <p:nvPr/>
        </p:nvCxnSpPr>
        <p:spPr>
          <a:xfrm flipH="1">
            <a:off x="1441153" y="1640021"/>
            <a:ext cx="476371" cy="386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>
            <a:extLst>
              <a:ext uri="{FF2B5EF4-FFF2-40B4-BE49-F238E27FC236}">
                <a16:creationId xmlns:a16="http://schemas.microsoft.com/office/drawing/2014/main" id="{E6F369C8-6B37-F464-8FC8-3E0B78BEA6FB}"/>
              </a:ext>
            </a:extLst>
          </p:cNvPr>
          <p:cNvSpPr txBox="1"/>
          <p:nvPr/>
        </p:nvSpPr>
        <p:spPr>
          <a:xfrm>
            <a:off x="1784863" y="26949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</a:t>
            </a:r>
          </a:p>
        </p:txBody>
      </p: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79069F68-C644-BF4D-4212-CD3CF869FE7A}"/>
              </a:ext>
            </a:extLst>
          </p:cNvPr>
          <p:cNvCxnSpPr>
            <a:cxnSpLocks/>
          </p:cNvCxnSpPr>
          <p:nvPr/>
        </p:nvCxnSpPr>
        <p:spPr>
          <a:xfrm flipH="1">
            <a:off x="2033208" y="2427881"/>
            <a:ext cx="504000" cy="371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AB908ED6-CC87-E78F-2A1B-375F3E0E60F8}"/>
              </a:ext>
            </a:extLst>
          </p:cNvPr>
          <p:cNvCxnSpPr>
            <a:cxnSpLocks/>
          </p:cNvCxnSpPr>
          <p:nvPr/>
        </p:nvCxnSpPr>
        <p:spPr>
          <a:xfrm flipH="1">
            <a:off x="1906783" y="1647111"/>
            <a:ext cx="476371" cy="386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9AABCF95-261A-39EF-6AEC-605D30783DA1}"/>
              </a:ext>
            </a:extLst>
          </p:cNvPr>
          <p:cNvCxnSpPr>
            <a:cxnSpLocks/>
          </p:cNvCxnSpPr>
          <p:nvPr/>
        </p:nvCxnSpPr>
        <p:spPr>
          <a:xfrm flipH="1">
            <a:off x="2576266" y="1640021"/>
            <a:ext cx="224123" cy="1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2DD52AA5-289C-E3F1-6AD6-30875EF0AB1F}"/>
              </a:ext>
            </a:extLst>
          </p:cNvPr>
          <p:cNvCxnSpPr>
            <a:cxnSpLocks/>
          </p:cNvCxnSpPr>
          <p:nvPr/>
        </p:nvCxnSpPr>
        <p:spPr>
          <a:xfrm flipH="1">
            <a:off x="2477364" y="2427880"/>
            <a:ext cx="401842" cy="3711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DFD517AC-0738-8B4F-0638-E919D370D891}"/>
              </a:ext>
            </a:extLst>
          </p:cNvPr>
          <p:cNvSpPr txBox="1"/>
          <p:nvPr/>
        </p:nvSpPr>
        <p:spPr>
          <a:xfrm>
            <a:off x="2506463" y="124518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93B4D3C-4422-5C21-5EF0-AFD2D8271BF0}"/>
              </a:ext>
            </a:extLst>
          </p:cNvPr>
          <p:cNvSpPr txBox="1"/>
          <p:nvPr/>
        </p:nvSpPr>
        <p:spPr>
          <a:xfrm>
            <a:off x="1099081" y="3295539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7k</a:t>
            </a:r>
            <a:r>
              <a:rPr lang="hu-HU" sz="4000" baseline="30000" dirty="0"/>
              <a:t>7</a:t>
            </a:r>
            <a:r>
              <a:rPr lang="hu-HU" sz="4000" dirty="0"/>
              <a:t>m</a:t>
            </a:r>
            <a:r>
              <a:rPr lang="hu-HU" sz="4000" baseline="30000" dirty="0"/>
              <a:t>3</a:t>
            </a:r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D53DC5D7-911B-3C89-085F-6DAD2C0AB9BC}"/>
              </a:ext>
            </a:extLst>
          </p:cNvPr>
          <p:cNvCxnSpPr>
            <a:cxnSpLocks/>
          </p:cNvCxnSpPr>
          <p:nvPr/>
        </p:nvCxnSpPr>
        <p:spPr>
          <a:xfrm>
            <a:off x="949141" y="4058564"/>
            <a:ext cx="172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>
            <a:extLst>
              <a:ext uri="{FF2B5EF4-FFF2-40B4-BE49-F238E27FC236}">
                <a16:creationId xmlns:a16="http://schemas.microsoft.com/office/drawing/2014/main" id="{A6102551-F7EB-DF17-891A-AB81419F682D}"/>
              </a:ext>
            </a:extLst>
          </p:cNvPr>
          <p:cNvSpPr txBox="1"/>
          <p:nvPr/>
        </p:nvSpPr>
        <p:spPr>
          <a:xfrm>
            <a:off x="936147" y="4058564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9k</a:t>
            </a:r>
            <a:r>
              <a:rPr lang="hu-HU" sz="4000" baseline="30000" dirty="0"/>
              <a:t>2</a:t>
            </a:r>
            <a:r>
              <a:rPr lang="hu-HU" sz="4000" dirty="0"/>
              <a:t>m</a:t>
            </a:r>
            <a:r>
              <a:rPr lang="hu-HU" sz="4000" baseline="30000" dirty="0"/>
              <a:t> </a:t>
            </a:r>
            <a:r>
              <a:rPr lang="hu-HU" sz="4000" dirty="0"/>
              <a:t>n</a:t>
            </a:r>
            <a:r>
              <a:rPr lang="hu-HU" sz="4000" baseline="30000" dirty="0"/>
              <a:t>4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C263ADDB-BC3F-A657-F5E8-10ABF913BD5F}"/>
              </a:ext>
            </a:extLst>
          </p:cNvPr>
          <p:cNvSpPr txBox="1"/>
          <p:nvPr/>
        </p:nvSpPr>
        <p:spPr>
          <a:xfrm>
            <a:off x="2777695" y="374929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cxnSp>
        <p:nvCxnSpPr>
          <p:cNvPr id="40" name="Rovná spojnica 39">
            <a:extLst>
              <a:ext uri="{FF2B5EF4-FFF2-40B4-BE49-F238E27FC236}">
                <a16:creationId xmlns:a16="http://schemas.microsoft.com/office/drawing/2014/main" id="{9026FA1F-63AA-9711-86C9-DD6B24E54A5D}"/>
              </a:ext>
            </a:extLst>
          </p:cNvPr>
          <p:cNvCxnSpPr>
            <a:cxnSpLocks/>
          </p:cNvCxnSpPr>
          <p:nvPr/>
        </p:nvCxnSpPr>
        <p:spPr>
          <a:xfrm>
            <a:off x="3380438" y="4054073"/>
            <a:ext cx="151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kTextu 40">
            <a:extLst>
              <a:ext uri="{FF2B5EF4-FFF2-40B4-BE49-F238E27FC236}">
                <a16:creationId xmlns:a16="http://schemas.microsoft.com/office/drawing/2014/main" id="{1120603B-45D3-1BD1-AC69-B4811A180A85}"/>
              </a:ext>
            </a:extLst>
          </p:cNvPr>
          <p:cNvSpPr txBox="1"/>
          <p:nvPr/>
        </p:nvSpPr>
        <p:spPr>
          <a:xfrm>
            <a:off x="3794158" y="3291048"/>
            <a:ext cx="5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k</a:t>
            </a:r>
            <a:r>
              <a:rPr lang="hu-HU" sz="4000" baseline="30000" dirty="0"/>
              <a:t>5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2823F8CB-81D7-98C8-B4BF-68E0D56BC22C}"/>
              </a:ext>
            </a:extLst>
          </p:cNvPr>
          <p:cNvSpPr txBox="1"/>
          <p:nvPr/>
        </p:nvSpPr>
        <p:spPr>
          <a:xfrm>
            <a:off x="3801965" y="4067774"/>
            <a:ext cx="5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n</a:t>
            </a:r>
            <a:r>
              <a:rPr lang="hu-HU" sz="4000" baseline="30000" dirty="0"/>
              <a:t>4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D9FBB4F6-1B34-4F2F-652D-F2225574BE01}"/>
              </a:ext>
            </a:extLst>
          </p:cNvPr>
          <p:cNvSpPr txBox="1"/>
          <p:nvPr/>
        </p:nvSpPr>
        <p:spPr>
          <a:xfrm>
            <a:off x="3442689" y="408291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9</a:t>
            </a:r>
            <a:endParaRPr lang="hu-HU" sz="4000" baseline="30000" dirty="0"/>
          </a:p>
        </p:txBody>
      </p: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7FC102B9-913F-02ED-A00D-4C4ABDA2176C}"/>
              </a:ext>
            </a:extLst>
          </p:cNvPr>
          <p:cNvCxnSpPr>
            <a:cxnSpLocks/>
          </p:cNvCxnSpPr>
          <p:nvPr/>
        </p:nvCxnSpPr>
        <p:spPr>
          <a:xfrm flipH="1">
            <a:off x="1672285" y="3427224"/>
            <a:ext cx="224123" cy="1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nica 44">
            <a:extLst>
              <a:ext uri="{FF2B5EF4-FFF2-40B4-BE49-F238E27FC236}">
                <a16:creationId xmlns:a16="http://schemas.microsoft.com/office/drawing/2014/main" id="{A1C448C6-2DBB-0090-B505-36AB263370DE}"/>
              </a:ext>
            </a:extLst>
          </p:cNvPr>
          <p:cNvCxnSpPr>
            <a:cxnSpLocks/>
          </p:cNvCxnSpPr>
          <p:nvPr/>
        </p:nvCxnSpPr>
        <p:spPr>
          <a:xfrm flipH="1">
            <a:off x="1238730" y="4219076"/>
            <a:ext cx="476371" cy="386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lokTextu 45">
            <a:extLst>
              <a:ext uri="{FF2B5EF4-FFF2-40B4-BE49-F238E27FC236}">
                <a16:creationId xmlns:a16="http://schemas.microsoft.com/office/drawing/2014/main" id="{6079ADCC-9571-5D91-9A6E-0BA80BBF0BB7}"/>
              </a:ext>
            </a:extLst>
          </p:cNvPr>
          <p:cNvSpPr txBox="1"/>
          <p:nvPr/>
        </p:nvSpPr>
        <p:spPr>
          <a:xfrm>
            <a:off x="1582166" y="301859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5</a:t>
            </a:r>
          </a:p>
        </p:txBody>
      </p:sp>
      <p:cxnSp>
        <p:nvCxnSpPr>
          <p:cNvPr id="47" name="Rovná spojnica 46">
            <a:extLst>
              <a:ext uri="{FF2B5EF4-FFF2-40B4-BE49-F238E27FC236}">
                <a16:creationId xmlns:a16="http://schemas.microsoft.com/office/drawing/2014/main" id="{5AEC9778-5585-6577-AA57-D63865639723}"/>
              </a:ext>
            </a:extLst>
          </p:cNvPr>
          <p:cNvCxnSpPr>
            <a:cxnSpLocks/>
          </p:cNvCxnSpPr>
          <p:nvPr/>
        </p:nvCxnSpPr>
        <p:spPr>
          <a:xfrm flipH="1">
            <a:off x="1668386" y="4219075"/>
            <a:ext cx="504000" cy="371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>
            <a:extLst>
              <a:ext uri="{FF2B5EF4-FFF2-40B4-BE49-F238E27FC236}">
                <a16:creationId xmlns:a16="http://schemas.microsoft.com/office/drawing/2014/main" id="{19AC537E-C565-EB50-B35B-B179001D6FAD}"/>
              </a:ext>
            </a:extLst>
          </p:cNvPr>
          <p:cNvCxnSpPr>
            <a:cxnSpLocks/>
          </p:cNvCxnSpPr>
          <p:nvPr/>
        </p:nvCxnSpPr>
        <p:spPr>
          <a:xfrm flipH="1">
            <a:off x="2207236" y="3465751"/>
            <a:ext cx="216000" cy="18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kTextu 50">
            <a:extLst>
              <a:ext uri="{FF2B5EF4-FFF2-40B4-BE49-F238E27FC236}">
                <a16:creationId xmlns:a16="http://schemas.microsoft.com/office/drawing/2014/main" id="{D3BE4E71-9E1F-2525-4316-AA25A8BC3458}"/>
              </a:ext>
            </a:extLst>
          </p:cNvPr>
          <p:cNvSpPr txBox="1"/>
          <p:nvPr/>
        </p:nvSpPr>
        <p:spPr>
          <a:xfrm>
            <a:off x="2128604" y="30531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2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CCC1D86F-807E-57A2-B27F-7508B07187B7}"/>
              </a:ext>
            </a:extLst>
          </p:cNvPr>
          <p:cNvSpPr txBox="1"/>
          <p:nvPr/>
        </p:nvSpPr>
        <p:spPr>
          <a:xfrm>
            <a:off x="3452849" y="329043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7</a:t>
            </a:r>
            <a:endParaRPr lang="hu-HU" sz="4000" baseline="30000" dirty="0"/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8CF83B09-9971-D585-B54C-232C2E5FF49C}"/>
              </a:ext>
            </a:extLst>
          </p:cNvPr>
          <p:cNvSpPr txBox="1"/>
          <p:nvPr/>
        </p:nvSpPr>
        <p:spPr>
          <a:xfrm>
            <a:off x="1923889" y="40700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E6A4E4EA-E75A-7954-740D-F52836507BE8}"/>
              </a:ext>
            </a:extLst>
          </p:cNvPr>
          <p:cNvSpPr txBox="1"/>
          <p:nvPr/>
        </p:nvSpPr>
        <p:spPr>
          <a:xfrm>
            <a:off x="4231038" y="3291048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m</a:t>
            </a:r>
            <a:r>
              <a:rPr lang="hu-HU" sz="4000" baseline="30000" dirty="0"/>
              <a:t>2</a:t>
            </a:r>
          </a:p>
        </p:txBody>
      </p:sp>
      <p:sp>
        <p:nvSpPr>
          <p:cNvPr id="56" name="BlokTextu 55">
            <a:extLst>
              <a:ext uri="{FF2B5EF4-FFF2-40B4-BE49-F238E27FC236}">
                <a16:creationId xmlns:a16="http://schemas.microsoft.com/office/drawing/2014/main" id="{B05A95E1-35BE-68EE-1B04-132833A5C140}"/>
              </a:ext>
            </a:extLst>
          </p:cNvPr>
          <p:cNvSpPr txBox="1"/>
          <p:nvPr/>
        </p:nvSpPr>
        <p:spPr>
          <a:xfrm>
            <a:off x="1058441" y="5073539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6x</a:t>
            </a:r>
            <a:r>
              <a:rPr lang="hu-HU" sz="4000" baseline="30000" dirty="0"/>
              <a:t> </a:t>
            </a:r>
            <a:r>
              <a:rPr lang="hu-HU" sz="4000" dirty="0"/>
              <a:t>y</a:t>
            </a:r>
            <a:r>
              <a:rPr lang="hu-HU" sz="4000" baseline="30000" dirty="0"/>
              <a:t>2</a:t>
            </a:r>
          </a:p>
        </p:txBody>
      </p:sp>
      <p:cxnSp>
        <p:nvCxnSpPr>
          <p:cNvPr id="57" name="Rovná spojnica 56">
            <a:extLst>
              <a:ext uri="{FF2B5EF4-FFF2-40B4-BE49-F238E27FC236}">
                <a16:creationId xmlns:a16="http://schemas.microsoft.com/office/drawing/2014/main" id="{93C77284-32CA-BC6D-1515-E1AEC8D87264}"/>
              </a:ext>
            </a:extLst>
          </p:cNvPr>
          <p:cNvCxnSpPr>
            <a:cxnSpLocks/>
          </p:cNvCxnSpPr>
          <p:nvPr/>
        </p:nvCxnSpPr>
        <p:spPr>
          <a:xfrm>
            <a:off x="949141" y="5836564"/>
            <a:ext cx="2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BlokTextu 57">
            <a:extLst>
              <a:ext uri="{FF2B5EF4-FFF2-40B4-BE49-F238E27FC236}">
                <a16:creationId xmlns:a16="http://schemas.microsoft.com/office/drawing/2014/main" id="{EDA25CD5-1E65-E7BD-5DFA-3633B98C5E3F}"/>
              </a:ext>
            </a:extLst>
          </p:cNvPr>
          <p:cNvSpPr txBox="1"/>
          <p:nvPr/>
        </p:nvSpPr>
        <p:spPr>
          <a:xfrm>
            <a:off x="936147" y="5836564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18x</a:t>
            </a:r>
            <a:r>
              <a:rPr lang="hu-HU" sz="4000" baseline="30000" dirty="0"/>
              <a:t>4</a:t>
            </a:r>
            <a:r>
              <a:rPr lang="hu-HU" sz="4000" dirty="0"/>
              <a:t>y</a:t>
            </a:r>
            <a:r>
              <a:rPr lang="hu-HU" sz="4000" baseline="30000" dirty="0"/>
              <a:t>2</a:t>
            </a:r>
            <a:r>
              <a:rPr lang="hu-HU" sz="4000" dirty="0"/>
              <a:t>z</a:t>
            </a:r>
            <a:r>
              <a:rPr lang="hu-HU" sz="4000" baseline="30000" dirty="0"/>
              <a:t>5</a:t>
            </a:r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DD783540-40C9-E4FD-644E-D314E4A71367}"/>
              </a:ext>
            </a:extLst>
          </p:cNvPr>
          <p:cNvSpPr txBox="1"/>
          <p:nvPr/>
        </p:nvSpPr>
        <p:spPr>
          <a:xfrm>
            <a:off x="3052015" y="552729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=</a:t>
            </a:r>
          </a:p>
        </p:txBody>
      </p:sp>
      <p:cxnSp>
        <p:nvCxnSpPr>
          <p:cNvPr id="60" name="Rovná spojnica 59">
            <a:extLst>
              <a:ext uri="{FF2B5EF4-FFF2-40B4-BE49-F238E27FC236}">
                <a16:creationId xmlns:a16="http://schemas.microsoft.com/office/drawing/2014/main" id="{5C8BF331-AC25-5872-5F3A-36FFBDCD7909}"/>
              </a:ext>
            </a:extLst>
          </p:cNvPr>
          <p:cNvCxnSpPr>
            <a:cxnSpLocks/>
          </p:cNvCxnSpPr>
          <p:nvPr/>
        </p:nvCxnSpPr>
        <p:spPr>
          <a:xfrm flipH="1">
            <a:off x="1098283" y="5233591"/>
            <a:ext cx="385077" cy="4218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ovná spojnica 60">
            <a:extLst>
              <a:ext uri="{FF2B5EF4-FFF2-40B4-BE49-F238E27FC236}">
                <a16:creationId xmlns:a16="http://schemas.microsoft.com/office/drawing/2014/main" id="{333D1CAD-5FA1-603F-C09C-2BAB12BD0505}"/>
              </a:ext>
            </a:extLst>
          </p:cNvPr>
          <p:cNvCxnSpPr>
            <a:cxnSpLocks/>
          </p:cNvCxnSpPr>
          <p:nvPr/>
        </p:nvCxnSpPr>
        <p:spPr>
          <a:xfrm flipH="1">
            <a:off x="1081244" y="6005751"/>
            <a:ext cx="504000" cy="43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BlokTextu 61">
            <a:extLst>
              <a:ext uri="{FF2B5EF4-FFF2-40B4-BE49-F238E27FC236}">
                <a16:creationId xmlns:a16="http://schemas.microsoft.com/office/drawing/2014/main" id="{0363169A-BEE7-810C-5012-E62FD1EB329A}"/>
              </a:ext>
            </a:extLst>
          </p:cNvPr>
          <p:cNvSpPr txBox="1"/>
          <p:nvPr/>
        </p:nvSpPr>
        <p:spPr>
          <a:xfrm>
            <a:off x="890783" y="497083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63" name="BlokTextu 62">
            <a:extLst>
              <a:ext uri="{FF2B5EF4-FFF2-40B4-BE49-F238E27FC236}">
                <a16:creationId xmlns:a16="http://schemas.microsoft.com/office/drawing/2014/main" id="{F33B526C-5986-712B-ABBF-9E317D9573CF}"/>
              </a:ext>
            </a:extLst>
          </p:cNvPr>
          <p:cNvSpPr txBox="1"/>
          <p:nvPr/>
        </p:nvSpPr>
        <p:spPr>
          <a:xfrm>
            <a:off x="703933" y="621176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</a:t>
            </a:r>
          </a:p>
        </p:txBody>
      </p:sp>
      <p:cxnSp>
        <p:nvCxnSpPr>
          <p:cNvPr id="64" name="Rovná spojnica 63">
            <a:extLst>
              <a:ext uri="{FF2B5EF4-FFF2-40B4-BE49-F238E27FC236}">
                <a16:creationId xmlns:a16="http://schemas.microsoft.com/office/drawing/2014/main" id="{8EE7A53C-4482-7377-8910-D513B01AB8B7}"/>
              </a:ext>
            </a:extLst>
          </p:cNvPr>
          <p:cNvCxnSpPr>
            <a:cxnSpLocks/>
          </p:cNvCxnSpPr>
          <p:nvPr/>
        </p:nvCxnSpPr>
        <p:spPr>
          <a:xfrm>
            <a:off x="3624278" y="5832073"/>
            <a:ext cx="136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lokTextu 64">
            <a:extLst>
              <a:ext uri="{FF2B5EF4-FFF2-40B4-BE49-F238E27FC236}">
                <a16:creationId xmlns:a16="http://schemas.microsoft.com/office/drawing/2014/main" id="{0011C576-3824-16DC-0B19-582FB6F3593A}"/>
              </a:ext>
            </a:extLst>
          </p:cNvPr>
          <p:cNvSpPr txBox="1"/>
          <p:nvPr/>
        </p:nvSpPr>
        <p:spPr>
          <a:xfrm>
            <a:off x="4088798" y="506904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1</a:t>
            </a:r>
            <a:endParaRPr lang="hu-HU" sz="4000" baseline="30000" dirty="0"/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BF0FF36C-12F8-BA3E-F27F-4B30BCD21254}"/>
              </a:ext>
            </a:extLst>
          </p:cNvPr>
          <p:cNvSpPr txBox="1"/>
          <p:nvPr/>
        </p:nvSpPr>
        <p:spPr>
          <a:xfrm>
            <a:off x="4015325" y="5845774"/>
            <a:ext cx="630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x</a:t>
            </a:r>
            <a:r>
              <a:rPr lang="hu-HU" sz="4000" baseline="30000" dirty="0"/>
              <a:t>3</a:t>
            </a:r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81CC9B33-BCF6-6910-418B-6A918DDAD344}"/>
              </a:ext>
            </a:extLst>
          </p:cNvPr>
          <p:cNvSpPr txBox="1"/>
          <p:nvPr/>
        </p:nvSpPr>
        <p:spPr>
          <a:xfrm>
            <a:off x="3676369" y="586091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3</a:t>
            </a:r>
            <a:endParaRPr lang="hu-HU" sz="4000" baseline="30000" dirty="0"/>
          </a:p>
        </p:txBody>
      </p:sp>
      <p:cxnSp>
        <p:nvCxnSpPr>
          <p:cNvPr id="68" name="Rovná spojnica 67">
            <a:extLst>
              <a:ext uri="{FF2B5EF4-FFF2-40B4-BE49-F238E27FC236}">
                <a16:creationId xmlns:a16="http://schemas.microsoft.com/office/drawing/2014/main" id="{D0CB4303-5404-C5F3-90D6-D465B4370EFF}"/>
              </a:ext>
            </a:extLst>
          </p:cNvPr>
          <p:cNvCxnSpPr>
            <a:cxnSpLocks/>
          </p:cNvCxnSpPr>
          <p:nvPr/>
        </p:nvCxnSpPr>
        <p:spPr>
          <a:xfrm flipH="1">
            <a:off x="1853580" y="6005751"/>
            <a:ext cx="224123" cy="178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ovná spojnica 68">
            <a:extLst>
              <a:ext uri="{FF2B5EF4-FFF2-40B4-BE49-F238E27FC236}">
                <a16:creationId xmlns:a16="http://schemas.microsoft.com/office/drawing/2014/main" id="{7CF4E2D8-8B23-AF11-E779-CD0371442145}"/>
              </a:ext>
            </a:extLst>
          </p:cNvPr>
          <p:cNvCxnSpPr>
            <a:cxnSpLocks/>
          </p:cNvCxnSpPr>
          <p:nvPr/>
        </p:nvCxnSpPr>
        <p:spPr>
          <a:xfrm flipH="1">
            <a:off x="1380193" y="5226501"/>
            <a:ext cx="476371" cy="386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lokTextu 69">
            <a:extLst>
              <a:ext uri="{FF2B5EF4-FFF2-40B4-BE49-F238E27FC236}">
                <a16:creationId xmlns:a16="http://schemas.microsoft.com/office/drawing/2014/main" id="{C594C13F-29EF-59E6-1FF7-9D9446084E31}"/>
              </a:ext>
            </a:extLst>
          </p:cNvPr>
          <p:cNvSpPr txBox="1"/>
          <p:nvPr/>
        </p:nvSpPr>
        <p:spPr>
          <a:xfrm>
            <a:off x="1784863" y="62814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3</a:t>
            </a:r>
          </a:p>
        </p:txBody>
      </p:sp>
      <p:cxnSp>
        <p:nvCxnSpPr>
          <p:cNvPr id="71" name="Rovná spojnica 70">
            <a:extLst>
              <a:ext uri="{FF2B5EF4-FFF2-40B4-BE49-F238E27FC236}">
                <a16:creationId xmlns:a16="http://schemas.microsoft.com/office/drawing/2014/main" id="{1EB63FCC-D417-B9FF-EA16-E108A7436D07}"/>
              </a:ext>
            </a:extLst>
          </p:cNvPr>
          <p:cNvCxnSpPr>
            <a:cxnSpLocks/>
          </p:cNvCxnSpPr>
          <p:nvPr/>
        </p:nvCxnSpPr>
        <p:spPr>
          <a:xfrm flipH="1">
            <a:off x="1982408" y="6014361"/>
            <a:ext cx="504000" cy="371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>
            <a:extLst>
              <a:ext uri="{FF2B5EF4-FFF2-40B4-BE49-F238E27FC236}">
                <a16:creationId xmlns:a16="http://schemas.microsoft.com/office/drawing/2014/main" id="{62B0FCD0-AC28-2609-AB0E-C35396211636}"/>
              </a:ext>
            </a:extLst>
          </p:cNvPr>
          <p:cNvCxnSpPr>
            <a:cxnSpLocks/>
          </p:cNvCxnSpPr>
          <p:nvPr/>
        </p:nvCxnSpPr>
        <p:spPr>
          <a:xfrm flipH="1">
            <a:off x="1764543" y="5233591"/>
            <a:ext cx="476371" cy="3868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BlokTextu 75">
            <a:extLst>
              <a:ext uri="{FF2B5EF4-FFF2-40B4-BE49-F238E27FC236}">
                <a16:creationId xmlns:a16="http://schemas.microsoft.com/office/drawing/2014/main" id="{4610C4BE-F75A-F36C-2CB0-72F8BBAA2F50}"/>
              </a:ext>
            </a:extLst>
          </p:cNvPr>
          <p:cNvSpPr txBox="1"/>
          <p:nvPr/>
        </p:nvSpPr>
        <p:spPr>
          <a:xfrm>
            <a:off x="1558129" y="50860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77" name="BlokTextu 76">
            <a:extLst>
              <a:ext uri="{FF2B5EF4-FFF2-40B4-BE49-F238E27FC236}">
                <a16:creationId xmlns:a16="http://schemas.microsoft.com/office/drawing/2014/main" id="{769EA20E-4773-D3B7-1AC5-4663797F15EC}"/>
              </a:ext>
            </a:extLst>
          </p:cNvPr>
          <p:cNvSpPr txBox="1"/>
          <p:nvPr/>
        </p:nvSpPr>
        <p:spPr>
          <a:xfrm>
            <a:off x="4472525" y="5845774"/>
            <a:ext cx="5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z</a:t>
            </a:r>
            <a:r>
              <a:rPr lang="hu-HU" sz="4000" baseline="30000" dirty="0"/>
              <a:t>5</a:t>
            </a:r>
          </a:p>
        </p:txBody>
      </p:sp>
      <p:sp>
        <p:nvSpPr>
          <p:cNvPr id="78" name="BlokTextu 77">
            <a:extLst>
              <a:ext uri="{FF2B5EF4-FFF2-40B4-BE49-F238E27FC236}">
                <a16:creationId xmlns:a16="http://schemas.microsoft.com/office/drawing/2014/main" id="{5E95078B-2FC8-3492-486F-C2DAD93E965A}"/>
              </a:ext>
            </a:extLst>
          </p:cNvPr>
          <p:cNvSpPr txBox="1"/>
          <p:nvPr/>
        </p:nvSpPr>
        <p:spPr>
          <a:xfrm>
            <a:off x="7325360" y="1888197"/>
            <a:ext cx="4538727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számokat a legnagyobb közös osztóval osztjuk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kisebb kitevőjűt kihúzzuk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nagyobb kitevőből kivonjuk a kisebbet</a:t>
            </a:r>
          </a:p>
        </p:txBody>
      </p:sp>
      <p:pic>
        <p:nvPicPr>
          <p:cNvPr id="79" name="Kép 39" descr="ötlet.png">
            <a:extLst>
              <a:ext uri="{FF2B5EF4-FFF2-40B4-BE49-F238E27FC236}">
                <a16:creationId xmlns:a16="http://schemas.microsoft.com/office/drawing/2014/main" id="{0441FF94-5A6B-8F5E-CA30-F3D50038DA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65038" y="4014422"/>
            <a:ext cx="2088232" cy="19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20" grpId="0"/>
      <p:bldP spid="27" grpId="0"/>
      <p:bldP spid="41" grpId="0"/>
      <p:bldP spid="42" grpId="0"/>
      <p:bldP spid="43" grpId="0"/>
      <p:bldP spid="46" grpId="0"/>
      <p:bldP spid="51" grpId="0"/>
      <p:bldP spid="52" grpId="0"/>
      <p:bldP spid="53" grpId="0"/>
      <p:bldP spid="54" grpId="0"/>
      <p:bldP spid="62" grpId="0"/>
      <p:bldP spid="63" grpId="0"/>
      <p:bldP spid="65" grpId="0"/>
      <p:bldP spid="66" grpId="0"/>
      <p:bldP spid="67" grpId="0"/>
      <p:bldP spid="70" grpId="0"/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CAED591-8619-B89E-2C33-B9770786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Összetettebb feladatok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285E851-9DA3-F53F-2EAD-0B6EB324BF35}"/>
              </a:ext>
            </a:extLst>
          </p:cNvPr>
          <p:cNvSpPr txBox="1"/>
          <p:nvPr/>
        </p:nvSpPr>
        <p:spPr>
          <a:xfrm>
            <a:off x="236860" y="2013857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x . (4x</a:t>
            </a:r>
            <a:r>
              <a:rPr lang="hu-HU" sz="2800" b="1" baseline="30000" dirty="0"/>
              <a:t>2</a:t>
            </a:r>
            <a:r>
              <a:rPr lang="hu-HU" sz="2800" b="1" dirty="0"/>
              <a:t> + 9) =</a:t>
            </a:r>
          </a:p>
        </p:txBody>
      </p:sp>
      <p:sp>
        <p:nvSpPr>
          <p:cNvPr id="8" name="AutoShape 98">
            <a:extLst>
              <a:ext uri="{FF2B5EF4-FFF2-40B4-BE49-F238E27FC236}">
                <a16:creationId xmlns:a16="http://schemas.microsoft.com/office/drawing/2014/main" id="{8E3BF894-79BC-953F-52CB-2709C032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79" y="1704939"/>
            <a:ext cx="792000" cy="360000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9" name="AutoShape 98">
            <a:extLst>
              <a:ext uri="{FF2B5EF4-FFF2-40B4-BE49-F238E27FC236}">
                <a16:creationId xmlns:a16="http://schemas.microsoft.com/office/drawing/2014/main" id="{CB407BFC-4D3D-12A0-053A-82A77271C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79" y="1704939"/>
            <a:ext cx="1548000" cy="360000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CBCFBD9-3686-7D75-9764-72F737EC4B13}"/>
              </a:ext>
            </a:extLst>
          </p:cNvPr>
          <p:cNvSpPr txBox="1"/>
          <p:nvPr/>
        </p:nvSpPr>
        <p:spPr>
          <a:xfrm>
            <a:off x="2527209" y="2013856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4x</a:t>
            </a:r>
            <a:r>
              <a:rPr lang="hu-HU" sz="28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E255EF7-E8E1-B95F-DCA9-36C0F2B5BDBD}"/>
              </a:ext>
            </a:extLst>
          </p:cNvPr>
          <p:cNvSpPr txBox="1"/>
          <p:nvPr/>
        </p:nvSpPr>
        <p:spPr>
          <a:xfrm>
            <a:off x="3135351" y="2013856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+ 9x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D9F1925-653B-9DD6-8F66-E6E7C4DDE148}"/>
              </a:ext>
            </a:extLst>
          </p:cNvPr>
          <p:cNvSpPr txBox="1"/>
          <p:nvPr/>
        </p:nvSpPr>
        <p:spPr>
          <a:xfrm>
            <a:off x="236860" y="2989217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</a:t>
            </a:r>
            <a:r>
              <a:rPr lang="hu-HU" sz="2800" b="1" baseline="30000" dirty="0"/>
              <a:t>2</a:t>
            </a:r>
            <a:r>
              <a:rPr lang="hu-HU" sz="2800" b="1" dirty="0"/>
              <a:t> . (6a</a:t>
            </a:r>
            <a:r>
              <a:rPr lang="hu-HU" sz="2800" b="1" baseline="30000" dirty="0"/>
              <a:t>3</a:t>
            </a:r>
            <a:r>
              <a:rPr lang="hu-HU" sz="2800" b="1" dirty="0"/>
              <a:t> – 7b) =</a:t>
            </a:r>
          </a:p>
        </p:txBody>
      </p:sp>
      <p:sp>
        <p:nvSpPr>
          <p:cNvPr id="13" name="AutoShape 98">
            <a:extLst>
              <a:ext uri="{FF2B5EF4-FFF2-40B4-BE49-F238E27FC236}">
                <a16:creationId xmlns:a16="http://schemas.microsoft.com/office/drawing/2014/main" id="{CB8270B1-67D4-5CCD-8150-B79BCDC9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79" y="2680299"/>
            <a:ext cx="864000" cy="360000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14" name="AutoShape 98">
            <a:extLst>
              <a:ext uri="{FF2B5EF4-FFF2-40B4-BE49-F238E27FC236}">
                <a16:creationId xmlns:a16="http://schemas.microsoft.com/office/drawing/2014/main" id="{26DC2833-8B2B-8B9E-8A68-5F3664052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79" y="2680299"/>
            <a:ext cx="1692000" cy="360000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B4BF79F-EDB0-D4E9-C315-2BC3FB5572C6}"/>
              </a:ext>
            </a:extLst>
          </p:cNvPr>
          <p:cNvSpPr txBox="1"/>
          <p:nvPr/>
        </p:nvSpPr>
        <p:spPr>
          <a:xfrm>
            <a:off x="2821849" y="2989216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6a</a:t>
            </a:r>
            <a:r>
              <a:rPr lang="hu-HU" sz="2800" b="1" baseline="300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4EF8F04-DF42-82E6-E032-02B4F481AB0A}"/>
              </a:ext>
            </a:extLst>
          </p:cNvPr>
          <p:cNvSpPr txBox="1"/>
          <p:nvPr/>
        </p:nvSpPr>
        <p:spPr>
          <a:xfrm>
            <a:off x="3429991" y="2989216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– 7a</a:t>
            </a:r>
            <a:r>
              <a:rPr lang="hu-HU" sz="2800" b="1" baseline="30000" dirty="0">
                <a:solidFill>
                  <a:srgbClr val="C00000"/>
                </a:solidFill>
              </a:rPr>
              <a:t>2</a:t>
            </a:r>
            <a:r>
              <a:rPr lang="hu-HU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A58BC48F-5AD8-DCC7-D77B-CCD7988F335A}"/>
              </a:ext>
            </a:extLst>
          </p:cNvPr>
          <p:cNvSpPr txBox="1"/>
          <p:nvPr/>
        </p:nvSpPr>
        <p:spPr>
          <a:xfrm>
            <a:off x="236860" y="39137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5k</a:t>
            </a:r>
            <a:r>
              <a:rPr lang="hu-HU" sz="2800" b="1" baseline="30000" dirty="0"/>
              <a:t>3</a:t>
            </a:r>
            <a:r>
              <a:rPr lang="hu-HU" sz="2800" b="1" dirty="0"/>
              <a:t>m</a:t>
            </a:r>
            <a:r>
              <a:rPr lang="hu-HU" sz="2800" b="1" baseline="30000" dirty="0"/>
              <a:t>2</a:t>
            </a:r>
            <a:r>
              <a:rPr lang="hu-HU" sz="2800" b="1" dirty="0"/>
              <a:t> . (3k + 8m) =</a:t>
            </a:r>
          </a:p>
        </p:txBody>
      </p:sp>
      <p:sp>
        <p:nvSpPr>
          <p:cNvPr id="18" name="AutoShape 98">
            <a:extLst>
              <a:ext uri="{FF2B5EF4-FFF2-40B4-BE49-F238E27FC236}">
                <a16:creationId xmlns:a16="http://schemas.microsoft.com/office/drawing/2014/main" id="{C1D259D5-506C-862F-C2F0-81781654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59" y="3604859"/>
            <a:ext cx="1152000" cy="360000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19" name="AutoShape 98">
            <a:extLst>
              <a:ext uri="{FF2B5EF4-FFF2-40B4-BE49-F238E27FC236}">
                <a16:creationId xmlns:a16="http://schemas.microsoft.com/office/drawing/2014/main" id="{68C7442A-673F-7482-BB52-F00AD50F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59" y="3604859"/>
            <a:ext cx="1944000" cy="360000"/>
          </a:xfrm>
          <a:prstGeom prst="curvedDownArrow">
            <a:avLst>
              <a:gd name="adj1" fmla="val 23309"/>
              <a:gd name="adj2" fmla="val 46618"/>
              <a:gd name="adj3" fmla="val 33333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308C670-C318-BAC4-FE8A-0424A80BFC7F}"/>
              </a:ext>
            </a:extLst>
          </p:cNvPr>
          <p:cNvSpPr txBox="1"/>
          <p:nvPr/>
        </p:nvSpPr>
        <p:spPr>
          <a:xfrm>
            <a:off x="3360329" y="3913776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15k</a:t>
            </a:r>
            <a:r>
              <a:rPr lang="hu-HU" sz="2800" b="1" baseline="30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hu-HU" sz="2800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635D1614-7518-0DF8-6EDA-25D637671F7C}"/>
              </a:ext>
            </a:extLst>
          </p:cNvPr>
          <p:cNvSpPr txBox="1"/>
          <p:nvPr/>
        </p:nvSpPr>
        <p:spPr>
          <a:xfrm>
            <a:off x="4618711" y="3913776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+ 40k</a:t>
            </a:r>
            <a:r>
              <a:rPr lang="hu-HU" sz="2800" b="1" baseline="30000" dirty="0">
                <a:solidFill>
                  <a:srgbClr val="C00000"/>
                </a:solidFill>
              </a:rPr>
              <a:t>3</a:t>
            </a:r>
            <a:r>
              <a:rPr lang="hu-HU" sz="2800" b="1" dirty="0">
                <a:solidFill>
                  <a:srgbClr val="C00000"/>
                </a:solidFill>
              </a:rPr>
              <a:t>m</a:t>
            </a:r>
            <a:r>
              <a:rPr lang="hu-HU" sz="2800" b="1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517C204-12F4-35C3-61A1-1F26BDBC9638}"/>
              </a:ext>
            </a:extLst>
          </p:cNvPr>
          <p:cNvSpPr txBox="1"/>
          <p:nvPr/>
        </p:nvSpPr>
        <p:spPr>
          <a:xfrm>
            <a:off x="235584" y="4769895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16204B1A-22AF-6601-D22C-2C491BA4337A}"/>
              </a:ext>
            </a:extLst>
          </p:cNvPr>
          <p:cNvSpPr txBox="1"/>
          <p:nvPr/>
        </p:nvSpPr>
        <p:spPr>
          <a:xfrm>
            <a:off x="681041" y="47681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</a:t>
            </a:r>
            <a:r>
              <a:rPr lang="hu-HU" sz="2800" b="1" baseline="30000" dirty="0"/>
              <a:t>8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A1C715B8-6528-9932-26F0-A5BC2670C9E5}"/>
              </a:ext>
            </a:extLst>
          </p:cNvPr>
          <p:cNvSpPr txBox="1"/>
          <p:nvPr/>
        </p:nvSpPr>
        <p:spPr>
          <a:xfrm>
            <a:off x="1624004" y="476647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6 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CFFC8048-F9A7-1606-6748-A7BBB7F1210F}"/>
              </a:ext>
            </a:extLst>
          </p:cNvPr>
          <p:cNvSpPr txBox="1"/>
          <p:nvPr/>
        </p:nvSpPr>
        <p:spPr>
          <a:xfrm>
            <a:off x="1852305" y="4774922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</a:t>
            </a:r>
            <a:r>
              <a:rPr lang="hu-HU" sz="2800" b="1" baseline="30000" dirty="0"/>
              <a:t>5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EB52611C-0F33-1864-CE6B-BBA127F7FCF5}"/>
              </a:ext>
            </a:extLst>
          </p:cNvPr>
          <p:cNvSpPr txBox="1"/>
          <p:nvPr/>
        </p:nvSpPr>
        <p:spPr>
          <a:xfrm>
            <a:off x="2313036" y="476305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779CD30E-67C2-963C-15BF-EFB7EA702555}"/>
              </a:ext>
            </a:extLst>
          </p:cNvPr>
          <p:cNvSpPr txBox="1"/>
          <p:nvPr/>
        </p:nvSpPr>
        <p:spPr>
          <a:xfrm>
            <a:off x="2740269" y="4764755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CC00"/>
                </a:solidFill>
              </a:rPr>
              <a:t>2 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32912DE3-8C96-0B24-D23F-8C1ACA7F9326}"/>
              </a:ext>
            </a:extLst>
          </p:cNvPr>
          <p:cNvSpPr txBox="1"/>
          <p:nvPr/>
        </p:nvSpPr>
        <p:spPr>
          <a:xfrm>
            <a:off x="2995546" y="4763044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a</a:t>
            </a:r>
            <a:r>
              <a:rPr lang="hu-HU" sz="2800" b="1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F7DD671A-B402-A63D-F2B1-F3C4890A5255}"/>
              </a:ext>
            </a:extLst>
          </p:cNvPr>
          <p:cNvSpPr txBox="1"/>
          <p:nvPr/>
        </p:nvSpPr>
        <p:spPr>
          <a:xfrm>
            <a:off x="1418879" y="4765982"/>
            <a:ext cx="27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D3445563-B812-7BAB-CB9A-EAE6FA81029A}"/>
              </a:ext>
            </a:extLst>
          </p:cNvPr>
          <p:cNvSpPr txBox="1"/>
          <p:nvPr/>
        </p:nvSpPr>
        <p:spPr>
          <a:xfrm>
            <a:off x="1018569" y="47681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b</a:t>
            </a:r>
            <a:r>
              <a:rPr lang="hu-HU" sz="2800" b="1" baseline="30000" dirty="0"/>
              <a:t>5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99180600-B1EE-8646-AA07-F311A53B6A96}"/>
              </a:ext>
            </a:extLst>
          </p:cNvPr>
          <p:cNvSpPr txBox="1"/>
          <p:nvPr/>
        </p:nvSpPr>
        <p:spPr>
          <a:xfrm>
            <a:off x="3346065" y="4763043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u-HU" sz="2800" b="1" baseline="300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41E6AE19-F823-F112-F79C-E2830AAB51A5}"/>
              </a:ext>
            </a:extLst>
          </p:cNvPr>
          <p:cNvSpPr txBox="1"/>
          <p:nvPr/>
        </p:nvSpPr>
        <p:spPr>
          <a:xfrm>
            <a:off x="235584" y="5613175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18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740D510B-581A-57FC-AF5C-2BF420EC35E1}"/>
              </a:ext>
            </a:extLst>
          </p:cNvPr>
          <p:cNvSpPr txBox="1"/>
          <p:nvPr/>
        </p:nvSpPr>
        <p:spPr>
          <a:xfrm>
            <a:off x="681041" y="561146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x</a:t>
            </a:r>
            <a:r>
              <a:rPr lang="hu-HU" sz="2800" b="1" baseline="30000" dirty="0"/>
              <a:t>4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CDC21644-F7D1-3819-9D99-D9C94EDC8724}"/>
              </a:ext>
            </a:extLst>
          </p:cNvPr>
          <p:cNvSpPr txBox="1"/>
          <p:nvPr/>
        </p:nvSpPr>
        <p:spPr>
          <a:xfrm>
            <a:off x="1624004" y="560975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2 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FAC783E9-7101-DB1B-8139-8A4100E45B2D}"/>
              </a:ext>
            </a:extLst>
          </p:cNvPr>
          <p:cNvSpPr txBox="1"/>
          <p:nvPr/>
        </p:nvSpPr>
        <p:spPr>
          <a:xfrm>
            <a:off x="1852305" y="56182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x</a:t>
            </a:r>
            <a:r>
              <a:rPr lang="hu-HU" sz="2800" b="1" baseline="30000" dirty="0"/>
              <a:t>2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83C63DD0-2E8E-C2C4-806B-A9375095F220}"/>
              </a:ext>
            </a:extLst>
          </p:cNvPr>
          <p:cNvSpPr txBox="1"/>
          <p:nvPr/>
        </p:nvSpPr>
        <p:spPr>
          <a:xfrm>
            <a:off x="2648316" y="560633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=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206AD095-742D-F6D5-E2AB-0510E521B82E}"/>
              </a:ext>
            </a:extLst>
          </p:cNvPr>
          <p:cNvSpPr txBox="1"/>
          <p:nvPr/>
        </p:nvSpPr>
        <p:spPr>
          <a:xfrm>
            <a:off x="3024749" y="5608035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CC00"/>
                </a:solidFill>
              </a:rPr>
              <a:t>9 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B925BA80-B9D1-46B9-3A26-869D913AF010}"/>
              </a:ext>
            </a:extLst>
          </p:cNvPr>
          <p:cNvSpPr txBox="1"/>
          <p:nvPr/>
        </p:nvSpPr>
        <p:spPr>
          <a:xfrm>
            <a:off x="3280026" y="560632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x</a:t>
            </a:r>
            <a:r>
              <a:rPr lang="hu-HU" sz="2800" b="1" baseline="30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4C1F274B-E402-0696-C16F-ABFA51ED1492}"/>
              </a:ext>
            </a:extLst>
          </p:cNvPr>
          <p:cNvSpPr txBox="1"/>
          <p:nvPr/>
        </p:nvSpPr>
        <p:spPr>
          <a:xfrm>
            <a:off x="1418879" y="5609262"/>
            <a:ext cx="27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: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6DE913C8-E331-338E-D681-CA063D056D69}"/>
              </a:ext>
            </a:extLst>
          </p:cNvPr>
          <p:cNvSpPr txBox="1"/>
          <p:nvPr/>
        </p:nvSpPr>
        <p:spPr>
          <a:xfrm>
            <a:off x="2207289" y="561146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y</a:t>
            </a:r>
            <a:r>
              <a:rPr lang="hu-HU" sz="2800" b="1" baseline="30000" dirty="0"/>
              <a:t>5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D6A8E890-9C2B-4A4D-14A4-81E112B171A5}"/>
              </a:ext>
            </a:extLst>
          </p:cNvPr>
          <p:cNvSpPr txBox="1"/>
          <p:nvPr/>
        </p:nvSpPr>
        <p:spPr>
          <a:xfrm>
            <a:off x="3630545" y="5606323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hu-HU" sz="2800" b="1" baseline="30000" dirty="0">
                <a:solidFill>
                  <a:schemeClr val="accent1">
                    <a:lumMod val="75000"/>
                  </a:schemeClr>
                </a:solidFill>
              </a:rPr>
              <a:t>-5</a:t>
            </a:r>
          </a:p>
        </p:txBody>
      </p:sp>
      <p:pic>
        <p:nvPicPr>
          <p:cNvPr id="44" name="Obrázok 43">
            <a:extLst>
              <a:ext uri="{FF2B5EF4-FFF2-40B4-BE49-F238E27FC236}">
                <a16:creationId xmlns:a16="http://schemas.microsoft.com/office/drawing/2014/main" id="{BA4F9DDD-C7E2-95AD-069B-C9FEE3A77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937" y="3273696"/>
            <a:ext cx="1274708" cy="1348819"/>
          </a:xfrm>
          <a:prstGeom prst="rect">
            <a:avLst/>
          </a:prstGeom>
        </p:spPr>
      </p:pic>
      <p:sp>
        <p:nvSpPr>
          <p:cNvPr id="45" name="Bublina reči: oválna 44">
            <a:extLst>
              <a:ext uri="{FF2B5EF4-FFF2-40B4-BE49-F238E27FC236}">
                <a16:creationId xmlns:a16="http://schemas.microsoft.com/office/drawing/2014/main" id="{BECA3665-5B4C-8E5D-0CA5-3AB5C84A150B}"/>
              </a:ext>
            </a:extLst>
          </p:cNvPr>
          <p:cNvSpPr/>
          <p:nvPr/>
        </p:nvSpPr>
        <p:spPr>
          <a:xfrm>
            <a:off x="6190504" y="3072193"/>
            <a:ext cx="4322088" cy="1339423"/>
          </a:xfrm>
          <a:prstGeom prst="wedgeEllipseCallout">
            <a:avLst>
              <a:gd name="adj1" fmla="val 55485"/>
              <a:gd name="adj2" fmla="val -1634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82FF4982-F7DA-FDB3-DB9E-BFA175770FBC}"/>
              </a:ext>
            </a:extLst>
          </p:cNvPr>
          <p:cNvSpPr txBox="1"/>
          <p:nvPr/>
        </p:nvSpPr>
        <p:spPr>
          <a:xfrm>
            <a:off x="6046504" y="3267516"/>
            <a:ext cx="466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</a:rPr>
              <a:t>Az osztandóban nincs </a:t>
            </a:r>
            <a:r>
              <a:rPr lang="hu-HU" sz="2800" b="1" dirty="0" err="1">
                <a:solidFill>
                  <a:srgbClr val="00B050"/>
                </a:solidFill>
              </a:rPr>
              <a:t>y.</a:t>
            </a:r>
            <a:endParaRPr lang="hu-HU" sz="2800" b="1" dirty="0">
              <a:solidFill>
                <a:srgbClr val="00B050"/>
              </a:solidFill>
            </a:endParaRPr>
          </a:p>
          <a:p>
            <a:pPr algn="ctr"/>
            <a:r>
              <a:rPr lang="hu-HU" sz="2800" b="1" dirty="0">
                <a:solidFill>
                  <a:srgbClr val="00B050"/>
                </a:solidFill>
              </a:rPr>
              <a:t>Vagy csak nem látjuk?</a:t>
            </a:r>
          </a:p>
        </p:txBody>
      </p:sp>
      <p:sp>
        <p:nvSpPr>
          <p:cNvPr id="47" name="Bublina reči: oválna 46">
            <a:extLst>
              <a:ext uri="{FF2B5EF4-FFF2-40B4-BE49-F238E27FC236}">
                <a16:creationId xmlns:a16="http://schemas.microsoft.com/office/drawing/2014/main" id="{F0E9B2D7-46FE-B97C-8827-714669E717E0}"/>
              </a:ext>
            </a:extLst>
          </p:cNvPr>
          <p:cNvSpPr/>
          <p:nvPr/>
        </p:nvSpPr>
        <p:spPr>
          <a:xfrm>
            <a:off x="6419383" y="5131771"/>
            <a:ext cx="3728652" cy="1339423"/>
          </a:xfrm>
          <a:prstGeom prst="wedgeEllipseCallout">
            <a:avLst>
              <a:gd name="adj1" fmla="val 59377"/>
              <a:gd name="adj2" fmla="val 2340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8" name="Kép 39" descr="ötlet.png">
            <a:extLst>
              <a:ext uri="{FF2B5EF4-FFF2-40B4-BE49-F238E27FC236}">
                <a16:creationId xmlns:a16="http://schemas.microsoft.com/office/drawing/2014/main" id="{9C5E741A-8308-DE07-1E67-32DC100C7B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337448" y="5041118"/>
            <a:ext cx="1857525" cy="1701492"/>
          </a:xfrm>
          <a:prstGeom prst="rect">
            <a:avLst/>
          </a:prstGeom>
        </p:spPr>
      </p:pic>
      <p:sp>
        <p:nvSpPr>
          <p:cNvPr id="49" name="BlokTextu 48">
            <a:extLst>
              <a:ext uri="{FF2B5EF4-FFF2-40B4-BE49-F238E27FC236}">
                <a16:creationId xmlns:a16="http://schemas.microsoft.com/office/drawing/2014/main" id="{49EF8BD6-E597-B481-27A2-5A3F91DAC59B}"/>
              </a:ext>
            </a:extLst>
          </p:cNvPr>
          <p:cNvSpPr txBox="1"/>
          <p:nvPr/>
        </p:nvSpPr>
        <p:spPr>
          <a:xfrm>
            <a:off x="6555593" y="5205988"/>
            <a:ext cx="351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Az tűnik el,</a:t>
            </a:r>
          </a:p>
          <a:p>
            <a:pPr algn="ctr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ami a nulladikon van!</a:t>
            </a:r>
          </a:p>
        </p:txBody>
      </p:sp>
      <p:pic>
        <p:nvPicPr>
          <p:cNvPr id="50" name="Obrázok 49">
            <a:extLst>
              <a:ext uri="{FF2B5EF4-FFF2-40B4-BE49-F238E27FC236}">
                <a16:creationId xmlns:a16="http://schemas.microsoft.com/office/drawing/2014/main" id="{48E76A2A-7892-D7A2-DDC5-09424164A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5485" y="1704939"/>
            <a:ext cx="1336770" cy="1136255"/>
          </a:xfrm>
          <a:prstGeom prst="rect">
            <a:avLst/>
          </a:prstGeom>
        </p:spPr>
      </p:pic>
      <p:sp>
        <p:nvSpPr>
          <p:cNvPr id="51" name="Bublina reči: oválna 50">
            <a:extLst>
              <a:ext uri="{FF2B5EF4-FFF2-40B4-BE49-F238E27FC236}">
                <a16:creationId xmlns:a16="http://schemas.microsoft.com/office/drawing/2014/main" id="{9D5952B0-5AA3-9EDF-D487-1312FE6CA4BA}"/>
              </a:ext>
            </a:extLst>
          </p:cNvPr>
          <p:cNvSpPr/>
          <p:nvPr/>
        </p:nvSpPr>
        <p:spPr>
          <a:xfrm>
            <a:off x="5242378" y="1211809"/>
            <a:ext cx="5181782" cy="1339423"/>
          </a:xfrm>
          <a:prstGeom prst="wedgeEllipseCallout">
            <a:avLst>
              <a:gd name="adj1" fmla="val 53358"/>
              <a:gd name="adj2" fmla="val -1837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B7A56708-5ECD-AAB6-4179-5414D67DB8C6}"/>
              </a:ext>
            </a:extLst>
          </p:cNvPr>
          <p:cNvSpPr txBox="1"/>
          <p:nvPr/>
        </p:nvSpPr>
        <p:spPr>
          <a:xfrm>
            <a:off x="5483703" y="1350903"/>
            <a:ext cx="470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70C0"/>
                </a:solidFill>
              </a:rPr>
              <a:t>Az osztás nem felcserélhető, és mindig az első kitevőből vonjuk ki a másodikat…</a:t>
            </a: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CCD1147B-06D6-F5FA-9821-9A054FA07686}"/>
              </a:ext>
            </a:extLst>
          </p:cNvPr>
          <p:cNvSpPr txBox="1"/>
          <p:nvPr/>
        </p:nvSpPr>
        <p:spPr>
          <a:xfrm>
            <a:off x="1038889" y="561146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y</a:t>
            </a:r>
            <a:r>
              <a:rPr lang="hu-HU" sz="2800" b="1" baseline="30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BlokTextu 53">
                <a:extLst>
                  <a:ext uri="{FF2B5EF4-FFF2-40B4-BE49-F238E27FC236}">
                    <a16:creationId xmlns:a16="http://schemas.microsoft.com/office/drawing/2014/main" id="{70142224-485D-382F-0DA5-2B87548776F9}"/>
                  </a:ext>
                </a:extLst>
              </p:cNvPr>
              <p:cNvSpPr txBox="1"/>
              <p:nvPr/>
            </p:nvSpPr>
            <p:spPr>
              <a:xfrm>
                <a:off x="4122939" y="5547539"/>
                <a:ext cx="1164101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/>
                  <a:t>=</a:t>
                </a:r>
                <a:r>
                  <a:rPr lang="hu-HU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1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num>
                      <m:den/>
                    </m:f>
                  </m:oMath>
                </a14:m>
                <a:endParaRPr lang="hu-HU" sz="3200" b="1" dirty="0"/>
              </a:p>
            </p:txBody>
          </p:sp>
        </mc:Choice>
        <mc:Fallback xmlns="">
          <p:sp>
            <p:nvSpPr>
              <p:cNvPr id="54" name="BlokTextu 53">
                <a:extLst>
                  <a:ext uri="{FF2B5EF4-FFF2-40B4-BE49-F238E27FC236}">
                    <a16:creationId xmlns:a16="http://schemas.microsoft.com/office/drawing/2014/main" id="{70142224-485D-382F-0DA5-2B8754877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39" y="5547539"/>
                <a:ext cx="1164101" cy="688650"/>
              </a:xfrm>
              <a:prstGeom prst="rect">
                <a:avLst/>
              </a:prstGeom>
              <a:blipFill>
                <a:blip r:embed="rId5"/>
                <a:stretch>
                  <a:fillRect l="-10471" t="-1770" b="-70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BlokTextu 54">
            <a:extLst>
              <a:ext uri="{FF2B5EF4-FFF2-40B4-BE49-F238E27FC236}">
                <a16:creationId xmlns:a16="http://schemas.microsoft.com/office/drawing/2014/main" id="{41723E3F-799A-0CCB-2F1F-9AEF01BB38AA}"/>
              </a:ext>
            </a:extLst>
          </p:cNvPr>
          <p:cNvSpPr txBox="1"/>
          <p:nvPr/>
        </p:nvSpPr>
        <p:spPr>
          <a:xfrm>
            <a:off x="4528624" y="5369431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9</a:t>
            </a:r>
          </a:p>
        </p:txBody>
      </p:sp>
      <p:sp>
        <p:nvSpPr>
          <p:cNvPr id="56" name="BlokTextu 55">
            <a:extLst>
              <a:ext uri="{FF2B5EF4-FFF2-40B4-BE49-F238E27FC236}">
                <a16:creationId xmlns:a16="http://schemas.microsoft.com/office/drawing/2014/main" id="{042AB1FA-61A3-ED38-6301-B85990AE1976}"/>
              </a:ext>
            </a:extLst>
          </p:cNvPr>
          <p:cNvSpPr txBox="1"/>
          <p:nvPr/>
        </p:nvSpPr>
        <p:spPr>
          <a:xfrm>
            <a:off x="4603304" y="5825805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y</a:t>
            </a:r>
            <a:r>
              <a:rPr lang="hu-HU" sz="2800" b="1" baseline="30000" dirty="0"/>
              <a:t>5</a:t>
            </a:r>
          </a:p>
        </p:txBody>
      </p:sp>
      <p:sp>
        <p:nvSpPr>
          <p:cNvPr id="57" name="BlokTextu 56">
            <a:extLst>
              <a:ext uri="{FF2B5EF4-FFF2-40B4-BE49-F238E27FC236}">
                <a16:creationId xmlns:a16="http://schemas.microsoft.com/office/drawing/2014/main" id="{56F5B820-6471-C895-3612-CF7209807422}"/>
              </a:ext>
            </a:extLst>
          </p:cNvPr>
          <p:cNvSpPr txBox="1"/>
          <p:nvPr/>
        </p:nvSpPr>
        <p:spPr>
          <a:xfrm>
            <a:off x="4776717" y="537297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x</a:t>
            </a:r>
            <a:r>
              <a:rPr lang="hu-HU" sz="28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12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7EC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/>
      <p:bldP spid="16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2" grpId="0"/>
      <p:bldP spid="43" grpId="0"/>
      <p:bldP spid="45" grpId="0" animBg="1"/>
      <p:bldP spid="46" grpId="0"/>
      <p:bldP spid="47" grpId="0" animBg="1"/>
      <p:bldP spid="49" grpId="0"/>
      <p:bldP spid="51" grpId="0" animBg="1"/>
      <p:bldP spid="52" grpId="0"/>
      <p:bldP spid="53" grpId="0"/>
      <p:bldP spid="53" grpId="1"/>
      <p:bldP spid="54" grpId="0"/>
      <p:bldP spid="55" grpId="0"/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cons.iconarchive.com/icons/google/noto-emoji-smileys/256/10091-nerd-face-icon.png">
            <a:extLst>
              <a:ext uri="{FF2B5EF4-FFF2-40B4-BE49-F238E27FC236}">
                <a16:creationId xmlns:a16="http://schemas.microsoft.com/office/drawing/2014/main" id="{A2EB057B-ECE0-D507-3B9A-82C92BA6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418" y="1935085"/>
            <a:ext cx="2103515" cy="2103515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6EB0A0F-8DFE-4BFC-DE4D-178227D72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436459" y="1876291"/>
            <a:ext cx="2919719" cy="2150859"/>
          </a:xfrm>
          <a:prstGeom prst="rect">
            <a:avLst/>
          </a:prstGeom>
          <a:noFill/>
        </p:spPr>
      </p:pic>
      <p:sp>
        <p:nvSpPr>
          <p:cNvPr id="8" name="Bublina reči: oválna 7">
            <a:extLst>
              <a:ext uri="{FF2B5EF4-FFF2-40B4-BE49-F238E27FC236}">
                <a16:creationId xmlns:a16="http://schemas.microsoft.com/office/drawing/2014/main" id="{76F234F9-389A-4274-C529-3CFFE9D809CA}"/>
              </a:ext>
            </a:extLst>
          </p:cNvPr>
          <p:cNvSpPr/>
          <p:nvPr/>
        </p:nvSpPr>
        <p:spPr>
          <a:xfrm>
            <a:off x="4856481" y="3429000"/>
            <a:ext cx="3836852" cy="1371600"/>
          </a:xfrm>
          <a:prstGeom prst="wedgeEllipseCallout">
            <a:avLst>
              <a:gd name="adj1" fmla="val 52712"/>
              <a:gd name="adj2" fmla="val -4226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rgbClr val="006600"/>
                </a:solidFill>
              </a:rPr>
              <a:t>Az nem kifejezés!!!</a:t>
            </a:r>
          </a:p>
        </p:txBody>
      </p:sp>
      <p:sp>
        <p:nvSpPr>
          <p:cNvPr id="9" name="Bublina reči: oválna 8">
            <a:extLst>
              <a:ext uri="{FF2B5EF4-FFF2-40B4-BE49-F238E27FC236}">
                <a16:creationId xmlns:a16="http://schemas.microsoft.com/office/drawing/2014/main" id="{7FCEE44F-C27A-5D93-E435-DF5070FCA0F1}"/>
              </a:ext>
            </a:extLst>
          </p:cNvPr>
          <p:cNvSpPr/>
          <p:nvPr/>
        </p:nvSpPr>
        <p:spPr>
          <a:xfrm>
            <a:off x="2744650" y="609600"/>
            <a:ext cx="5374419" cy="1469571"/>
          </a:xfrm>
          <a:prstGeom prst="wedgeEllipseCallout">
            <a:avLst>
              <a:gd name="adj1" fmla="val -29450"/>
              <a:gd name="adj2" fmla="val 6027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Ugye milyen érdekes betűkkel számolni?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0267073D-70BF-40A1-839B-4B56878E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194438"/>
            <a:ext cx="10728960" cy="1410359"/>
          </a:xfrm>
          <a:solidFill>
            <a:srgbClr val="FFFFCC"/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 algn="ctr"/>
            <a:r>
              <a:rPr lang="hu-H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5323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ép 4">
            <a:extLst>
              <a:ext uri="{FF2B5EF4-FFF2-40B4-BE49-F238E27FC236}">
                <a16:creationId xmlns:a16="http://schemas.microsoft.com/office/drawing/2014/main" id="{83AFB67B-39BF-EFC0-7C13-64C31C19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870" y="1956772"/>
            <a:ext cx="560394" cy="720000"/>
          </a:xfrm>
          <a:prstGeom prst="rect">
            <a:avLst/>
          </a:prstGeom>
        </p:spPr>
      </p:pic>
      <p:sp>
        <p:nvSpPr>
          <p:cNvPr id="37" name="Szövegdoboz 5">
            <a:extLst>
              <a:ext uri="{FF2B5EF4-FFF2-40B4-BE49-F238E27FC236}">
                <a16:creationId xmlns:a16="http://schemas.microsoft.com/office/drawing/2014/main" id="{281EF4E2-C2CC-9A14-0343-497506E47D60}"/>
              </a:ext>
            </a:extLst>
          </p:cNvPr>
          <p:cNvSpPr txBox="1"/>
          <p:nvPr/>
        </p:nvSpPr>
        <p:spPr>
          <a:xfrm>
            <a:off x="7013605" y="1596732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38" name="Kép 6">
            <a:extLst>
              <a:ext uri="{FF2B5EF4-FFF2-40B4-BE49-F238E27FC236}">
                <a16:creationId xmlns:a16="http://schemas.microsoft.com/office/drawing/2014/main" id="{9BDADF53-DBC8-D280-5852-D0B1FF4AE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3054" y="1956772"/>
            <a:ext cx="560394" cy="720000"/>
          </a:xfrm>
          <a:prstGeom prst="rect">
            <a:avLst/>
          </a:prstGeom>
        </p:spPr>
      </p:pic>
      <p:sp>
        <p:nvSpPr>
          <p:cNvPr id="39" name="Szövegdoboz 7">
            <a:extLst>
              <a:ext uri="{FF2B5EF4-FFF2-40B4-BE49-F238E27FC236}">
                <a16:creationId xmlns:a16="http://schemas.microsoft.com/office/drawing/2014/main" id="{DEC4F2C5-5542-598C-DD8A-622D8D10CF12}"/>
              </a:ext>
            </a:extLst>
          </p:cNvPr>
          <p:cNvSpPr txBox="1"/>
          <p:nvPr/>
        </p:nvSpPr>
        <p:spPr>
          <a:xfrm>
            <a:off x="8741797" y="1596732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=</a:t>
            </a:r>
          </a:p>
        </p:txBody>
      </p:sp>
      <p:sp>
        <p:nvSpPr>
          <p:cNvPr id="40" name="Szövegdoboz 8">
            <a:extLst>
              <a:ext uri="{FF2B5EF4-FFF2-40B4-BE49-F238E27FC236}">
                <a16:creationId xmlns:a16="http://schemas.microsoft.com/office/drawing/2014/main" id="{7F7A7AF0-400E-3BAF-EAB4-0B6156E22975}"/>
              </a:ext>
            </a:extLst>
          </p:cNvPr>
          <p:cNvSpPr txBox="1"/>
          <p:nvPr/>
        </p:nvSpPr>
        <p:spPr>
          <a:xfrm>
            <a:off x="9533885" y="1641445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2</a:t>
            </a:r>
          </a:p>
        </p:txBody>
      </p:sp>
      <p:pic>
        <p:nvPicPr>
          <p:cNvPr id="41" name="Kép 9">
            <a:extLst>
              <a:ext uri="{FF2B5EF4-FFF2-40B4-BE49-F238E27FC236}">
                <a16:creationId xmlns:a16="http://schemas.microsoft.com/office/drawing/2014/main" id="{DEBB6945-5F2E-1769-46D2-52B2A5990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49" y="1956772"/>
            <a:ext cx="560394" cy="720000"/>
          </a:xfrm>
          <a:prstGeom prst="rect">
            <a:avLst/>
          </a:prstGeom>
        </p:spPr>
      </p:pic>
      <p:pic>
        <p:nvPicPr>
          <p:cNvPr id="42" name="Kép 10" descr="körte.gif">
            <a:extLst>
              <a:ext uri="{FF2B5EF4-FFF2-40B4-BE49-F238E27FC236}">
                <a16:creationId xmlns:a16="http://schemas.microsoft.com/office/drawing/2014/main" id="{FF3E1977-0184-8551-26B6-01D5A8E8E3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244" y="3417891"/>
            <a:ext cx="529810" cy="720000"/>
          </a:xfrm>
          <a:prstGeom prst="rect">
            <a:avLst/>
          </a:prstGeom>
        </p:spPr>
      </p:pic>
      <p:sp>
        <p:nvSpPr>
          <p:cNvPr id="43" name="Szövegdoboz 11">
            <a:extLst>
              <a:ext uri="{FF2B5EF4-FFF2-40B4-BE49-F238E27FC236}">
                <a16:creationId xmlns:a16="http://schemas.microsoft.com/office/drawing/2014/main" id="{1EADDF44-45F6-1AE6-D6D1-4D730D7DA386}"/>
              </a:ext>
            </a:extLst>
          </p:cNvPr>
          <p:cNvSpPr txBox="1"/>
          <p:nvPr/>
        </p:nvSpPr>
        <p:spPr>
          <a:xfrm>
            <a:off x="5721175" y="3057851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44" name="Kép 12" descr="körte.gif">
            <a:extLst>
              <a:ext uri="{FF2B5EF4-FFF2-40B4-BE49-F238E27FC236}">
                <a16:creationId xmlns:a16="http://schemas.microsoft.com/office/drawing/2014/main" id="{7CDE668B-C366-3D2A-1285-52E4CBD8A0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5271" y="3417891"/>
            <a:ext cx="529810" cy="720000"/>
          </a:xfrm>
          <a:prstGeom prst="rect">
            <a:avLst/>
          </a:prstGeom>
        </p:spPr>
      </p:pic>
      <p:sp>
        <p:nvSpPr>
          <p:cNvPr id="45" name="Szövegdoboz 13">
            <a:extLst>
              <a:ext uri="{FF2B5EF4-FFF2-40B4-BE49-F238E27FC236}">
                <a16:creationId xmlns:a16="http://schemas.microsoft.com/office/drawing/2014/main" id="{77D09BEB-FA92-A5B6-D2D7-C65D2D814934}"/>
              </a:ext>
            </a:extLst>
          </p:cNvPr>
          <p:cNvSpPr txBox="1"/>
          <p:nvPr/>
        </p:nvSpPr>
        <p:spPr>
          <a:xfrm>
            <a:off x="7233343" y="3057851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46" name="Kép 14" descr="körte.gif">
            <a:extLst>
              <a:ext uri="{FF2B5EF4-FFF2-40B4-BE49-F238E27FC236}">
                <a16:creationId xmlns:a16="http://schemas.microsoft.com/office/drawing/2014/main" id="{896FE274-2634-DBB9-9342-7B0A6F0077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439" y="3417891"/>
            <a:ext cx="529810" cy="720000"/>
          </a:xfrm>
          <a:prstGeom prst="rect">
            <a:avLst/>
          </a:prstGeom>
        </p:spPr>
      </p:pic>
      <p:sp>
        <p:nvSpPr>
          <p:cNvPr id="47" name="Szövegdoboz 15">
            <a:extLst>
              <a:ext uri="{FF2B5EF4-FFF2-40B4-BE49-F238E27FC236}">
                <a16:creationId xmlns:a16="http://schemas.microsoft.com/office/drawing/2014/main" id="{B3A6575D-0226-E837-83C7-067CB9E654AD}"/>
              </a:ext>
            </a:extLst>
          </p:cNvPr>
          <p:cNvSpPr txBox="1"/>
          <p:nvPr/>
        </p:nvSpPr>
        <p:spPr>
          <a:xfrm>
            <a:off x="8742624" y="3057851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=</a:t>
            </a:r>
          </a:p>
        </p:txBody>
      </p:sp>
      <p:sp>
        <p:nvSpPr>
          <p:cNvPr id="48" name="Szövegdoboz 16">
            <a:extLst>
              <a:ext uri="{FF2B5EF4-FFF2-40B4-BE49-F238E27FC236}">
                <a16:creationId xmlns:a16="http://schemas.microsoft.com/office/drawing/2014/main" id="{DF0F9963-07C2-7251-B220-3D7607976589}"/>
              </a:ext>
            </a:extLst>
          </p:cNvPr>
          <p:cNvSpPr txBox="1"/>
          <p:nvPr/>
        </p:nvSpPr>
        <p:spPr>
          <a:xfrm>
            <a:off x="9534712" y="3065717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3</a:t>
            </a:r>
            <a:endParaRPr lang="hu-HU" sz="8800" dirty="0"/>
          </a:p>
        </p:txBody>
      </p:sp>
      <p:pic>
        <p:nvPicPr>
          <p:cNvPr id="49" name="Kép 17" descr="körte.gif">
            <a:extLst>
              <a:ext uri="{FF2B5EF4-FFF2-40B4-BE49-F238E27FC236}">
                <a16:creationId xmlns:a16="http://schemas.microsoft.com/office/drawing/2014/main" id="{BD24A8A4-99D5-9EA1-B9E1-9EEDC07DD7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1765" y="3417891"/>
            <a:ext cx="529810" cy="720000"/>
          </a:xfrm>
          <a:prstGeom prst="rect">
            <a:avLst/>
          </a:prstGeom>
        </p:spPr>
      </p:pic>
      <p:sp>
        <p:nvSpPr>
          <p:cNvPr id="50" name="Szövegdoboz 30">
            <a:extLst>
              <a:ext uri="{FF2B5EF4-FFF2-40B4-BE49-F238E27FC236}">
                <a16:creationId xmlns:a16="http://schemas.microsoft.com/office/drawing/2014/main" id="{24E461F0-B990-52E1-E3E5-82CDF718CB36}"/>
              </a:ext>
            </a:extLst>
          </p:cNvPr>
          <p:cNvSpPr txBox="1"/>
          <p:nvPr/>
        </p:nvSpPr>
        <p:spPr>
          <a:xfrm>
            <a:off x="0" y="6273926"/>
            <a:ext cx="1219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FF0000"/>
                </a:solidFill>
              </a:rPr>
              <a:t>Az almát az almával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FF9900"/>
                </a:solidFill>
              </a:rPr>
              <a:t>a körtét a körtével</a:t>
            </a:r>
            <a:r>
              <a:rPr lang="hu-HU" sz="2400" dirty="0"/>
              <a:t>, az eurót az euróval adhatjuk össze (vagy vonhatjuk ki)!!!</a:t>
            </a:r>
          </a:p>
        </p:txBody>
      </p:sp>
      <p:pic>
        <p:nvPicPr>
          <p:cNvPr id="51" name="Kép 18">
            <a:extLst>
              <a:ext uri="{FF2B5EF4-FFF2-40B4-BE49-F238E27FC236}">
                <a16:creationId xmlns:a16="http://schemas.microsoft.com/office/drawing/2014/main" id="{6142DCA6-1845-F199-29BA-B48B06B1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29" y="4908185"/>
            <a:ext cx="560394" cy="720000"/>
          </a:xfrm>
          <a:prstGeom prst="rect">
            <a:avLst/>
          </a:prstGeom>
        </p:spPr>
      </p:pic>
      <p:sp>
        <p:nvSpPr>
          <p:cNvPr id="52" name="Szövegdoboz 19">
            <a:extLst>
              <a:ext uri="{FF2B5EF4-FFF2-40B4-BE49-F238E27FC236}">
                <a16:creationId xmlns:a16="http://schemas.microsoft.com/office/drawing/2014/main" id="{D0C029EB-190C-99D8-A762-1851E443FB64}"/>
              </a:ext>
            </a:extLst>
          </p:cNvPr>
          <p:cNvSpPr txBox="1"/>
          <p:nvPr/>
        </p:nvSpPr>
        <p:spPr>
          <a:xfrm>
            <a:off x="1158695" y="4592858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53" name="Kép 21" descr="körte.gif">
            <a:extLst>
              <a:ext uri="{FF2B5EF4-FFF2-40B4-BE49-F238E27FC236}">
                <a16:creationId xmlns:a16="http://schemas.microsoft.com/office/drawing/2014/main" id="{72253DA1-2324-BA96-8B8C-234761D318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402" y="4980193"/>
            <a:ext cx="529811" cy="720000"/>
          </a:xfrm>
          <a:prstGeom prst="rect">
            <a:avLst/>
          </a:prstGeom>
        </p:spPr>
      </p:pic>
      <p:sp>
        <p:nvSpPr>
          <p:cNvPr id="54" name="Szövegdoboz 22">
            <a:extLst>
              <a:ext uri="{FF2B5EF4-FFF2-40B4-BE49-F238E27FC236}">
                <a16:creationId xmlns:a16="http://schemas.microsoft.com/office/drawing/2014/main" id="{8742FF2B-BBF1-0855-0AEA-169578BBBD30}"/>
              </a:ext>
            </a:extLst>
          </p:cNvPr>
          <p:cNvSpPr txBox="1"/>
          <p:nvPr/>
        </p:nvSpPr>
        <p:spPr>
          <a:xfrm>
            <a:off x="2454839" y="4592858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55" name="Kép 23">
            <a:extLst>
              <a:ext uri="{FF2B5EF4-FFF2-40B4-BE49-F238E27FC236}">
                <a16:creationId xmlns:a16="http://schemas.microsoft.com/office/drawing/2014/main" id="{08117242-9CFE-2A5B-80A4-A3BF75FCC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546" y="5072796"/>
            <a:ext cx="529811" cy="534954"/>
          </a:xfrm>
          <a:prstGeom prst="rect">
            <a:avLst/>
          </a:prstGeom>
        </p:spPr>
      </p:pic>
      <p:sp>
        <p:nvSpPr>
          <p:cNvPr id="56" name="Szövegdoboz 25">
            <a:extLst>
              <a:ext uri="{FF2B5EF4-FFF2-40B4-BE49-F238E27FC236}">
                <a16:creationId xmlns:a16="http://schemas.microsoft.com/office/drawing/2014/main" id="{245C42CC-2069-69E7-00D2-6505403F1BF1}"/>
              </a:ext>
            </a:extLst>
          </p:cNvPr>
          <p:cNvSpPr txBox="1"/>
          <p:nvPr/>
        </p:nvSpPr>
        <p:spPr>
          <a:xfrm>
            <a:off x="6459791" y="4579057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=</a:t>
            </a:r>
          </a:p>
        </p:txBody>
      </p:sp>
      <p:pic>
        <p:nvPicPr>
          <p:cNvPr id="57" name="Kép 27">
            <a:extLst>
              <a:ext uri="{FF2B5EF4-FFF2-40B4-BE49-F238E27FC236}">
                <a16:creationId xmlns:a16="http://schemas.microsoft.com/office/drawing/2014/main" id="{5B2F03C9-BBC2-F8DA-8B02-11E0850E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8548" y="4909583"/>
            <a:ext cx="560394" cy="720000"/>
          </a:xfrm>
          <a:prstGeom prst="rect">
            <a:avLst/>
          </a:prstGeom>
        </p:spPr>
      </p:pic>
      <p:sp>
        <p:nvSpPr>
          <p:cNvPr id="58" name="Szövegdoboz 28">
            <a:extLst>
              <a:ext uri="{FF2B5EF4-FFF2-40B4-BE49-F238E27FC236}">
                <a16:creationId xmlns:a16="http://schemas.microsoft.com/office/drawing/2014/main" id="{B898F88F-6713-2320-26FE-7F635F66E764}"/>
              </a:ext>
            </a:extLst>
          </p:cNvPr>
          <p:cNvSpPr txBox="1"/>
          <p:nvPr/>
        </p:nvSpPr>
        <p:spPr>
          <a:xfrm>
            <a:off x="7984112" y="4594176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+2</a:t>
            </a:r>
          </a:p>
        </p:txBody>
      </p:sp>
      <p:pic>
        <p:nvPicPr>
          <p:cNvPr id="59" name="Kép 29" descr="körte.gif">
            <a:extLst>
              <a:ext uri="{FF2B5EF4-FFF2-40B4-BE49-F238E27FC236}">
                <a16:creationId xmlns:a16="http://schemas.microsoft.com/office/drawing/2014/main" id="{9E064A6C-A7E3-1968-017A-2C8BD96A81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8517" y="4909583"/>
            <a:ext cx="529811" cy="720000"/>
          </a:xfrm>
          <a:prstGeom prst="rect">
            <a:avLst/>
          </a:prstGeom>
        </p:spPr>
      </p:pic>
      <p:sp>
        <p:nvSpPr>
          <p:cNvPr id="60" name="Szövegdoboz 19">
            <a:extLst>
              <a:ext uri="{FF2B5EF4-FFF2-40B4-BE49-F238E27FC236}">
                <a16:creationId xmlns:a16="http://schemas.microsoft.com/office/drawing/2014/main" id="{613811F6-B79A-0C8E-9EBC-42F8939F467D}"/>
              </a:ext>
            </a:extLst>
          </p:cNvPr>
          <p:cNvSpPr txBox="1"/>
          <p:nvPr/>
        </p:nvSpPr>
        <p:spPr>
          <a:xfrm>
            <a:off x="3738755" y="4595988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61" name="Kép 21" descr="körte.gif">
            <a:extLst>
              <a:ext uri="{FF2B5EF4-FFF2-40B4-BE49-F238E27FC236}">
                <a16:creationId xmlns:a16="http://schemas.microsoft.com/office/drawing/2014/main" id="{BE842204-E9B8-8D32-3BC5-598EA0A81B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62" y="4983323"/>
            <a:ext cx="529811" cy="720000"/>
          </a:xfrm>
          <a:prstGeom prst="rect">
            <a:avLst/>
          </a:prstGeom>
        </p:spPr>
      </p:pic>
      <p:sp>
        <p:nvSpPr>
          <p:cNvPr id="62" name="Szövegdoboz 22">
            <a:extLst>
              <a:ext uri="{FF2B5EF4-FFF2-40B4-BE49-F238E27FC236}">
                <a16:creationId xmlns:a16="http://schemas.microsoft.com/office/drawing/2014/main" id="{9408C5AB-C487-C664-DE87-BA7C95B1C584}"/>
              </a:ext>
            </a:extLst>
          </p:cNvPr>
          <p:cNvSpPr txBox="1"/>
          <p:nvPr/>
        </p:nvSpPr>
        <p:spPr>
          <a:xfrm>
            <a:off x="5034899" y="4595988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63" name="Kép 23">
            <a:extLst>
              <a:ext uri="{FF2B5EF4-FFF2-40B4-BE49-F238E27FC236}">
                <a16:creationId xmlns:a16="http://schemas.microsoft.com/office/drawing/2014/main" id="{0C0EBB2E-78AD-EFF7-AB85-1A58099CB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605" y="5037400"/>
            <a:ext cx="612000" cy="612000"/>
          </a:xfrm>
          <a:prstGeom prst="rect">
            <a:avLst/>
          </a:prstGeom>
        </p:spPr>
      </p:pic>
      <p:sp>
        <p:nvSpPr>
          <p:cNvPr id="65" name="Szövegdoboz 28">
            <a:extLst>
              <a:ext uri="{FF2B5EF4-FFF2-40B4-BE49-F238E27FC236}">
                <a16:creationId xmlns:a16="http://schemas.microsoft.com/office/drawing/2014/main" id="{A548D3EE-F0FA-648D-A006-E6E0EC2A586C}"/>
              </a:ext>
            </a:extLst>
          </p:cNvPr>
          <p:cNvSpPr txBox="1"/>
          <p:nvPr/>
        </p:nvSpPr>
        <p:spPr>
          <a:xfrm>
            <a:off x="10530389" y="4592466"/>
            <a:ext cx="120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/>
              <a:t>3€</a:t>
            </a:r>
            <a:endParaRPr lang="hu-HU" sz="8000" dirty="0"/>
          </a:p>
        </p:txBody>
      </p:sp>
      <p:sp>
        <p:nvSpPr>
          <p:cNvPr id="66" name="Szövegdoboz 28">
            <a:extLst>
              <a:ext uri="{FF2B5EF4-FFF2-40B4-BE49-F238E27FC236}">
                <a16:creationId xmlns:a16="http://schemas.microsoft.com/office/drawing/2014/main" id="{442094C0-AF05-ED41-6BC1-EF86562F239D}"/>
              </a:ext>
            </a:extLst>
          </p:cNvPr>
          <p:cNvSpPr txBox="1"/>
          <p:nvPr/>
        </p:nvSpPr>
        <p:spPr>
          <a:xfrm>
            <a:off x="9931901" y="4590088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pic>
        <p:nvPicPr>
          <p:cNvPr id="67" name="Obrázok 66">
            <a:extLst>
              <a:ext uri="{FF2B5EF4-FFF2-40B4-BE49-F238E27FC236}">
                <a16:creationId xmlns:a16="http://schemas.microsoft.com/office/drawing/2014/main" id="{B626AA01-0A20-F449-0187-4F71EDD20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330" y="3091043"/>
            <a:ext cx="1514839" cy="1602911"/>
          </a:xfrm>
          <a:prstGeom prst="rect">
            <a:avLst/>
          </a:prstGeom>
        </p:spPr>
      </p:pic>
      <p:sp>
        <p:nvSpPr>
          <p:cNvPr id="68" name="Bublina reči: oválna 67">
            <a:extLst>
              <a:ext uri="{FF2B5EF4-FFF2-40B4-BE49-F238E27FC236}">
                <a16:creationId xmlns:a16="http://schemas.microsoft.com/office/drawing/2014/main" id="{4FB2BEE9-54F8-8F62-29EB-25D917B3F344}"/>
              </a:ext>
            </a:extLst>
          </p:cNvPr>
          <p:cNvSpPr/>
          <p:nvPr/>
        </p:nvSpPr>
        <p:spPr>
          <a:xfrm>
            <a:off x="1007331" y="1788265"/>
            <a:ext cx="4176067" cy="1419357"/>
          </a:xfrm>
          <a:prstGeom prst="wedgeEllipseCallout">
            <a:avLst>
              <a:gd name="adj1" fmla="val -40590"/>
              <a:gd name="adj2" fmla="val 45105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BlokTextu 68">
            <a:extLst>
              <a:ext uri="{FF2B5EF4-FFF2-40B4-BE49-F238E27FC236}">
                <a16:creationId xmlns:a16="http://schemas.microsoft.com/office/drawing/2014/main" id="{E1DE3207-72DE-EB5A-7186-5B92ABB7C4A8}"/>
              </a:ext>
            </a:extLst>
          </p:cNvPr>
          <p:cNvSpPr txBox="1"/>
          <p:nvPr/>
        </p:nvSpPr>
        <p:spPr>
          <a:xfrm>
            <a:off x="1131109" y="1822627"/>
            <a:ext cx="3940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Az algebrai kifejezéseknél tanultuk, hogy…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1217369-5D87-EAD0-DBE1-252A5B60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Összeadás, kivonás</a:t>
            </a:r>
          </a:p>
        </p:txBody>
      </p:sp>
    </p:spTree>
    <p:extLst>
      <p:ext uri="{BB962C8B-B14F-4D97-AF65-F5344CB8AC3E}">
        <p14:creationId xmlns:p14="http://schemas.microsoft.com/office/powerpoint/2010/main" val="24099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0"/>
                            </p:stCondLst>
                            <p:childTnLst>
                              <p:par>
                                <p:cTn id="1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000"/>
                            </p:stCondLst>
                            <p:childTnLst>
                              <p:par>
                                <p:cTn id="2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  <p:bldP spid="45" grpId="0"/>
      <p:bldP spid="47" grpId="0"/>
      <p:bldP spid="48" grpId="0"/>
      <p:bldP spid="50" grpId="0" animBg="1"/>
      <p:bldP spid="52" grpId="0"/>
      <p:bldP spid="54" grpId="0"/>
      <p:bldP spid="56" grpId="0"/>
      <p:bldP spid="58" grpId="0"/>
      <p:bldP spid="60" grpId="0"/>
      <p:bldP spid="62" grpId="0"/>
      <p:bldP spid="65" grpId="0"/>
      <p:bldP spid="66" grpId="0"/>
      <p:bldP spid="68" grpId="0" animBg="1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3">
            <a:extLst>
              <a:ext uri="{FF2B5EF4-FFF2-40B4-BE49-F238E27FC236}">
                <a16:creationId xmlns:a16="http://schemas.microsoft.com/office/drawing/2014/main" id="{9F31A99D-6CCB-72A4-755B-66D1AC27CFF8}"/>
              </a:ext>
            </a:extLst>
          </p:cNvPr>
          <p:cNvSpPr txBox="1"/>
          <p:nvPr/>
        </p:nvSpPr>
        <p:spPr>
          <a:xfrm>
            <a:off x="6784555" y="1740567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Szövegdoboz 4">
            <a:extLst>
              <a:ext uri="{FF2B5EF4-FFF2-40B4-BE49-F238E27FC236}">
                <a16:creationId xmlns:a16="http://schemas.microsoft.com/office/drawing/2014/main" id="{EE7E4643-9D66-11D3-3FD0-9D2B86509E29}"/>
              </a:ext>
            </a:extLst>
          </p:cNvPr>
          <p:cNvSpPr txBox="1"/>
          <p:nvPr/>
        </p:nvSpPr>
        <p:spPr>
          <a:xfrm>
            <a:off x="8512747" y="1740567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" name="Szövegdoboz 5">
            <a:extLst>
              <a:ext uri="{FF2B5EF4-FFF2-40B4-BE49-F238E27FC236}">
                <a16:creationId xmlns:a16="http://schemas.microsoft.com/office/drawing/2014/main" id="{A5F2CF5D-A271-A862-4F91-6F33A78EB85B}"/>
              </a:ext>
            </a:extLst>
          </p:cNvPr>
          <p:cNvSpPr txBox="1"/>
          <p:nvPr/>
        </p:nvSpPr>
        <p:spPr>
          <a:xfrm>
            <a:off x="9448851" y="1740567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2x</a:t>
            </a:r>
          </a:p>
        </p:txBody>
      </p:sp>
      <p:sp>
        <p:nvSpPr>
          <p:cNvPr id="8" name="Szövegdoboz 6">
            <a:extLst>
              <a:ext uri="{FF2B5EF4-FFF2-40B4-BE49-F238E27FC236}">
                <a16:creationId xmlns:a16="http://schemas.microsoft.com/office/drawing/2014/main" id="{D94149A0-B368-1526-DDC0-A375975C065A}"/>
              </a:ext>
            </a:extLst>
          </p:cNvPr>
          <p:cNvSpPr txBox="1"/>
          <p:nvPr/>
        </p:nvSpPr>
        <p:spPr>
          <a:xfrm>
            <a:off x="5299361" y="3108899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9" name="Szövegdoboz 7">
            <a:extLst>
              <a:ext uri="{FF2B5EF4-FFF2-40B4-BE49-F238E27FC236}">
                <a16:creationId xmlns:a16="http://schemas.microsoft.com/office/drawing/2014/main" id="{5B026EBD-6465-B223-5769-2D57A0A07D81}"/>
              </a:ext>
            </a:extLst>
          </p:cNvPr>
          <p:cNvSpPr txBox="1"/>
          <p:nvPr/>
        </p:nvSpPr>
        <p:spPr>
          <a:xfrm>
            <a:off x="6955545" y="3108899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0" name="Szövegdoboz 8">
            <a:extLst>
              <a:ext uri="{FF2B5EF4-FFF2-40B4-BE49-F238E27FC236}">
                <a16:creationId xmlns:a16="http://schemas.microsoft.com/office/drawing/2014/main" id="{92FC6777-5C89-DAD0-3CF9-6272D9CEE363}"/>
              </a:ext>
            </a:extLst>
          </p:cNvPr>
          <p:cNvSpPr txBox="1"/>
          <p:nvPr/>
        </p:nvSpPr>
        <p:spPr>
          <a:xfrm>
            <a:off x="8539721" y="3108899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11" name="Szövegdoboz 9">
            <a:extLst>
              <a:ext uri="{FF2B5EF4-FFF2-40B4-BE49-F238E27FC236}">
                <a16:creationId xmlns:a16="http://schemas.microsoft.com/office/drawing/2014/main" id="{6B710A04-ABA8-3676-CD7D-280E2C19213C}"/>
              </a:ext>
            </a:extLst>
          </p:cNvPr>
          <p:cNvSpPr txBox="1"/>
          <p:nvPr/>
        </p:nvSpPr>
        <p:spPr>
          <a:xfrm>
            <a:off x="9331809" y="3108899"/>
            <a:ext cx="1434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3y</a:t>
            </a:r>
          </a:p>
        </p:txBody>
      </p:sp>
      <p:sp>
        <p:nvSpPr>
          <p:cNvPr id="12" name="Szövegdoboz 16">
            <a:extLst>
              <a:ext uri="{FF2B5EF4-FFF2-40B4-BE49-F238E27FC236}">
                <a16:creationId xmlns:a16="http://schemas.microsoft.com/office/drawing/2014/main" id="{DA324736-A6C1-9E9E-05A0-83965ED1DCFA}"/>
              </a:ext>
            </a:extLst>
          </p:cNvPr>
          <p:cNvSpPr txBox="1"/>
          <p:nvPr/>
        </p:nvSpPr>
        <p:spPr>
          <a:xfrm>
            <a:off x="323677" y="5877272"/>
            <a:ext cx="115308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FF0000"/>
                </a:solidFill>
              </a:rPr>
              <a:t>Az x-</a:t>
            </a:r>
            <a:r>
              <a:rPr lang="hu-HU" sz="2400" dirty="0" err="1">
                <a:solidFill>
                  <a:srgbClr val="FF0000"/>
                </a:solidFill>
              </a:rPr>
              <a:t>et</a:t>
            </a:r>
            <a:r>
              <a:rPr lang="hu-HU" sz="2400" dirty="0">
                <a:solidFill>
                  <a:srgbClr val="FF0000"/>
                </a:solidFill>
              </a:rPr>
              <a:t> az x-szel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00B050"/>
                </a:solidFill>
              </a:rPr>
              <a:t>az y-t az y-</a:t>
            </a:r>
            <a:r>
              <a:rPr lang="hu-HU" sz="2400" dirty="0" err="1">
                <a:solidFill>
                  <a:srgbClr val="00B050"/>
                </a:solidFill>
              </a:rPr>
              <a:t>nal</a:t>
            </a:r>
            <a:r>
              <a:rPr lang="hu-HU" sz="2400" dirty="0"/>
              <a:t>, a számot a számmal adhatjuk össze (vagy vonhatjuk ki)!!!</a:t>
            </a:r>
          </a:p>
        </p:txBody>
      </p:sp>
      <p:sp>
        <p:nvSpPr>
          <p:cNvPr id="13" name="Szövegdoboz 17">
            <a:extLst>
              <a:ext uri="{FF2B5EF4-FFF2-40B4-BE49-F238E27FC236}">
                <a16:creationId xmlns:a16="http://schemas.microsoft.com/office/drawing/2014/main" id="{2907F44E-E52D-6A34-0077-594758E1605C}"/>
              </a:ext>
            </a:extLst>
          </p:cNvPr>
          <p:cNvSpPr txBox="1"/>
          <p:nvPr/>
        </p:nvSpPr>
        <p:spPr>
          <a:xfrm>
            <a:off x="6064475" y="1740567"/>
            <a:ext cx="628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Szövegdoboz 18">
            <a:extLst>
              <a:ext uri="{FF2B5EF4-FFF2-40B4-BE49-F238E27FC236}">
                <a16:creationId xmlns:a16="http://schemas.microsoft.com/office/drawing/2014/main" id="{D9C7EFEA-0BC3-90B9-1BB0-4DC32C3CF253}"/>
              </a:ext>
            </a:extLst>
          </p:cNvPr>
          <p:cNvSpPr txBox="1"/>
          <p:nvPr/>
        </p:nvSpPr>
        <p:spPr>
          <a:xfrm>
            <a:off x="7596017" y="1740567"/>
            <a:ext cx="628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Szövegdoboz 19">
            <a:extLst>
              <a:ext uri="{FF2B5EF4-FFF2-40B4-BE49-F238E27FC236}">
                <a16:creationId xmlns:a16="http://schemas.microsoft.com/office/drawing/2014/main" id="{CABEEE28-615C-7CC0-093F-9B1A5592388B}"/>
              </a:ext>
            </a:extLst>
          </p:cNvPr>
          <p:cNvSpPr txBox="1"/>
          <p:nvPr/>
        </p:nvSpPr>
        <p:spPr>
          <a:xfrm>
            <a:off x="4602151" y="3108899"/>
            <a:ext cx="649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16" name="Szövegdoboz 20">
            <a:extLst>
              <a:ext uri="{FF2B5EF4-FFF2-40B4-BE49-F238E27FC236}">
                <a16:creationId xmlns:a16="http://schemas.microsoft.com/office/drawing/2014/main" id="{A684CAB9-0950-3006-C2CE-5861359EC5FF}"/>
              </a:ext>
            </a:extLst>
          </p:cNvPr>
          <p:cNvSpPr txBox="1"/>
          <p:nvPr/>
        </p:nvSpPr>
        <p:spPr>
          <a:xfrm>
            <a:off x="6186327" y="3108899"/>
            <a:ext cx="649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17" name="Szövegdoboz 21">
            <a:extLst>
              <a:ext uri="{FF2B5EF4-FFF2-40B4-BE49-F238E27FC236}">
                <a16:creationId xmlns:a16="http://schemas.microsoft.com/office/drawing/2014/main" id="{BA925130-2EA9-FEF8-94EC-B5471FE7188E}"/>
              </a:ext>
            </a:extLst>
          </p:cNvPr>
          <p:cNvSpPr txBox="1"/>
          <p:nvPr/>
        </p:nvSpPr>
        <p:spPr>
          <a:xfrm>
            <a:off x="7769038" y="3108899"/>
            <a:ext cx="649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18" name="Szövegdoboz 10">
            <a:extLst>
              <a:ext uri="{FF2B5EF4-FFF2-40B4-BE49-F238E27FC236}">
                <a16:creationId xmlns:a16="http://schemas.microsoft.com/office/drawing/2014/main" id="{BAF8EA65-3D6B-7379-5586-63B9073C6C18}"/>
              </a:ext>
            </a:extLst>
          </p:cNvPr>
          <p:cNvSpPr txBox="1"/>
          <p:nvPr/>
        </p:nvSpPr>
        <p:spPr>
          <a:xfrm>
            <a:off x="2203372" y="4530498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9" name="Szövegdoboz 11">
            <a:extLst>
              <a:ext uri="{FF2B5EF4-FFF2-40B4-BE49-F238E27FC236}">
                <a16:creationId xmlns:a16="http://schemas.microsoft.com/office/drawing/2014/main" id="{8CD29E69-46D8-F493-CD13-B9F9274D576A}"/>
              </a:ext>
            </a:extLst>
          </p:cNvPr>
          <p:cNvSpPr txBox="1"/>
          <p:nvPr/>
        </p:nvSpPr>
        <p:spPr>
          <a:xfrm>
            <a:off x="3283758" y="4530498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+</a:t>
            </a:r>
          </a:p>
        </p:txBody>
      </p:sp>
      <p:sp>
        <p:nvSpPr>
          <p:cNvPr id="20" name="Szövegdoboz 12">
            <a:extLst>
              <a:ext uri="{FF2B5EF4-FFF2-40B4-BE49-F238E27FC236}">
                <a16:creationId xmlns:a16="http://schemas.microsoft.com/office/drawing/2014/main" id="{18C507C6-D594-23A8-C240-FC694CB7AD24}"/>
              </a:ext>
            </a:extLst>
          </p:cNvPr>
          <p:cNvSpPr txBox="1"/>
          <p:nvPr/>
        </p:nvSpPr>
        <p:spPr>
          <a:xfrm>
            <a:off x="4353784" y="4536021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1" name="Szövegdoboz 22">
            <a:extLst>
              <a:ext uri="{FF2B5EF4-FFF2-40B4-BE49-F238E27FC236}">
                <a16:creationId xmlns:a16="http://schemas.microsoft.com/office/drawing/2014/main" id="{F36103C6-D86D-B4C4-7DBC-43FA981A6CD8}"/>
              </a:ext>
            </a:extLst>
          </p:cNvPr>
          <p:cNvSpPr txBox="1"/>
          <p:nvPr/>
        </p:nvSpPr>
        <p:spPr>
          <a:xfrm>
            <a:off x="1735643" y="4557793"/>
            <a:ext cx="5918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Szövegdoboz 23">
            <a:extLst>
              <a:ext uri="{FF2B5EF4-FFF2-40B4-BE49-F238E27FC236}">
                <a16:creationId xmlns:a16="http://schemas.microsoft.com/office/drawing/2014/main" id="{0B08B73D-993B-FE2E-F2C8-D61C9DA4A3D9}"/>
              </a:ext>
            </a:extLst>
          </p:cNvPr>
          <p:cNvSpPr txBox="1"/>
          <p:nvPr/>
        </p:nvSpPr>
        <p:spPr>
          <a:xfrm>
            <a:off x="2755557" y="4602506"/>
            <a:ext cx="5918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23" name="Szövegdoboz 24">
            <a:extLst>
              <a:ext uri="{FF2B5EF4-FFF2-40B4-BE49-F238E27FC236}">
                <a16:creationId xmlns:a16="http://schemas.microsoft.com/office/drawing/2014/main" id="{02279D6D-A0EC-7B55-3BAE-1DDD326FFEAE}"/>
              </a:ext>
            </a:extLst>
          </p:cNvPr>
          <p:cNvSpPr txBox="1"/>
          <p:nvPr/>
        </p:nvSpPr>
        <p:spPr>
          <a:xfrm>
            <a:off x="3887226" y="4602506"/>
            <a:ext cx="4491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/>
              <a:t>1</a:t>
            </a:r>
          </a:p>
        </p:txBody>
      </p:sp>
      <p:sp>
        <p:nvSpPr>
          <p:cNvPr id="24" name="Szövegdoboz 25">
            <a:extLst>
              <a:ext uri="{FF2B5EF4-FFF2-40B4-BE49-F238E27FC236}">
                <a16:creationId xmlns:a16="http://schemas.microsoft.com/office/drawing/2014/main" id="{20A0B979-E605-704F-1DE1-0D65C447695C}"/>
              </a:ext>
            </a:extLst>
          </p:cNvPr>
          <p:cNvSpPr txBox="1"/>
          <p:nvPr/>
        </p:nvSpPr>
        <p:spPr>
          <a:xfrm>
            <a:off x="4935529" y="4557793"/>
            <a:ext cx="5918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25" name="Szövegdoboz 11">
            <a:extLst>
              <a:ext uri="{FF2B5EF4-FFF2-40B4-BE49-F238E27FC236}">
                <a16:creationId xmlns:a16="http://schemas.microsoft.com/office/drawing/2014/main" id="{4FA81058-DD75-3263-03BB-A91B685887DD}"/>
              </a:ext>
            </a:extLst>
          </p:cNvPr>
          <p:cNvSpPr txBox="1"/>
          <p:nvPr/>
        </p:nvSpPr>
        <p:spPr>
          <a:xfrm>
            <a:off x="5511538" y="4528788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+</a:t>
            </a:r>
          </a:p>
        </p:txBody>
      </p:sp>
      <p:sp>
        <p:nvSpPr>
          <p:cNvPr id="26" name="Szövegdoboz 24">
            <a:extLst>
              <a:ext uri="{FF2B5EF4-FFF2-40B4-BE49-F238E27FC236}">
                <a16:creationId xmlns:a16="http://schemas.microsoft.com/office/drawing/2014/main" id="{78BD0379-4CD2-0D7C-B94E-18DB613B72BB}"/>
              </a:ext>
            </a:extLst>
          </p:cNvPr>
          <p:cNvSpPr txBox="1"/>
          <p:nvPr/>
        </p:nvSpPr>
        <p:spPr>
          <a:xfrm>
            <a:off x="6104732" y="4600796"/>
            <a:ext cx="5950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/>
              <a:t>2</a:t>
            </a:r>
          </a:p>
        </p:txBody>
      </p:sp>
      <p:sp>
        <p:nvSpPr>
          <p:cNvPr id="27" name="Szövegdoboz 13">
            <a:extLst>
              <a:ext uri="{FF2B5EF4-FFF2-40B4-BE49-F238E27FC236}">
                <a16:creationId xmlns:a16="http://schemas.microsoft.com/office/drawing/2014/main" id="{4C895A73-C9CB-BE0B-7CD1-4F2180D34D9E}"/>
              </a:ext>
            </a:extLst>
          </p:cNvPr>
          <p:cNvSpPr txBox="1"/>
          <p:nvPr/>
        </p:nvSpPr>
        <p:spPr>
          <a:xfrm>
            <a:off x="6708255" y="4506420"/>
            <a:ext cx="69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=</a:t>
            </a:r>
          </a:p>
        </p:txBody>
      </p:sp>
      <p:sp>
        <p:nvSpPr>
          <p:cNvPr id="28" name="Szövegdoboz 14">
            <a:extLst>
              <a:ext uri="{FF2B5EF4-FFF2-40B4-BE49-F238E27FC236}">
                <a16:creationId xmlns:a16="http://schemas.microsoft.com/office/drawing/2014/main" id="{EB5F8AF8-888A-A318-F605-B143D9148763}"/>
              </a:ext>
            </a:extLst>
          </p:cNvPr>
          <p:cNvSpPr txBox="1"/>
          <p:nvPr/>
        </p:nvSpPr>
        <p:spPr>
          <a:xfrm>
            <a:off x="7445278" y="4526972"/>
            <a:ext cx="122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Szövegdoboz 15">
            <a:extLst>
              <a:ext uri="{FF2B5EF4-FFF2-40B4-BE49-F238E27FC236}">
                <a16:creationId xmlns:a16="http://schemas.microsoft.com/office/drawing/2014/main" id="{8EA0C1DE-E241-9B08-440F-6CB4622C13A0}"/>
              </a:ext>
            </a:extLst>
          </p:cNvPr>
          <p:cNvSpPr txBox="1"/>
          <p:nvPr/>
        </p:nvSpPr>
        <p:spPr>
          <a:xfrm>
            <a:off x="7991142" y="4530589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rgbClr val="00B050"/>
                </a:solidFill>
              </a:rPr>
              <a:t>+2y</a:t>
            </a:r>
          </a:p>
        </p:txBody>
      </p:sp>
      <p:sp>
        <p:nvSpPr>
          <p:cNvPr id="30" name="Szövegdoboz 15">
            <a:extLst>
              <a:ext uri="{FF2B5EF4-FFF2-40B4-BE49-F238E27FC236}">
                <a16:creationId xmlns:a16="http://schemas.microsoft.com/office/drawing/2014/main" id="{7F03BCF2-0014-3BC1-AFC6-F5B5B1202CFF}"/>
              </a:ext>
            </a:extLst>
          </p:cNvPr>
          <p:cNvSpPr txBox="1"/>
          <p:nvPr/>
        </p:nvSpPr>
        <p:spPr>
          <a:xfrm>
            <a:off x="9463526" y="4528879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+3</a:t>
            </a:r>
          </a:p>
        </p:txBody>
      </p:sp>
      <p:pic>
        <p:nvPicPr>
          <p:cNvPr id="31" name="Kép 39" descr="ötlet.png">
            <a:extLst>
              <a:ext uri="{FF2B5EF4-FFF2-40B4-BE49-F238E27FC236}">
                <a16:creationId xmlns:a16="http://schemas.microsoft.com/office/drawing/2014/main" id="{A55ED476-B877-DB7A-6B92-5DE936A32A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448" y="2742278"/>
            <a:ext cx="2088232" cy="1912820"/>
          </a:xfrm>
          <a:prstGeom prst="rect">
            <a:avLst/>
          </a:prstGeom>
        </p:spPr>
      </p:pic>
      <p:sp>
        <p:nvSpPr>
          <p:cNvPr id="32" name="Bublina reči: oválna 31">
            <a:extLst>
              <a:ext uri="{FF2B5EF4-FFF2-40B4-BE49-F238E27FC236}">
                <a16:creationId xmlns:a16="http://schemas.microsoft.com/office/drawing/2014/main" id="{60A77E38-C269-BD2D-CAB3-43B928ED7111}"/>
              </a:ext>
            </a:extLst>
          </p:cNvPr>
          <p:cNvSpPr/>
          <p:nvPr/>
        </p:nvSpPr>
        <p:spPr>
          <a:xfrm>
            <a:off x="471332" y="1859617"/>
            <a:ext cx="2034826" cy="1107996"/>
          </a:xfrm>
          <a:prstGeom prst="wedgeEllipseCallout">
            <a:avLst>
              <a:gd name="adj1" fmla="val 19302"/>
              <a:gd name="adj2" fmla="val 66320"/>
            </a:avLst>
          </a:prstGeom>
          <a:solidFill>
            <a:schemeClr val="bg1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Ezek szerint…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A906E555-CB1E-DD29-26BC-B9FDAA0E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Összeadás, kivonás</a:t>
            </a:r>
          </a:p>
        </p:txBody>
      </p:sp>
    </p:spTree>
    <p:extLst>
      <p:ext uri="{BB962C8B-B14F-4D97-AF65-F5344CB8AC3E}">
        <p14:creationId xmlns:p14="http://schemas.microsoft.com/office/powerpoint/2010/main" val="15019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6B4FF-D1B0-FF3E-BADE-A11C32F0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A0571-3E98-A9AA-4414-79211F18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Összeadás, kivonás</a:t>
            </a:r>
          </a:p>
        </p:txBody>
      </p:sp>
      <p:sp>
        <p:nvSpPr>
          <p:cNvPr id="40" name="Szövegdoboz 8">
            <a:extLst>
              <a:ext uri="{FF2B5EF4-FFF2-40B4-BE49-F238E27FC236}">
                <a16:creationId xmlns:a16="http://schemas.microsoft.com/office/drawing/2014/main" id="{9BF90D62-E8AE-7B82-C604-EACB742A5895}"/>
              </a:ext>
            </a:extLst>
          </p:cNvPr>
          <p:cNvSpPr txBox="1"/>
          <p:nvPr/>
        </p:nvSpPr>
        <p:spPr>
          <a:xfrm>
            <a:off x="2561861" y="2700138"/>
            <a:ext cx="18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5</a:t>
            </a:r>
            <a:endParaRPr lang="hu-HU" sz="8000" baseline="30000" dirty="0"/>
          </a:p>
        </p:txBody>
      </p:sp>
      <p:sp>
        <p:nvSpPr>
          <p:cNvPr id="50" name="Szövegdoboz 30">
            <a:extLst>
              <a:ext uri="{FF2B5EF4-FFF2-40B4-BE49-F238E27FC236}">
                <a16:creationId xmlns:a16="http://schemas.microsoft.com/office/drawing/2014/main" id="{373A08D4-5184-2A9E-929E-93F7BFADD197}"/>
              </a:ext>
            </a:extLst>
          </p:cNvPr>
          <p:cNvSpPr txBox="1"/>
          <p:nvPr/>
        </p:nvSpPr>
        <p:spPr>
          <a:xfrm>
            <a:off x="0" y="5955954"/>
            <a:ext cx="12192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FF0000"/>
                </a:solidFill>
              </a:rPr>
              <a:t>A piros almát csak a piros almával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00B050"/>
                </a:solidFill>
              </a:rPr>
              <a:t>a zöld almát pedig csak a zöld almával</a:t>
            </a:r>
            <a:r>
              <a:rPr lang="hu-HU" sz="2400" dirty="0"/>
              <a:t> adhatjuk össze, vagy vonhatjuk ki!!!</a:t>
            </a:r>
          </a:p>
        </p:txBody>
      </p:sp>
      <p:sp>
        <p:nvSpPr>
          <p:cNvPr id="56" name="Szövegdoboz 25">
            <a:extLst>
              <a:ext uri="{FF2B5EF4-FFF2-40B4-BE49-F238E27FC236}">
                <a16:creationId xmlns:a16="http://schemas.microsoft.com/office/drawing/2014/main" id="{F4CD6583-205E-9D20-5583-E41A6AE088A8}"/>
              </a:ext>
            </a:extLst>
          </p:cNvPr>
          <p:cNvSpPr txBox="1"/>
          <p:nvPr/>
        </p:nvSpPr>
        <p:spPr>
          <a:xfrm>
            <a:off x="3694821" y="4228429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=</a:t>
            </a:r>
          </a:p>
        </p:txBody>
      </p:sp>
      <p:sp>
        <p:nvSpPr>
          <p:cNvPr id="62" name="Szövegdoboz 22">
            <a:extLst>
              <a:ext uri="{FF2B5EF4-FFF2-40B4-BE49-F238E27FC236}">
                <a16:creationId xmlns:a16="http://schemas.microsoft.com/office/drawing/2014/main" id="{AD2A00A3-277F-1835-454D-06BA652C72ED}"/>
              </a:ext>
            </a:extLst>
          </p:cNvPr>
          <p:cNvSpPr txBox="1"/>
          <p:nvPr/>
        </p:nvSpPr>
        <p:spPr>
          <a:xfrm>
            <a:off x="10577351" y="2793776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=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A0BCE60-D80E-F72F-BAC1-7C5FC7E73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330" y="2633843"/>
            <a:ext cx="1514839" cy="1602911"/>
          </a:xfrm>
          <a:prstGeom prst="rect">
            <a:avLst/>
          </a:prstGeom>
        </p:spPr>
      </p:pic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2093DD44-F3D6-5A0D-82AC-950828558795}"/>
              </a:ext>
            </a:extLst>
          </p:cNvPr>
          <p:cNvSpPr/>
          <p:nvPr/>
        </p:nvSpPr>
        <p:spPr>
          <a:xfrm>
            <a:off x="1007331" y="1785260"/>
            <a:ext cx="4176067" cy="887648"/>
          </a:xfrm>
          <a:prstGeom prst="wedgeEllipseCallout">
            <a:avLst>
              <a:gd name="adj1" fmla="val -40590"/>
              <a:gd name="adj2" fmla="val 45105"/>
            </a:avLst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EA30642-B946-3F6A-3FF0-69F7DC1BDEE5}"/>
              </a:ext>
            </a:extLst>
          </p:cNvPr>
          <p:cNvSpPr txBox="1"/>
          <p:nvPr/>
        </p:nvSpPr>
        <p:spPr>
          <a:xfrm>
            <a:off x="1177448" y="1931647"/>
            <a:ext cx="394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De mi van akkor, ha…</a:t>
            </a:r>
          </a:p>
        </p:txBody>
      </p:sp>
      <p:pic>
        <p:nvPicPr>
          <p:cNvPr id="10" name="Kép 4">
            <a:extLst>
              <a:ext uri="{FF2B5EF4-FFF2-40B4-BE49-F238E27FC236}">
                <a16:creationId xmlns:a16="http://schemas.microsoft.com/office/drawing/2014/main" id="{4B9852D2-1428-122F-44B3-1037B4773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5072" y="3023576"/>
            <a:ext cx="560394" cy="720000"/>
          </a:xfrm>
          <a:prstGeom prst="rect">
            <a:avLst/>
          </a:prstGeom>
        </p:spPr>
      </p:pic>
      <p:sp>
        <p:nvSpPr>
          <p:cNvPr id="11" name="Szövegdoboz 5">
            <a:extLst>
              <a:ext uri="{FF2B5EF4-FFF2-40B4-BE49-F238E27FC236}">
                <a16:creationId xmlns:a16="http://schemas.microsoft.com/office/drawing/2014/main" id="{D164EAC9-61E3-C28B-E699-B95C50EF1556}"/>
              </a:ext>
            </a:extLst>
          </p:cNvPr>
          <p:cNvSpPr txBox="1"/>
          <p:nvPr/>
        </p:nvSpPr>
        <p:spPr>
          <a:xfrm>
            <a:off x="3943837" y="2739735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sp>
        <p:nvSpPr>
          <p:cNvPr id="13" name="Szövegdoboz 8">
            <a:extLst>
              <a:ext uri="{FF2B5EF4-FFF2-40B4-BE49-F238E27FC236}">
                <a16:creationId xmlns:a16="http://schemas.microsoft.com/office/drawing/2014/main" id="{A635EF1E-E57C-5D5B-E76B-66ACD180FA54}"/>
              </a:ext>
            </a:extLst>
          </p:cNvPr>
          <p:cNvSpPr txBox="1"/>
          <p:nvPr/>
        </p:nvSpPr>
        <p:spPr>
          <a:xfrm>
            <a:off x="4717232" y="2700138"/>
            <a:ext cx="18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3</a:t>
            </a:r>
            <a:endParaRPr lang="hu-HU" sz="8000" baseline="30000" dirty="0"/>
          </a:p>
        </p:txBody>
      </p:sp>
      <p:pic>
        <p:nvPicPr>
          <p:cNvPr id="17" name="Kép 4">
            <a:extLst>
              <a:ext uri="{FF2B5EF4-FFF2-40B4-BE49-F238E27FC236}">
                <a16:creationId xmlns:a16="http://schemas.microsoft.com/office/drawing/2014/main" id="{AEB97941-07A2-EBF0-24DB-00A994340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1816" y="3023576"/>
            <a:ext cx="557647" cy="720000"/>
          </a:xfrm>
          <a:prstGeom prst="rect">
            <a:avLst/>
          </a:prstGeom>
        </p:spPr>
      </p:pic>
      <p:sp>
        <p:nvSpPr>
          <p:cNvPr id="18" name="Szövegdoboz 5">
            <a:extLst>
              <a:ext uri="{FF2B5EF4-FFF2-40B4-BE49-F238E27FC236}">
                <a16:creationId xmlns:a16="http://schemas.microsoft.com/office/drawing/2014/main" id="{FA39F151-695C-ABF8-CC00-B19381F483B3}"/>
              </a:ext>
            </a:extLst>
          </p:cNvPr>
          <p:cNvSpPr txBox="1"/>
          <p:nvPr/>
        </p:nvSpPr>
        <p:spPr>
          <a:xfrm>
            <a:off x="6198886" y="2650440"/>
            <a:ext cx="81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–</a:t>
            </a:r>
          </a:p>
        </p:txBody>
      </p:sp>
      <p:sp>
        <p:nvSpPr>
          <p:cNvPr id="19" name="Szövegdoboz 8">
            <a:extLst>
              <a:ext uri="{FF2B5EF4-FFF2-40B4-BE49-F238E27FC236}">
                <a16:creationId xmlns:a16="http://schemas.microsoft.com/office/drawing/2014/main" id="{1903562A-396A-5021-9FB7-FE7791F972F7}"/>
              </a:ext>
            </a:extLst>
          </p:cNvPr>
          <p:cNvSpPr txBox="1"/>
          <p:nvPr/>
        </p:nvSpPr>
        <p:spPr>
          <a:xfrm>
            <a:off x="6927030" y="2700137"/>
            <a:ext cx="18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2</a:t>
            </a:r>
          </a:p>
        </p:txBody>
      </p:sp>
      <p:pic>
        <p:nvPicPr>
          <p:cNvPr id="20" name="Kép 4">
            <a:extLst>
              <a:ext uri="{FF2B5EF4-FFF2-40B4-BE49-F238E27FC236}">
                <a16:creationId xmlns:a16="http://schemas.microsoft.com/office/drawing/2014/main" id="{1D4C6857-A44B-195E-4417-43F927CCE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241" y="3023575"/>
            <a:ext cx="560394" cy="720000"/>
          </a:xfrm>
          <a:prstGeom prst="rect">
            <a:avLst/>
          </a:prstGeom>
        </p:spPr>
      </p:pic>
      <p:sp>
        <p:nvSpPr>
          <p:cNvPr id="21" name="Szövegdoboz 5">
            <a:extLst>
              <a:ext uri="{FF2B5EF4-FFF2-40B4-BE49-F238E27FC236}">
                <a16:creationId xmlns:a16="http://schemas.microsoft.com/office/drawing/2014/main" id="{E36B9088-931F-8188-22B6-B7AEEAFA1C3E}"/>
              </a:ext>
            </a:extLst>
          </p:cNvPr>
          <p:cNvSpPr txBox="1"/>
          <p:nvPr/>
        </p:nvSpPr>
        <p:spPr>
          <a:xfrm>
            <a:off x="8352547" y="2739737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sp>
        <p:nvSpPr>
          <p:cNvPr id="22" name="Szövegdoboz 8">
            <a:extLst>
              <a:ext uri="{FF2B5EF4-FFF2-40B4-BE49-F238E27FC236}">
                <a16:creationId xmlns:a16="http://schemas.microsoft.com/office/drawing/2014/main" id="{32731B6A-173A-24C8-10B0-A5E0C0B9B036}"/>
              </a:ext>
            </a:extLst>
          </p:cNvPr>
          <p:cNvSpPr txBox="1"/>
          <p:nvPr/>
        </p:nvSpPr>
        <p:spPr>
          <a:xfrm>
            <a:off x="9169485" y="2700139"/>
            <a:ext cx="18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4</a:t>
            </a:r>
          </a:p>
        </p:txBody>
      </p:sp>
      <p:pic>
        <p:nvPicPr>
          <p:cNvPr id="23" name="Kép 4">
            <a:extLst>
              <a:ext uri="{FF2B5EF4-FFF2-40B4-BE49-F238E27FC236}">
                <a16:creationId xmlns:a16="http://schemas.microsoft.com/office/drawing/2014/main" id="{9004B415-4DA9-4EE9-EBD0-226F4C623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069" y="3023577"/>
            <a:ext cx="557647" cy="720000"/>
          </a:xfrm>
          <a:prstGeom prst="rect">
            <a:avLst/>
          </a:prstGeom>
        </p:spPr>
      </p:pic>
      <p:sp>
        <p:nvSpPr>
          <p:cNvPr id="24" name="Szövegdoboz 8">
            <a:extLst>
              <a:ext uri="{FF2B5EF4-FFF2-40B4-BE49-F238E27FC236}">
                <a16:creationId xmlns:a16="http://schemas.microsoft.com/office/drawing/2014/main" id="{3238732F-724F-AF4D-AFC8-491E1D0F0F62}"/>
              </a:ext>
            </a:extLst>
          </p:cNvPr>
          <p:cNvSpPr txBox="1"/>
          <p:nvPr/>
        </p:nvSpPr>
        <p:spPr>
          <a:xfrm>
            <a:off x="4575717" y="4191482"/>
            <a:ext cx="18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3</a:t>
            </a:r>
          </a:p>
        </p:txBody>
      </p:sp>
      <p:pic>
        <p:nvPicPr>
          <p:cNvPr id="25" name="Kép 4">
            <a:extLst>
              <a:ext uri="{FF2B5EF4-FFF2-40B4-BE49-F238E27FC236}">
                <a16:creationId xmlns:a16="http://schemas.microsoft.com/office/drawing/2014/main" id="{4260985B-E8B9-CDBE-8F26-BE69F9AC4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8928" y="4514920"/>
            <a:ext cx="560394" cy="720000"/>
          </a:xfrm>
          <a:prstGeom prst="rect">
            <a:avLst/>
          </a:prstGeom>
        </p:spPr>
      </p:pic>
      <p:sp>
        <p:nvSpPr>
          <p:cNvPr id="26" name="Szövegdoboz 5">
            <a:extLst>
              <a:ext uri="{FF2B5EF4-FFF2-40B4-BE49-F238E27FC236}">
                <a16:creationId xmlns:a16="http://schemas.microsoft.com/office/drawing/2014/main" id="{719ECC0C-F762-16E0-C9FA-799624A73EA7}"/>
              </a:ext>
            </a:extLst>
          </p:cNvPr>
          <p:cNvSpPr txBox="1"/>
          <p:nvPr/>
        </p:nvSpPr>
        <p:spPr>
          <a:xfrm>
            <a:off x="6033890" y="4231081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+</a:t>
            </a:r>
          </a:p>
        </p:txBody>
      </p:sp>
      <p:sp>
        <p:nvSpPr>
          <p:cNvPr id="27" name="Szövegdoboz 8">
            <a:extLst>
              <a:ext uri="{FF2B5EF4-FFF2-40B4-BE49-F238E27FC236}">
                <a16:creationId xmlns:a16="http://schemas.microsoft.com/office/drawing/2014/main" id="{9F8D54E1-60BD-3570-63A3-EC955305A8C1}"/>
              </a:ext>
            </a:extLst>
          </p:cNvPr>
          <p:cNvSpPr txBox="1"/>
          <p:nvPr/>
        </p:nvSpPr>
        <p:spPr>
          <a:xfrm>
            <a:off x="6927031" y="4191481"/>
            <a:ext cx="18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7</a:t>
            </a:r>
          </a:p>
        </p:txBody>
      </p:sp>
      <p:pic>
        <p:nvPicPr>
          <p:cNvPr id="28" name="Kép 4">
            <a:extLst>
              <a:ext uri="{FF2B5EF4-FFF2-40B4-BE49-F238E27FC236}">
                <a16:creationId xmlns:a16="http://schemas.microsoft.com/office/drawing/2014/main" id="{9F76175E-B123-97BB-C13D-41308A998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1615" y="4514919"/>
            <a:ext cx="5576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 animBg="1"/>
      <p:bldP spid="56" grpId="0"/>
      <p:bldP spid="62" grpId="0"/>
      <p:bldP spid="6" grpId="0" animBg="1"/>
      <p:bldP spid="8" grpId="0"/>
      <p:bldP spid="11" grpId="0"/>
      <p:bldP spid="13" grpId="0"/>
      <p:bldP spid="18" grpId="0"/>
      <p:bldP spid="19" grpId="0"/>
      <p:bldP spid="21" grpId="0"/>
      <p:bldP spid="22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9F286-CB2C-639F-0BF2-CEEAE0A3E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BBC23-04F8-712A-B5EB-DB1A3340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720000"/>
          </a:xfrm>
        </p:spPr>
        <p:txBody>
          <a:bodyPr anchor="t"/>
          <a:lstStyle/>
          <a:p>
            <a:r>
              <a:rPr lang="hu-HU" b="1" dirty="0"/>
              <a:t>Összeadás, kivonás</a:t>
            </a:r>
          </a:p>
        </p:txBody>
      </p:sp>
      <p:sp>
        <p:nvSpPr>
          <p:cNvPr id="40" name="Szövegdoboz 8">
            <a:extLst>
              <a:ext uri="{FF2B5EF4-FFF2-40B4-BE49-F238E27FC236}">
                <a16:creationId xmlns:a16="http://schemas.microsoft.com/office/drawing/2014/main" id="{BE8F99DD-26BA-37DD-B247-458AB3E09035}"/>
              </a:ext>
            </a:extLst>
          </p:cNvPr>
          <p:cNvSpPr txBox="1"/>
          <p:nvPr/>
        </p:nvSpPr>
        <p:spPr>
          <a:xfrm>
            <a:off x="2561861" y="1731306"/>
            <a:ext cx="182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5x</a:t>
            </a:r>
            <a:r>
              <a:rPr lang="hu-HU" sz="80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0" name="Szövegdoboz 30">
            <a:extLst>
              <a:ext uri="{FF2B5EF4-FFF2-40B4-BE49-F238E27FC236}">
                <a16:creationId xmlns:a16="http://schemas.microsoft.com/office/drawing/2014/main" id="{A6D27957-3FFE-AF6E-93F0-8128D15DA961}"/>
              </a:ext>
            </a:extLst>
          </p:cNvPr>
          <p:cNvSpPr txBox="1"/>
          <p:nvPr/>
        </p:nvSpPr>
        <p:spPr>
          <a:xfrm>
            <a:off x="0" y="5672930"/>
            <a:ext cx="1219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FF0000"/>
                </a:solidFill>
              </a:rPr>
              <a:t>Az x</a:t>
            </a:r>
            <a:r>
              <a:rPr lang="hu-HU" sz="2400" baseline="30000" dirty="0">
                <a:solidFill>
                  <a:srgbClr val="FF0000"/>
                </a:solidFill>
              </a:rPr>
              <a:t>2</a:t>
            </a:r>
            <a:r>
              <a:rPr lang="hu-HU" sz="2400" dirty="0">
                <a:solidFill>
                  <a:srgbClr val="FF0000"/>
                </a:solidFill>
              </a:rPr>
              <a:t>-t csak az x</a:t>
            </a:r>
            <a:r>
              <a:rPr lang="hu-HU" sz="2400" baseline="30000" dirty="0">
                <a:solidFill>
                  <a:srgbClr val="FF0000"/>
                </a:solidFill>
              </a:rPr>
              <a:t>2</a:t>
            </a:r>
            <a:r>
              <a:rPr lang="hu-HU" sz="2400" dirty="0">
                <a:solidFill>
                  <a:srgbClr val="FF0000"/>
                </a:solidFill>
              </a:rPr>
              <a:t>-nal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00B050"/>
                </a:solidFill>
              </a:rPr>
              <a:t>az x</a:t>
            </a:r>
            <a:r>
              <a:rPr lang="hu-HU" sz="2400" baseline="30000" dirty="0">
                <a:solidFill>
                  <a:srgbClr val="00B050"/>
                </a:solidFill>
              </a:rPr>
              <a:t>3</a:t>
            </a:r>
            <a:r>
              <a:rPr lang="hu-HU" sz="2400" dirty="0">
                <a:solidFill>
                  <a:srgbClr val="00B050"/>
                </a:solidFill>
              </a:rPr>
              <a:t>-t pedig csak az x</a:t>
            </a:r>
            <a:r>
              <a:rPr lang="hu-HU" sz="2400" baseline="30000" dirty="0">
                <a:solidFill>
                  <a:srgbClr val="00B050"/>
                </a:solidFill>
              </a:rPr>
              <a:t>3</a:t>
            </a:r>
            <a:r>
              <a:rPr lang="hu-HU" sz="2400" dirty="0">
                <a:solidFill>
                  <a:srgbClr val="00B050"/>
                </a:solidFill>
              </a:rPr>
              <a:t>-nal</a:t>
            </a:r>
            <a:r>
              <a:rPr lang="hu-HU" sz="2400" dirty="0"/>
              <a:t> adhatjuk össze, vagy vonhatjuk ki!!!</a:t>
            </a:r>
          </a:p>
        </p:txBody>
      </p:sp>
      <p:sp>
        <p:nvSpPr>
          <p:cNvPr id="56" name="Szövegdoboz 25">
            <a:extLst>
              <a:ext uri="{FF2B5EF4-FFF2-40B4-BE49-F238E27FC236}">
                <a16:creationId xmlns:a16="http://schemas.microsoft.com/office/drawing/2014/main" id="{A373E95F-A695-6011-D960-1439E79154B6}"/>
              </a:ext>
            </a:extLst>
          </p:cNvPr>
          <p:cNvSpPr txBox="1"/>
          <p:nvPr/>
        </p:nvSpPr>
        <p:spPr>
          <a:xfrm>
            <a:off x="3694821" y="3259597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=</a:t>
            </a:r>
          </a:p>
        </p:txBody>
      </p:sp>
      <p:sp>
        <p:nvSpPr>
          <p:cNvPr id="62" name="Szövegdoboz 22">
            <a:extLst>
              <a:ext uri="{FF2B5EF4-FFF2-40B4-BE49-F238E27FC236}">
                <a16:creationId xmlns:a16="http://schemas.microsoft.com/office/drawing/2014/main" id="{B2BF25F0-106A-6951-8379-BFCAFC994B62}"/>
              </a:ext>
            </a:extLst>
          </p:cNvPr>
          <p:cNvSpPr txBox="1"/>
          <p:nvPr/>
        </p:nvSpPr>
        <p:spPr>
          <a:xfrm>
            <a:off x="10577351" y="1824944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=</a:t>
            </a:r>
          </a:p>
        </p:txBody>
      </p:sp>
      <p:sp>
        <p:nvSpPr>
          <p:cNvPr id="3" name="Szövegdoboz 8">
            <a:extLst>
              <a:ext uri="{FF2B5EF4-FFF2-40B4-BE49-F238E27FC236}">
                <a16:creationId xmlns:a16="http://schemas.microsoft.com/office/drawing/2014/main" id="{78068AC3-C3F6-9CA9-A7F7-952CE5EFDFD3}"/>
              </a:ext>
            </a:extLst>
          </p:cNvPr>
          <p:cNvSpPr txBox="1"/>
          <p:nvPr/>
        </p:nvSpPr>
        <p:spPr>
          <a:xfrm>
            <a:off x="4083816" y="1731306"/>
            <a:ext cx="236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+3x</a:t>
            </a:r>
            <a:r>
              <a:rPr lang="hu-HU" sz="8000" baseline="30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" name="Szövegdoboz 8">
            <a:extLst>
              <a:ext uri="{FF2B5EF4-FFF2-40B4-BE49-F238E27FC236}">
                <a16:creationId xmlns:a16="http://schemas.microsoft.com/office/drawing/2014/main" id="{C9167868-2B83-F922-7C5F-8EBE8C8270CA}"/>
              </a:ext>
            </a:extLst>
          </p:cNvPr>
          <p:cNvSpPr txBox="1"/>
          <p:nvPr/>
        </p:nvSpPr>
        <p:spPr>
          <a:xfrm>
            <a:off x="6326945" y="1731308"/>
            <a:ext cx="226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–2x</a:t>
            </a:r>
            <a:r>
              <a:rPr lang="hu-HU" sz="80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Szövegdoboz 8">
            <a:extLst>
              <a:ext uri="{FF2B5EF4-FFF2-40B4-BE49-F238E27FC236}">
                <a16:creationId xmlns:a16="http://schemas.microsoft.com/office/drawing/2014/main" id="{F0E83E86-94A6-59A4-6FC8-C8F85453A756}"/>
              </a:ext>
            </a:extLst>
          </p:cNvPr>
          <p:cNvSpPr txBox="1"/>
          <p:nvPr/>
        </p:nvSpPr>
        <p:spPr>
          <a:xfrm>
            <a:off x="8306711" y="1731305"/>
            <a:ext cx="236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+4x</a:t>
            </a:r>
            <a:r>
              <a:rPr lang="hu-HU" sz="8000" baseline="30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CDF5064-C4A7-2D69-C787-CA320B0E1479}"/>
              </a:ext>
            </a:extLst>
          </p:cNvPr>
          <p:cNvSpPr txBox="1"/>
          <p:nvPr/>
        </p:nvSpPr>
        <p:spPr>
          <a:xfrm>
            <a:off x="4619259" y="3168223"/>
            <a:ext cx="1707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FF0000"/>
                </a:solidFill>
              </a:rPr>
              <a:t>3x</a:t>
            </a:r>
            <a:r>
              <a:rPr lang="hu-HU" sz="80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Szövegdoboz 8">
            <a:extLst>
              <a:ext uri="{FF2B5EF4-FFF2-40B4-BE49-F238E27FC236}">
                <a16:creationId xmlns:a16="http://schemas.microsoft.com/office/drawing/2014/main" id="{213818DC-D13D-EAD4-0540-DB530D6DB4DC}"/>
              </a:ext>
            </a:extLst>
          </p:cNvPr>
          <p:cNvSpPr txBox="1"/>
          <p:nvPr/>
        </p:nvSpPr>
        <p:spPr>
          <a:xfrm>
            <a:off x="6125081" y="3168223"/>
            <a:ext cx="2360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rgbClr val="00B050"/>
                </a:solidFill>
              </a:rPr>
              <a:t>+7x</a:t>
            </a:r>
            <a:r>
              <a:rPr lang="hu-HU" sz="8000" baseline="30000" dirty="0">
                <a:solidFill>
                  <a:srgbClr val="00B050"/>
                </a:solidFill>
              </a:rPr>
              <a:t>3</a:t>
            </a:r>
          </a:p>
        </p:txBody>
      </p:sp>
      <p:pic>
        <p:nvPicPr>
          <p:cNvPr id="14" name="Kép 39" descr="ötlet.png">
            <a:extLst>
              <a:ext uri="{FF2B5EF4-FFF2-40B4-BE49-F238E27FC236}">
                <a16:creationId xmlns:a16="http://schemas.microsoft.com/office/drawing/2014/main" id="{0C8B45A0-E179-7D61-EA3B-C9EA3FDE6A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85" y="2250134"/>
            <a:ext cx="2088232" cy="1912820"/>
          </a:xfrm>
          <a:prstGeom prst="rect">
            <a:avLst/>
          </a:prstGeom>
        </p:spPr>
      </p:pic>
      <p:sp>
        <p:nvSpPr>
          <p:cNvPr id="15" name="Bublina reči: oválna 14">
            <a:extLst>
              <a:ext uri="{FF2B5EF4-FFF2-40B4-BE49-F238E27FC236}">
                <a16:creationId xmlns:a16="http://schemas.microsoft.com/office/drawing/2014/main" id="{7C45E770-67DA-7774-7C7F-A75DEAAE8CBC}"/>
              </a:ext>
            </a:extLst>
          </p:cNvPr>
          <p:cNvSpPr/>
          <p:nvPr/>
        </p:nvSpPr>
        <p:spPr>
          <a:xfrm>
            <a:off x="109822" y="1282410"/>
            <a:ext cx="2034826" cy="1107996"/>
          </a:xfrm>
          <a:prstGeom prst="wedgeEllipseCallout">
            <a:avLst>
              <a:gd name="adj1" fmla="val 19302"/>
              <a:gd name="adj2" fmla="val 66320"/>
            </a:avLst>
          </a:prstGeom>
          <a:solidFill>
            <a:schemeClr val="bg1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Ezek szerint…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Szövegdoboz 30">
            <a:extLst>
              <a:ext uri="{FF2B5EF4-FFF2-40B4-BE49-F238E27FC236}">
                <a16:creationId xmlns:a16="http://schemas.microsoft.com/office/drawing/2014/main" id="{454B9FCC-613D-524C-E52A-FEAA2EB28038}"/>
              </a:ext>
            </a:extLst>
          </p:cNvPr>
          <p:cNvSpPr txBox="1"/>
          <p:nvPr/>
        </p:nvSpPr>
        <p:spPr>
          <a:xfrm>
            <a:off x="0" y="6235484"/>
            <a:ext cx="12192000" cy="50783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7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Csak az azonos alapú és kitevőjű hatványokat adhatjuk össze, vagy vonhatjuk ki!!!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35B80A3-E8DA-9660-AC8A-4EBB6416D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03" y="3277083"/>
            <a:ext cx="1514839" cy="1602911"/>
          </a:xfrm>
          <a:prstGeom prst="rect">
            <a:avLst/>
          </a:prstGeom>
        </p:spPr>
      </p:pic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35656A54-D9EF-AB44-65E1-E91F0A7BDDF1}"/>
              </a:ext>
            </a:extLst>
          </p:cNvPr>
          <p:cNvSpPr/>
          <p:nvPr/>
        </p:nvSpPr>
        <p:spPr>
          <a:xfrm>
            <a:off x="2808516" y="4549746"/>
            <a:ext cx="7159237" cy="1022826"/>
          </a:xfrm>
          <a:prstGeom prst="wedgeEllipseCallout">
            <a:avLst>
              <a:gd name="adj1" fmla="val 51097"/>
              <a:gd name="adj2" fmla="val -46423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2378E51-67D2-F79E-63D0-AE3425F02C40}"/>
              </a:ext>
            </a:extLst>
          </p:cNvPr>
          <p:cNvSpPr txBox="1"/>
          <p:nvPr/>
        </p:nvSpPr>
        <p:spPr>
          <a:xfrm>
            <a:off x="3244732" y="4672070"/>
            <a:ext cx="631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A „nagy számokat” összeadjuk vagy kivonjuk, a kitevők változatlanok maradnak.</a:t>
            </a:r>
          </a:p>
        </p:txBody>
      </p:sp>
    </p:spTree>
    <p:extLst>
      <p:ext uri="{BB962C8B-B14F-4D97-AF65-F5344CB8AC3E}">
        <p14:creationId xmlns:p14="http://schemas.microsoft.com/office/powerpoint/2010/main" val="39913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 animBg="1"/>
      <p:bldP spid="56" grpId="0"/>
      <p:bldP spid="62" grpId="0"/>
      <p:bldP spid="3" grpId="0"/>
      <p:bldP spid="5" grpId="0"/>
      <p:bldP spid="7" grpId="0"/>
      <p:bldP spid="9" grpId="0"/>
      <p:bldP spid="12" grpId="0"/>
      <p:bldP spid="16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FA33F-BABF-4082-C257-FFEF8D6FC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36D15419-24EE-1A2A-05AF-09191885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6"/>
            <a:ext cx="10364451" cy="720000"/>
          </a:xfrm>
        </p:spPr>
        <p:txBody>
          <a:bodyPr anchor="t"/>
          <a:lstStyle/>
          <a:p>
            <a:r>
              <a:rPr lang="hu-HU" b="1" dirty="0"/>
              <a:t>Összeadás, kivonás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238BBE4-83A0-2A20-C8BA-1FF315EC2155}"/>
              </a:ext>
            </a:extLst>
          </p:cNvPr>
          <p:cNvSpPr txBox="1"/>
          <p:nvPr/>
        </p:nvSpPr>
        <p:spPr>
          <a:xfrm>
            <a:off x="608746" y="19067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4x</a:t>
            </a:r>
            <a:r>
              <a:rPr lang="hu-HU" sz="3200" baseline="30000" dirty="0"/>
              <a:t>2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81661BC-E8D4-B103-549A-3A5E70E3848E}"/>
              </a:ext>
            </a:extLst>
          </p:cNvPr>
          <p:cNvSpPr txBox="1"/>
          <p:nvPr/>
        </p:nvSpPr>
        <p:spPr>
          <a:xfrm>
            <a:off x="1316685" y="1904997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3y</a:t>
            </a:r>
            <a:r>
              <a:rPr lang="hu-HU" sz="3200" baseline="30000" dirty="0"/>
              <a:t>2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CF2B103-6907-5A27-46F9-04068EC5586A}"/>
              </a:ext>
            </a:extLst>
          </p:cNvPr>
          <p:cNvSpPr txBox="1"/>
          <p:nvPr/>
        </p:nvSpPr>
        <p:spPr>
          <a:xfrm>
            <a:off x="2321964" y="1903287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3x</a:t>
            </a:r>
            <a:r>
              <a:rPr lang="hu-HU" sz="3200" baseline="30000" dirty="0"/>
              <a:t>2</a:t>
            </a:r>
            <a:r>
              <a:rPr lang="hu-HU" sz="3200" dirty="0"/>
              <a:t> 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57D2CFB-C83F-4675-609F-3A06D96CD72D}"/>
              </a:ext>
            </a:extLst>
          </p:cNvPr>
          <p:cNvSpPr txBox="1"/>
          <p:nvPr/>
        </p:nvSpPr>
        <p:spPr>
          <a:xfrm>
            <a:off x="3340571" y="1901577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+ 5y</a:t>
            </a:r>
            <a:r>
              <a:rPr lang="hu-HU" sz="3200" baseline="30000" dirty="0"/>
              <a:t>2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24B29B6-1238-C0CC-CCF9-B7D5353A93A3}"/>
              </a:ext>
            </a:extLst>
          </p:cNvPr>
          <p:cNvSpPr txBox="1"/>
          <p:nvPr/>
        </p:nvSpPr>
        <p:spPr>
          <a:xfrm>
            <a:off x="4463147" y="189986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CD8B576-ED4C-08DF-6D29-ABA38A5CF4B8}"/>
              </a:ext>
            </a:extLst>
          </p:cNvPr>
          <p:cNvSpPr txBox="1"/>
          <p:nvPr/>
        </p:nvSpPr>
        <p:spPr>
          <a:xfrm>
            <a:off x="617310" y="259336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8x</a:t>
            </a:r>
            <a:r>
              <a:rPr lang="hu-HU" sz="3200" baseline="30000" dirty="0"/>
              <a:t>2</a:t>
            </a:r>
            <a:r>
              <a:rPr lang="hu-HU" sz="3200" dirty="0"/>
              <a:t>y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A98D4979-D3F5-C464-902D-9AF72A1259BB}"/>
              </a:ext>
            </a:extLst>
          </p:cNvPr>
          <p:cNvSpPr txBox="1"/>
          <p:nvPr/>
        </p:nvSpPr>
        <p:spPr>
          <a:xfrm>
            <a:off x="1521186" y="2591655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+ 11xy</a:t>
            </a:r>
            <a:r>
              <a:rPr lang="hu-HU" sz="3200" baseline="30000" dirty="0"/>
              <a:t>2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B472483-1852-10DE-3ACB-571517240342}"/>
              </a:ext>
            </a:extLst>
          </p:cNvPr>
          <p:cNvSpPr txBox="1"/>
          <p:nvPr/>
        </p:nvSpPr>
        <p:spPr>
          <a:xfrm>
            <a:off x="3016324" y="2589945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+ 2x</a:t>
            </a:r>
            <a:r>
              <a:rPr lang="hu-HU" sz="3200" baseline="30000" dirty="0"/>
              <a:t>2</a:t>
            </a:r>
            <a:r>
              <a:rPr lang="hu-HU" sz="3200" dirty="0"/>
              <a:t>y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7C39A14-D3AF-0B13-59AE-8B438EA445FD}"/>
              </a:ext>
            </a:extLst>
          </p:cNvPr>
          <p:cNvSpPr txBox="1"/>
          <p:nvPr/>
        </p:nvSpPr>
        <p:spPr>
          <a:xfrm>
            <a:off x="4296186" y="2588235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3xy</a:t>
            </a:r>
            <a:r>
              <a:rPr lang="hu-HU" sz="3200" baseline="30000" dirty="0"/>
              <a:t>2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98D049C0-ACA3-AF10-82FE-7534224327FE}"/>
              </a:ext>
            </a:extLst>
          </p:cNvPr>
          <p:cNvSpPr txBox="1"/>
          <p:nvPr/>
        </p:nvSpPr>
        <p:spPr>
          <a:xfrm>
            <a:off x="5527617" y="258652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1C341D84-C95B-144C-8194-7344AD99841F}"/>
              </a:ext>
            </a:extLst>
          </p:cNvPr>
          <p:cNvSpPr txBox="1"/>
          <p:nvPr/>
        </p:nvSpPr>
        <p:spPr>
          <a:xfrm>
            <a:off x="615600" y="3331392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10a</a:t>
            </a:r>
            <a:r>
              <a:rPr lang="hu-HU" sz="3200" baseline="30000" dirty="0"/>
              <a:t>4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A38AAC7B-BF6F-A413-E985-E59152C105EB}"/>
              </a:ext>
            </a:extLst>
          </p:cNvPr>
          <p:cNvSpPr txBox="1"/>
          <p:nvPr/>
        </p:nvSpPr>
        <p:spPr>
          <a:xfrm>
            <a:off x="1538068" y="3329679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+ 5a</a:t>
            </a:r>
            <a:r>
              <a:rPr lang="hu-HU" sz="3200" baseline="30000" dirty="0"/>
              <a:t>3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7519F72A-FAA0-AE56-A7EC-0E9E15274189}"/>
              </a:ext>
            </a:extLst>
          </p:cNvPr>
          <p:cNvSpPr txBox="1"/>
          <p:nvPr/>
        </p:nvSpPr>
        <p:spPr>
          <a:xfrm>
            <a:off x="2619550" y="3327969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2a</a:t>
            </a:r>
            <a:r>
              <a:rPr lang="hu-HU" sz="3200" baseline="30000" dirty="0"/>
              <a:t>2</a:t>
            </a:r>
            <a:r>
              <a:rPr lang="hu-HU" sz="3200" dirty="0"/>
              <a:t>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92A706AB-9B31-3EAB-3EE9-1F2BEFBF2289}"/>
              </a:ext>
            </a:extLst>
          </p:cNvPr>
          <p:cNvSpPr txBox="1"/>
          <p:nvPr/>
        </p:nvSpPr>
        <p:spPr>
          <a:xfrm>
            <a:off x="3638158" y="3326259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4a</a:t>
            </a:r>
            <a:r>
              <a:rPr lang="hu-HU" sz="3200" baseline="30000" dirty="0"/>
              <a:t>4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04E7A31-B2A2-ACBE-034B-69C1CAF46B3C}"/>
              </a:ext>
            </a:extLst>
          </p:cNvPr>
          <p:cNvSpPr txBox="1"/>
          <p:nvPr/>
        </p:nvSpPr>
        <p:spPr>
          <a:xfrm>
            <a:off x="6753422" y="332454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6827F9FB-A667-36F4-87A2-663BD39FFA57}"/>
              </a:ext>
            </a:extLst>
          </p:cNvPr>
          <p:cNvSpPr txBox="1"/>
          <p:nvPr/>
        </p:nvSpPr>
        <p:spPr>
          <a:xfrm>
            <a:off x="4637801" y="3326259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+ 5a</a:t>
            </a:r>
            <a:r>
              <a:rPr lang="hu-HU" sz="3200" baseline="30000" dirty="0"/>
              <a:t>2</a:t>
            </a:r>
            <a:r>
              <a:rPr lang="hu-HU" sz="3200" dirty="0"/>
              <a:t> 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A96CC8BD-E854-C7BB-2971-3F18A0D45D2C}"/>
              </a:ext>
            </a:extLst>
          </p:cNvPr>
          <p:cNvSpPr txBox="1"/>
          <p:nvPr/>
        </p:nvSpPr>
        <p:spPr>
          <a:xfrm>
            <a:off x="5721723" y="3324549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7a</a:t>
            </a:r>
            <a:r>
              <a:rPr lang="hu-HU" sz="3200" baseline="30000" dirty="0"/>
              <a:t>3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08A56D03-D310-F462-C13A-A75E7C818931}"/>
              </a:ext>
            </a:extLst>
          </p:cNvPr>
          <p:cNvSpPr txBox="1"/>
          <p:nvPr/>
        </p:nvSpPr>
        <p:spPr>
          <a:xfrm>
            <a:off x="607036" y="4031750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3a</a:t>
            </a:r>
            <a:r>
              <a:rPr lang="hu-HU" sz="3200" baseline="30000" dirty="0"/>
              <a:t>2</a:t>
            </a:r>
            <a:r>
              <a:rPr lang="hu-HU" sz="3200" dirty="0"/>
              <a:t>b</a:t>
            </a:r>
            <a:r>
              <a:rPr lang="hu-HU" sz="3200" baseline="30000" dirty="0"/>
              <a:t>3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6A37A842-7C56-E5CE-9F03-9E2CC2F51DA4}"/>
              </a:ext>
            </a:extLst>
          </p:cNvPr>
          <p:cNvSpPr txBox="1"/>
          <p:nvPr/>
        </p:nvSpPr>
        <p:spPr>
          <a:xfrm>
            <a:off x="1663316" y="403003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9a</a:t>
            </a:r>
            <a:r>
              <a:rPr lang="hu-HU" sz="3200" baseline="30000" dirty="0"/>
              <a:t>3</a:t>
            </a:r>
            <a:r>
              <a:rPr lang="hu-HU" sz="3200" dirty="0"/>
              <a:t>b</a:t>
            </a:r>
            <a:r>
              <a:rPr lang="hu-HU" sz="3200" baseline="30000" dirty="0"/>
              <a:t>2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6FC16ABA-C365-0685-3A62-B7F3BBC6EDC2}"/>
              </a:ext>
            </a:extLst>
          </p:cNvPr>
          <p:cNvSpPr txBox="1"/>
          <p:nvPr/>
        </p:nvSpPr>
        <p:spPr>
          <a:xfrm>
            <a:off x="3060481" y="4028327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a</a:t>
            </a:r>
            <a:r>
              <a:rPr lang="hu-HU" sz="3200" baseline="30000" dirty="0"/>
              <a:t>2</a:t>
            </a:r>
            <a:r>
              <a:rPr lang="hu-HU" sz="3200" dirty="0"/>
              <a:t>b</a:t>
            </a:r>
            <a:r>
              <a:rPr lang="hu-HU" sz="3200" baseline="30000" dirty="0"/>
              <a:t>3</a:t>
            </a:r>
            <a:r>
              <a:rPr lang="hu-HU" sz="3200" dirty="0"/>
              <a:t> 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5B565276-BA64-007E-4823-FF3808515A21}"/>
              </a:ext>
            </a:extLst>
          </p:cNvPr>
          <p:cNvSpPr txBox="1"/>
          <p:nvPr/>
        </p:nvSpPr>
        <p:spPr>
          <a:xfrm>
            <a:off x="4246784" y="402661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8a</a:t>
            </a:r>
            <a:r>
              <a:rPr lang="hu-HU" sz="3200" baseline="30000" dirty="0"/>
              <a:t>3</a:t>
            </a:r>
            <a:r>
              <a:rPr lang="hu-HU" sz="3200" dirty="0"/>
              <a:t>b</a:t>
            </a:r>
            <a:r>
              <a:rPr lang="hu-HU" sz="3200" baseline="30000" dirty="0"/>
              <a:t>2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11BFCADB-0455-EE38-7FB7-9B0D166E8AD2}"/>
              </a:ext>
            </a:extLst>
          </p:cNvPr>
          <p:cNvSpPr txBox="1"/>
          <p:nvPr/>
        </p:nvSpPr>
        <p:spPr>
          <a:xfrm>
            <a:off x="5680761" y="402490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013C9BAD-CBCB-0B59-EAC3-9185BD489B08}"/>
              </a:ext>
            </a:extLst>
          </p:cNvPr>
          <p:cNvSpPr txBox="1"/>
          <p:nvPr/>
        </p:nvSpPr>
        <p:spPr>
          <a:xfrm>
            <a:off x="615600" y="4759504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8m</a:t>
            </a:r>
            <a:r>
              <a:rPr lang="hu-HU" sz="3200" baseline="30000" dirty="0"/>
              <a:t>2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2B1A449F-6421-C10F-4BCD-2B9FB71F1FC9}"/>
              </a:ext>
            </a:extLst>
          </p:cNvPr>
          <p:cNvSpPr txBox="1"/>
          <p:nvPr/>
        </p:nvSpPr>
        <p:spPr>
          <a:xfrm>
            <a:off x="1325900" y="4757791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10m</a:t>
            </a:r>
            <a:r>
              <a:rPr lang="hu-HU" sz="3200" baseline="30000" dirty="0"/>
              <a:t>3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403C6AC1-13D2-F77F-335E-CACB54D5056E}"/>
              </a:ext>
            </a:extLst>
          </p:cNvPr>
          <p:cNvSpPr txBox="1"/>
          <p:nvPr/>
        </p:nvSpPr>
        <p:spPr>
          <a:xfrm>
            <a:off x="2638910" y="4756081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6m</a:t>
            </a:r>
            <a:r>
              <a:rPr lang="hu-HU" sz="3200" baseline="30000" dirty="0"/>
              <a:t>2</a:t>
            </a:r>
            <a:r>
              <a:rPr lang="hu-HU" sz="3200" dirty="0"/>
              <a:t> 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AAAA527B-BB84-5CA4-612F-C1F78A8A0DA1}"/>
              </a:ext>
            </a:extLst>
          </p:cNvPr>
          <p:cNvSpPr txBox="1"/>
          <p:nvPr/>
        </p:nvSpPr>
        <p:spPr>
          <a:xfrm>
            <a:off x="3726507" y="4754371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5m</a:t>
            </a:r>
            <a:r>
              <a:rPr lang="hu-HU" sz="3200" baseline="30000" dirty="0"/>
              <a:t>2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EA103959-A213-6EFD-1026-BBEB962E9200}"/>
              </a:ext>
            </a:extLst>
          </p:cNvPr>
          <p:cNvSpPr txBox="1"/>
          <p:nvPr/>
        </p:nvSpPr>
        <p:spPr>
          <a:xfrm>
            <a:off x="4825860" y="475266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C352C884-CFC1-DC60-DBA1-C8C46B1AEC4D}"/>
              </a:ext>
            </a:extLst>
          </p:cNvPr>
          <p:cNvSpPr txBox="1"/>
          <p:nvPr/>
        </p:nvSpPr>
        <p:spPr>
          <a:xfrm>
            <a:off x="613890" y="5487254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6c</a:t>
            </a:r>
            <a:r>
              <a:rPr lang="hu-HU" sz="3200" baseline="30000" dirty="0"/>
              <a:t>7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23D6808B-59C5-5800-EEAE-E000CE779223}"/>
              </a:ext>
            </a:extLst>
          </p:cNvPr>
          <p:cNvSpPr txBox="1"/>
          <p:nvPr/>
        </p:nvSpPr>
        <p:spPr>
          <a:xfrm>
            <a:off x="1245710" y="5485541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+ 5d</a:t>
            </a:r>
            <a:r>
              <a:rPr lang="hu-HU" sz="3200" baseline="30000" dirty="0"/>
              <a:t>4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724CC4A5-84B3-47F4-F20E-4AE2E26A5F8D}"/>
              </a:ext>
            </a:extLst>
          </p:cNvPr>
          <p:cNvSpPr txBox="1"/>
          <p:nvPr/>
        </p:nvSpPr>
        <p:spPr>
          <a:xfrm>
            <a:off x="2348656" y="5483831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3 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80AEBC7B-B05C-D469-8139-9BA9CD1599E2}"/>
              </a:ext>
            </a:extLst>
          </p:cNvPr>
          <p:cNvSpPr txBox="1"/>
          <p:nvPr/>
        </p:nvSpPr>
        <p:spPr>
          <a:xfrm>
            <a:off x="3009566" y="5482121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+ 2c</a:t>
            </a:r>
            <a:r>
              <a:rPr lang="hu-HU" sz="3200" baseline="30000" dirty="0"/>
              <a:t>7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F78C9711-5738-ECD0-F87F-BEFAC07B3280}"/>
              </a:ext>
            </a:extLst>
          </p:cNvPr>
          <p:cNvSpPr txBox="1"/>
          <p:nvPr/>
        </p:nvSpPr>
        <p:spPr>
          <a:xfrm>
            <a:off x="6100123" y="54804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85909998-4F13-0B63-C323-E57EAD9F34FF}"/>
              </a:ext>
            </a:extLst>
          </p:cNvPr>
          <p:cNvSpPr txBox="1"/>
          <p:nvPr/>
        </p:nvSpPr>
        <p:spPr>
          <a:xfrm>
            <a:off x="4088469" y="5482121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5d</a:t>
            </a:r>
            <a:r>
              <a:rPr lang="hu-HU" sz="3200" baseline="30000" dirty="0"/>
              <a:t>4</a:t>
            </a:r>
            <a:r>
              <a:rPr lang="hu-HU" sz="3200" dirty="0"/>
              <a:t> 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F080C0EC-C1EC-383A-938E-210612573974}"/>
              </a:ext>
            </a:extLst>
          </p:cNvPr>
          <p:cNvSpPr txBox="1"/>
          <p:nvPr/>
        </p:nvSpPr>
        <p:spPr>
          <a:xfrm>
            <a:off x="5156261" y="5480411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– 10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6226842D-A030-4CD1-475C-7A6BD27E925C}"/>
              </a:ext>
            </a:extLst>
          </p:cNvPr>
          <p:cNvSpPr txBox="1"/>
          <p:nvPr/>
        </p:nvSpPr>
        <p:spPr>
          <a:xfrm>
            <a:off x="4946033" y="1901577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x</a:t>
            </a:r>
            <a:r>
              <a:rPr lang="hu-HU" sz="3200" baseline="30000" dirty="0">
                <a:solidFill>
                  <a:srgbClr val="00CC00"/>
                </a:solidFill>
              </a:rPr>
              <a:t>2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F1470878-4E01-9593-E96D-114A757E27CA}"/>
              </a:ext>
            </a:extLst>
          </p:cNvPr>
          <p:cNvSpPr txBox="1"/>
          <p:nvPr/>
        </p:nvSpPr>
        <p:spPr>
          <a:xfrm>
            <a:off x="5411425" y="1899862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+ 2y</a:t>
            </a:r>
            <a:r>
              <a:rPr lang="hu-HU" sz="320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A794E0F3-3C0F-A995-91A6-436FB20F8443}"/>
              </a:ext>
            </a:extLst>
          </p:cNvPr>
          <p:cNvSpPr txBox="1"/>
          <p:nvPr/>
        </p:nvSpPr>
        <p:spPr>
          <a:xfrm>
            <a:off x="5943966" y="258822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10x</a:t>
            </a:r>
            <a:r>
              <a:rPr lang="hu-HU" sz="3200" baseline="30000" dirty="0">
                <a:solidFill>
                  <a:srgbClr val="00CC00"/>
                </a:solidFill>
              </a:rPr>
              <a:t>2</a:t>
            </a:r>
            <a:r>
              <a:rPr lang="hu-HU" sz="3200" dirty="0">
                <a:solidFill>
                  <a:srgbClr val="00CC00"/>
                </a:solidFill>
              </a:rPr>
              <a:t>y 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18FF4415-0AD9-7E70-0BE7-68A4B8C7BED0}"/>
              </a:ext>
            </a:extLst>
          </p:cNvPr>
          <p:cNvSpPr txBox="1"/>
          <p:nvPr/>
        </p:nvSpPr>
        <p:spPr>
          <a:xfrm>
            <a:off x="7061890" y="2586517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+ 8xy</a:t>
            </a:r>
            <a:r>
              <a:rPr lang="hu-HU" sz="320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A6331B0A-7D41-692E-C188-D427AF3C73AE}"/>
              </a:ext>
            </a:extLst>
          </p:cNvPr>
          <p:cNvSpPr txBox="1"/>
          <p:nvPr/>
        </p:nvSpPr>
        <p:spPr>
          <a:xfrm>
            <a:off x="7164275" y="3324109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6a</a:t>
            </a:r>
            <a:r>
              <a:rPr lang="hu-HU" sz="3200" baseline="30000" dirty="0">
                <a:solidFill>
                  <a:srgbClr val="00CC00"/>
                </a:solidFill>
              </a:rPr>
              <a:t>4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C94C8982-3FCA-D11C-452A-34AE6162F220}"/>
              </a:ext>
            </a:extLst>
          </p:cNvPr>
          <p:cNvSpPr txBox="1"/>
          <p:nvPr/>
        </p:nvSpPr>
        <p:spPr>
          <a:xfrm>
            <a:off x="7883552" y="3321979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– 2a</a:t>
            </a:r>
            <a:r>
              <a:rPr lang="hu-HU" sz="3200" baseline="300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34AB29C0-39A2-7A5C-1D7A-89F9DA556823}"/>
              </a:ext>
            </a:extLst>
          </p:cNvPr>
          <p:cNvSpPr txBox="1"/>
          <p:nvPr/>
        </p:nvSpPr>
        <p:spPr>
          <a:xfrm>
            <a:off x="8892975" y="3320269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B0F0"/>
                </a:solidFill>
              </a:rPr>
              <a:t>+ 3a</a:t>
            </a:r>
            <a:r>
              <a:rPr lang="hu-HU" sz="3200" baseline="30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8515B4F9-5A9B-404C-ABFD-87AF3F06CB43}"/>
              </a:ext>
            </a:extLst>
          </p:cNvPr>
          <p:cNvSpPr txBox="1"/>
          <p:nvPr/>
        </p:nvSpPr>
        <p:spPr>
          <a:xfrm>
            <a:off x="6116527" y="4030906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2a</a:t>
            </a:r>
            <a:r>
              <a:rPr lang="hu-HU" sz="3200" baseline="30000" dirty="0">
                <a:solidFill>
                  <a:srgbClr val="00CC00"/>
                </a:solidFill>
              </a:rPr>
              <a:t>2</a:t>
            </a:r>
            <a:r>
              <a:rPr lang="hu-HU" sz="3200" dirty="0">
                <a:solidFill>
                  <a:srgbClr val="00CC00"/>
                </a:solidFill>
              </a:rPr>
              <a:t>b</a:t>
            </a:r>
            <a:r>
              <a:rPr lang="hu-HU" sz="3200" baseline="30000" dirty="0">
                <a:solidFill>
                  <a:srgbClr val="00CC00"/>
                </a:solidFill>
              </a:rPr>
              <a:t>3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51" name="BlokTextu 50">
            <a:extLst>
              <a:ext uri="{FF2B5EF4-FFF2-40B4-BE49-F238E27FC236}">
                <a16:creationId xmlns:a16="http://schemas.microsoft.com/office/drawing/2014/main" id="{46AAA7A7-D9EE-FD45-282E-64222B658CF2}"/>
              </a:ext>
            </a:extLst>
          </p:cNvPr>
          <p:cNvSpPr txBox="1"/>
          <p:nvPr/>
        </p:nvSpPr>
        <p:spPr>
          <a:xfrm>
            <a:off x="7214843" y="4029619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– 17a</a:t>
            </a:r>
            <a:r>
              <a:rPr lang="hu-HU" sz="3200" baseline="30000" dirty="0">
                <a:solidFill>
                  <a:srgbClr val="FF3300"/>
                </a:solidFill>
              </a:rPr>
              <a:t>3</a:t>
            </a:r>
            <a:r>
              <a:rPr lang="hu-HU" sz="3200" dirty="0">
                <a:solidFill>
                  <a:srgbClr val="FF3300"/>
                </a:solidFill>
              </a:rPr>
              <a:t>b</a:t>
            </a:r>
            <a:r>
              <a:rPr lang="hu-HU" sz="320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B3B684A0-A55E-7534-0E77-ABF957FD08CC}"/>
              </a:ext>
            </a:extLst>
          </p:cNvPr>
          <p:cNvSpPr txBox="1"/>
          <p:nvPr/>
        </p:nvSpPr>
        <p:spPr>
          <a:xfrm>
            <a:off x="5280206" y="4743262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– 3m</a:t>
            </a:r>
            <a:r>
              <a:rPr lang="hu-HU" sz="3200" baseline="30000" dirty="0">
                <a:solidFill>
                  <a:srgbClr val="00CC00"/>
                </a:solidFill>
              </a:rPr>
              <a:t>2</a:t>
            </a:r>
            <a:r>
              <a:rPr lang="hu-HU" sz="3200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BC9118D0-0834-5935-B2E3-99C07110D0CF}"/>
              </a:ext>
            </a:extLst>
          </p:cNvPr>
          <p:cNvSpPr txBox="1"/>
          <p:nvPr/>
        </p:nvSpPr>
        <p:spPr>
          <a:xfrm>
            <a:off x="6376929" y="4750961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FF3300"/>
                </a:solidFill>
              </a:rPr>
              <a:t>– 10m</a:t>
            </a:r>
            <a:r>
              <a:rPr lang="hu-HU" sz="3200" baseline="300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30A3F548-F638-BBFA-BC75-9638B2CBF8F3}"/>
              </a:ext>
            </a:extLst>
          </p:cNvPr>
          <p:cNvSpPr txBox="1"/>
          <p:nvPr/>
        </p:nvSpPr>
        <p:spPr>
          <a:xfrm>
            <a:off x="6560745" y="5482577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CC00"/>
                </a:solidFill>
              </a:rPr>
              <a:t>8c</a:t>
            </a:r>
            <a:r>
              <a:rPr lang="hu-HU" sz="3200" baseline="30000" dirty="0">
                <a:solidFill>
                  <a:srgbClr val="00CC00"/>
                </a:solidFill>
              </a:rPr>
              <a:t>7</a:t>
            </a:r>
          </a:p>
        </p:txBody>
      </p:sp>
      <p:sp>
        <p:nvSpPr>
          <p:cNvPr id="55" name="BlokTextu 54">
            <a:extLst>
              <a:ext uri="{FF2B5EF4-FFF2-40B4-BE49-F238E27FC236}">
                <a16:creationId xmlns:a16="http://schemas.microsoft.com/office/drawing/2014/main" id="{821225E6-4A28-DF19-CB92-F9F95B75B4F9}"/>
              </a:ext>
            </a:extLst>
          </p:cNvPr>
          <p:cNvSpPr txBox="1"/>
          <p:nvPr/>
        </p:nvSpPr>
        <p:spPr>
          <a:xfrm>
            <a:off x="7266588" y="5480866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B0F0"/>
                </a:solidFill>
              </a:rPr>
              <a:t>– 13</a:t>
            </a:r>
          </a:p>
        </p:txBody>
      </p:sp>
    </p:spTree>
    <p:extLst>
      <p:ext uri="{BB962C8B-B14F-4D97-AF65-F5344CB8AC3E}">
        <p14:creationId xmlns:p14="http://schemas.microsoft.com/office/powerpoint/2010/main" val="34236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DD34FE-E37C-73B4-42FE-C80632F2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75985"/>
            <a:ext cx="10364451" cy="1649421"/>
          </a:xfrm>
        </p:spPr>
        <p:txBody>
          <a:bodyPr anchor="t"/>
          <a:lstStyle/>
          <a:p>
            <a:r>
              <a:rPr lang="hu-HU" b="1" dirty="0"/>
              <a:t>Összeadás, kivonás</a:t>
            </a:r>
            <a:br>
              <a:rPr lang="hu-HU" b="1" dirty="0"/>
            </a:br>
            <a:r>
              <a:rPr lang="hu-HU" b="1" dirty="0"/>
              <a:t>Zárójelekkel</a:t>
            </a:r>
          </a:p>
        </p:txBody>
      </p:sp>
      <p:sp>
        <p:nvSpPr>
          <p:cNvPr id="5" name="Szövegdoboz 3">
            <a:extLst>
              <a:ext uri="{FF2B5EF4-FFF2-40B4-BE49-F238E27FC236}">
                <a16:creationId xmlns:a16="http://schemas.microsoft.com/office/drawing/2014/main" id="{199C1C0E-8FC5-F816-6F93-842E11728A03}"/>
              </a:ext>
            </a:extLst>
          </p:cNvPr>
          <p:cNvSpPr txBox="1"/>
          <p:nvPr/>
        </p:nvSpPr>
        <p:spPr>
          <a:xfrm>
            <a:off x="913774" y="1702902"/>
            <a:ext cx="1036445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/>
              <a:t>Ha a </a:t>
            </a:r>
            <a:r>
              <a:rPr lang="hu-HU" sz="2400" u="sng" dirty="0"/>
              <a:t>zárójel előtt</a:t>
            </a:r>
            <a:r>
              <a:rPr lang="hu-HU" sz="2400" dirty="0"/>
              <a:t> </a:t>
            </a:r>
            <a:r>
              <a:rPr lang="hu-HU" sz="2400" b="1" dirty="0"/>
              <a:t>NINCS SEMMI</a:t>
            </a:r>
            <a:r>
              <a:rPr lang="hu-HU" sz="2400" dirty="0"/>
              <a:t>, vagy </a:t>
            </a:r>
            <a:r>
              <a:rPr lang="hu-HU" sz="2400" b="1" dirty="0"/>
              <a:t>+</a:t>
            </a:r>
            <a:r>
              <a:rPr lang="hu-HU" sz="2400" dirty="0"/>
              <a:t> van, akkor az a zárójel eltávolítása során a zárójelben lévő összes előjelet </a:t>
            </a:r>
            <a:r>
              <a:rPr lang="hu-HU" sz="2400" b="1" dirty="0"/>
              <a:t>ÚGY HAGYJA!</a:t>
            </a:r>
          </a:p>
        </p:txBody>
      </p:sp>
      <p:sp>
        <p:nvSpPr>
          <p:cNvPr id="6" name="Lekerekített téglalap 9">
            <a:extLst>
              <a:ext uri="{FF2B5EF4-FFF2-40B4-BE49-F238E27FC236}">
                <a16:creationId xmlns:a16="http://schemas.microsoft.com/office/drawing/2014/main" id="{E264953D-8DB1-F67B-083D-359F64196764}"/>
              </a:ext>
            </a:extLst>
          </p:cNvPr>
          <p:cNvSpPr/>
          <p:nvPr/>
        </p:nvSpPr>
        <p:spPr>
          <a:xfrm>
            <a:off x="914800" y="2827894"/>
            <a:ext cx="1951630" cy="75062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5">
            <a:extLst>
              <a:ext uri="{FF2B5EF4-FFF2-40B4-BE49-F238E27FC236}">
                <a16:creationId xmlns:a16="http://schemas.microsoft.com/office/drawing/2014/main" id="{B4D69B91-9172-7771-7C2D-697771241471}"/>
              </a:ext>
            </a:extLst>
          </p:cNvPr>
          <p:cNvSpPr txBox="1"/>
          <p:nvPr/>
        </p:nvSpPr>
        <p:spPr>
          <a:xfrm>
            <a:off x="969392" y="29507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</a:t>
            </a:r>
          </a:p>
        </p:txBody>
      </p:sp>
      <p:sp>
        <p:nvSpPr>
          <p:cNvPr id="8" name="Szövegdoboz 6">
            <a:extLst>
              <a:ext uri="{FF2B5EF4-FFF2-40B4-BE49-F238E27FC236}">
                <a16:creationId xmlns:a16="http://schemas.microsoft.com/office/drawing/2014/main" id="{86A3712F-44FC-2BA1-27A3-A989A68DA3D4}"/>
              </a:ext>
            </a:extLst>
          </p:cNvPr>
          <p:cNvSpPr txBox="1"/>
          <p:nvPr/>
        </p:nvSpPr>
        <p:spPr>
          <a:xfrm>
            <a:off x="1242343" y="2773301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/>
              <a:t>(</a:t>
            </a:r>
            <a:r>
              <a:rPr lang="en-US" sz="4400" b="1" dirty="0"/>
              <a:t>      </a:t>
            </a:r>
            <a:r>
              <a:rPr lang="hu-HU" sz="4400" b="1" dirty="0"/>
              <a:t>)</a:t>
            </a:r>
          </a:p>
        </p:txBody>
      </p:sp>
      <p:sp>
        <p:nvSpPr>
          <p:cNvPr id="9" name="Szövegdoboz 7">
            <a:extLst>
              <a:ext uri="{FF2B5EF4-FFF2-40B4-BE49-F238E27FC236}">
                <a16:creationId xmlns:a16="http://schemas.microsoft.com/office/drawing/2014/main" id="{65CA17C1-3488-7C84-FF80-DF7EBCB62D12}"/>
              </a:ext>
            </a:extLst>
          </p:cNvPr>
          <p:cNvSpPr txBox="1"/>
          <p:nvPr/>
        </p:nvSpPr>
        <p:spPr>
          <a:xfrm>
            <a:off x="1439086" y="2823002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+</a:t>
            </a:r>
            <a:r>
              <a:rPr lang="hu-HU" sz="20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+</a:t>
            </a:r>
            <a:endParaRPr lang="hu-HU" sz="2400" b="1" dirty="0"/>
          </a:p>
        </p:txBody>
      </p:sp>
      <p:sp>
        <p:nvSpPr>
          <p:cNvPr id="10" name="Szövegdoboz 8">
            <a:extLst>
              <a:ext uri="{FF2B5EF4-FFF2-40B4-BE49-F238E27FC236}">
                <a16:creationId xmlns:a16="http://schemas.microsoft.com/office/drawing/2014/main" id="{4F2BF296-88BA-0A8C-C773-C4E5E46E4425}"/>
              </a:ext>
            </a:extLst>
          </p:cNvPr>
          <p:cNvSpPr txBox="1"/>
          <p:nvPr/>
        </p:nvSpPr>
        <p:spPr>
          <a:xfrm>
            <a:off x="1468655" y="3111882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–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hu-HU" sz="2400" b="1" dirty="0"/>
              <a:t>–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2A6A5F0-4C92-9F53-7318-13A164CE7E94}"/>
              </a:ext>
            </a:extLst>
          </p:cNvPr>
          <p:cNvSpPr txBox="1"/>
          <p:nvPr/>
        </p:nvSpPr>
        <p:spPr>
          <a:xfrm>
            <a:off x="3326992" y="2708807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(7x</a:t>
            </a:r>
            <a:r>
              <a:rPr lang="hu-HU" sz="2400" b="1" baseline="30000" dirty="0"/>
              <a:t>2</a:t>
            </a:r>
            <a:r>
              <a:rPr lang="hu-HU" sz="2400" b="1" dirty="0"/>
              <a:t> + 11y</a:t>
            </a:r>
            <a:r>
              <a:rPr lang="hu-HU" sz="2400" b="1" baseline="30000" dirty="0"/>
              <a:t>2</a:t>
            </a:r>
            <a:r>
              <a:rPr lang="hu-HU" sz="2400" b="1" dirty="0"/>
              <a:t>) + (5x</a:t>
            </a:r>
            <a:r>
              <a:rPr lang="hu-HU" sz="2400" b="1" baseline="30000" dirty="0"/>
              <a:t>2</a:t>
            </a:r>
            <a:r>
              <a:rPr lang="hu-HU" sz="2400" b="1" dirty="0"/>
              <a:t> – 8y</a:t>
            </a:r>
            <a:r>
              <a:rPr lang="hu-HU" sz="2400" b="1" baseline="30000" dirty="0"/>
              <a:t>2</a:t>
            </a:r>
            <a:r>
              <a:rPr lang="hu-HU" sz="2400" b="1" dirty="0"/>
              <a:t>) =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F4D7B94-5F7D-C524-543B-EF3C062E8964}"/>
              </a:ext>
            </a:extLst>
          </p:cNvPr>
          <p:cNvSpPr txBox="1"/>
          <p:nvPr/>
        </p:nvSpPr>
        <p:spPr>
          <a:xfrm>
            <a:off x="7012997" y="270709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7x</a:t>
            </a:r>
            <a:r>
              <a:rPr lang="hu-HU" sz="2400" b="1" baseline="30000" dirty="0"/>
              <a:t>2</a:t>
            </a:r>
            <a:r>
              <a:rPr lang="hu-HU" sz="2400" b="1" dirty="0"/>
              <a:t> + 11y</a:t>
            </a:r>
            <a:r>
              <a:rPr lang="hu-HU" sz="2400" b="1" baseline="30000" dirty="0"/>
              <a:t>2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76357C-DA6F-2BC1-1154-F5252F886A0F}"/>
              </a:ext>
            </a:extLst>
          </p:cNvPr>
          <p:cNvSpPr txBox="1"/>
          <p:nvPr/>
        </p:nvSpPr>
        <p:spPr>
          <a:xfrm>
            <a:off x="10266402" y="270538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12x</a:t>
            </a:r>
            <a:r>
              <a:rPr lang="hu-HU" sz="2400" b="1" baseline="30000" dirty="0"/>
              <a:t>2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FAA06A70-AD8A-2710-F427-EE54A54ACF98}"/>
              </a:ext>
            </a:extLst>
          </p:cNvPr>
          <p:cNvSpPr txBox="1"/>
          <p:nvPr/>
        </p:nvSpPr>
        <p:spPr>
          <a:xfrm>
            <a:off x="8474155" y="2706528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+ 5x</a:t>
            </a:r>
            <a:r>
              <a:rPr lang="hu-HU" sz="2400" b="1" baseline="30000" dirty="0"/>
              <a:t>2</a:t>
            </a:r>
            <a:r>
              <a:rPr lang="hu-HU" sz="2400" b="1" dirty="0"/>
              <a:t> – 8y</a:t>
            </a:r>
            <a:r>
              <a:rPr lang="hu-HU" sz="2400" b="1" baseline="30000" dirty="0"/>
              <a:t>2</a:t>
            </a:r>
            <a:r>
              <a:rPr lang="hu-HU" sz="2400" b="1" dirty="0"/>
              <a:t> =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BF353ED-A46E-4EFA-924A-B1DB67A690E7}"/>
              </a:ext>
            </a:extLst>
          </p:cNvPr>
          <p:cNvSpPr txBox="1"/>
          <p:nvPr/>
        </p:nvSpPr>
        <p:spPr>
          <a:xfrm>
            <a:off x="3325282" y="3210529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(9a</a:t>
            </a:r>
            <a:r>
              <a:rPr lang="hu-HU" sz="2400" b="1" baseline="30000" dirty="0"/>
              <a:t>3</a:t>
            </a:r>
            <a:r>
              <a:rPr lang="hu-HU" sz="2400" b="1" dirty="0"/>
              <a:t> – 3a</a:t>
            </a:r>
            <a:r>
              <a:rPr lang="hu-HU" sz="2400" b="1" baseline="30000" dirty="0"/>
              <a:t>2</a:t>
            </a:r>
            <a:r>
              <a:rPr lang="hu-HU" sz="2400" b="1" dirty="0"/>
              <a:t>) + (-7a</a:t>
            </a:r>
            <a:r>
              <a:rPr lang="hu-HU" sz="2400" b="1" baseline="30000" dirty="0"/>
              <a:t>3</a:t>
            </a:r>
            <a:r>
              <a:rPr lang="hu-HU" sz="2400" b="1" dirty="0"/>
              <a:t> + 4a</a:t>
            </a:r>
            <a:r>
              <a:rPr lang="hu-HU" sz="2400" b="1" baseline="30000" dirty="0"/>
              <a:t>2</a:t>
            </a:r>
            <a:r>
              <a:rPr lang="hu-HU" sz="2400" b="1" dirty="0"/>
              <a:t>) =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8400B98-D249-3951-07F3-72DB622CFCFF}"/>
              </a:ext>
            </a:extLst>
          </p:cNvPr>
          <p:cNvSpPr txBox="1"/>
          <p:nvPr/>
        </p:nvSpPr>
        <p:spPr>
          <a:xfrm>
            <a:off x="7031348" y="3208819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9a</a:t>
            </a:r>
            <a:r>
              <a:rPr lang="hu-HU" sz="2400" b="1" baseline="30000" dirty="0"/>
              <a:t>3</a:t>
            </a:r>
            <a:r>
              <a:rPr lang="hu-HU" sz="2400" b="1" dirty="0"/>
              <a:t> – 3a</a:t>
            </a:r>
            <a:r>
              <a:rPr lang="hu-HU" sz="2400" b="1" baseline="30000" dirty="0"/>
              <a:t>2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818E3E8E-D45E-BD30-10E4-3C96A51059E5}"/>
              </a:ext>
            </a:extLst>
          </p:cNvPr>
          <p:cNvSpPr txBox="1"/>
          <p:nvPr/>
        </p:nvSpPr>
        <p:spPr>
          <a:xfrm>
            <a:off x="10145100" y="3207109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2a</a:t>
            </a:r>
            <a:r>
              <a:rPr lang="hu-HU" sz="2400" b="1" baseline="30000" dirty="0"/>
              <a:t>3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9E9A8484-7D86-C36D-1838-62949029E0F8}"/>
              </a:ext>
            </a:extLst>
          </p:cNvPr>
          <p:cNvSpPr txBox="1"/>
          <p:nvPr/>
        </p:nvSpPr>
        <p:spPr>
          <a:xfrm>
            <a:off x="8290493" y="3208250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– 7a</a:t>
            </a:r>
            <a:r>
              <a:rPr lang="hu-HU" sz="2400" b="1" baseline="30000" dirty="0"/>
              <a:t>3</a:t>
            </a:r>
            <a:r>
              <a:rPr lang="hu-HU" sz="2400" b="1" dirty="0"/>
              <a:t> + 4a</a:t>
            </a:r>
            <a:r>
              <a:rPr lang="hu-HU" sz="2400" b="1" baseline="30000" dirty="0"/>
              <a:t>2</a:t>
            </a:r>
            <a:r>
              <a:rPr lang="hu-HU" sz="2400" b="1" dirty="0"/>
              <a:t> =</a:t>
            </a:r>
          </a:p>
        </p:txBody>
      </p:sp>
      <p:sp>
        <p:nvSpPr>
          <p:cNvPr id="19" name="Szövegdoboz 33">
            <a:extLst>
              <a:ext uri="{FF2B5EF4-FFF2-40B4-BE49-F238E27FC236}">
                <a16:creationId xmlns:a16="http://schemas.microsoft.com/office/drawing/2014/main" id="{01F4FB5E-66D3-285F-922A-96AC1D682759}"/>
              </a:ext>
            </a:extLst>
          </p:cNvPr>
          <p:cNvSpPr txBox="1"/>
          <p:nvPr/>
        </p:nvSpPr>
        <p:spPr>
          <a:xfrm>
            <a:off x="913774" y="4228246"/>
            <a:ext cx="1036445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/>
              <a:t>Ha a </a:t>
            </a:r>
            <a:r>
              <a:rPr lang="hu-HU" sz="2400" u="sng" dirty="0"/>
              <a:t>zárójel előtt</a:t>
            </a:r>
            <a:r>
              <a:rPr lang="hu-HU" sz="2400" dirty="0"/>
              <a:t> </a:t>
            </a:r>
            <a:r>
              <a:rPr lang="hu-HU" sz="2400" b="1" dirty="0"/>
              <a:t>–</a:t>
            </a:r>
            <a:r>
              <a:rPr lang="hu-HU" sz="2400" dirty="0"/>
              <a:t> van, akkor az a zárójel eltávolítása során a zárójelben lévő összes előjelet </a:t>
            </a:r>
            <a:r>
              <a:rPr lang="hu-HU" sz="2400" b="1" dirty="0"/>
              <a:t>MEGVÁLTOZTATJA!</a:t>
            </a:r>
          </a:p>
        </p:txBody>
      </p:sp>
      <p:sp>
        <p:nvSpPr>
          <p:cNvPr id="20" name="Lekerekített téglalap 32">
            <a:extLst>
              <a:ext uri="{FF2B5EF4-FFF2-40B4-BE49-F238E27FC236}">
                <a16:creationId xmlns:a16="http://schemas.microsoft.com/office/drawing/2014/main" id="{413485DA-B398-C0B3-4F4D-B54EF3F0E878}"/>
              </a:ext>
            </a:extLst>
          </p:cNvPr>
          <p:cNvSpPr/>
          <p:nvPr/>
        </p:nvSpPr>
        <p:spPr>
          <a:xfrm>
            <a:off x="913774" y="5366391"/>
            <a:ext cx="1951630" cy="75062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34">
            <a:extLst>
              <a:ext uri="{FF2B5EF4-FFF2-40B4-BE49-F238E27FC236}">
                <a16:creationId xmlns:a16="http://schemas.microsoft.com/office/drawing/2014/main" id="{A72DCFD7-D9A3-18B5-1C86-690C879F7AFF}"/>
              </a:ext>
            </a:extLst>
          </p:cNvPr>
          <p:cNvSpPr txBox="1"/>
          <p:nvPr/>
        </p:nvSpPr>
        <p:spPr>
          <a:xfrm>
            <a:off x="968366" y="548922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</a:t>
            </a:r>
          </a:p>
        </p:txBody>
      </p:sp>
      <p:sp>
        <p:nvSpPr>
          <p:cNvPr id="22" name="Szövegdoboz 35">
            <a:extLst>
              <a:ext uri="{FF2B5EF4-FFF2-40B4-BE49-F238E27FC236}">
                <a16:creationId xmlns:a16="http://schemas.microsoft.com/office/drawing/2014/main" id="{EE0B32F2-A235-70C9-6A12-55023761F3D7}"/>
              </a:ext>
            </a:extLst>
          </p:cNvPr>
          <p:cNvSpPr txBox="1"/>
          <p:nvPr/>
        </p:nvSpPr>
        <p:spPr>
          <a:xfrm>
            <a:off x="1241317" y="5311798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/>
              <a:t>(</a:t>
            </a:r>
            <a:r>
              <a:rPr lang="en-US" sz="4400" b="1" dirty="0"/>
              <a:t>      </a:t>
            </a:r>
            <a:r>
              <a:rPr lang="hu-HU" sz="4400" b="1" dirty="0"/>
              <a:t>)</a:t>
            </a:r>
          </a:p>
        </p:txBody>
      </p:sp>
      <p:sp>
        <p:nvSpPr>
          <p:cNvPr id="23" name="Szövegdoboz 36">
            <a:extLst>
              <a:ext uri="{FF2B5EF4-FFF2-40B4-BE49-F238E27FC236}">
                <a16:creationId xmlns:a16="http://schemas.microsoft.com/office/drawing/2014/main" id="{5E1B71BC-EF1D-EE86-4327-87103BA62F3C}"/>
              </a:ext>
            </a:extLst>
          </p:cNvPr>
          <p:cNvSpPr txBox="1"/>
          <p:nvPr/>
        </p:nvSpPr>
        <p:spPr>
          <a:xfrm>
            <a:off x="1457357" y="5355014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+</a:t>
            </a:r>
            <a:r>
              <a:rPr lang="hu-HU" sz="20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hu-HU" sz="2400" b="1" dirty="0"/>
              <a:t>–</a:t>
            </a:r>
          </a:p>
        </p:txBody>
      </p:sp>
      <p:sp>
        <p:nvSpPr>
          <p:cNvPr id="24" name="Szövegdoboz 37">
            <a:extLst>
              <a:ext uri="{FF2B5EF4-FFF2-40B4-BE49-F238E27FC236}">
                <a16:creationId xmlns:a16="http://schemas.microsoft.com/office/drawing/2014/main" id="{7F28487B-4768-DCE2-279A-279A3119036F}"/>
              </a:ext>
            </a:extLst>
          </p:cNvPr>
          <p:cNvSpPr txBox="1"/>
          <p:nvPr/>
        </p:nvSpPr>
        <p:spPr>
          <a:xfrm>
            <a:off x="1486925" y="5643894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–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hu-HU" sz="2400" b="1" dirty="0">
                <a:sym typeface="Wingdings" pitchFamily="2" charset="2"/>
              </a:rPr>
              <a:t>+</a:t>
            </a:r>
            <a:endParaRPr lang="hu-HU" sz="2400" b="1" dirty="0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2D5AE87D-C919-453B-2B55-092EA957A8D0}"/>
              </a:ext>
            </a:extLst>
          </p:cNvPr>
          <p:cNvSpPr txBox="1"/>
          <p:nvPr/>
        </p:nvSpPr>
        <p:spPr>
          <a:xfrm>
            <a:off x="3401144" y="5244817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(9c</a:t>
            </a:r>
            <a:r>
              <a:rPr lang="hu-HU" sz="2400" b="1" baseline="30000" dirty="0"/>
              <a:t>4</a:t>
            </a:r>
            <a:r>
              <a:rPr lang="hu-HU" sz="2400" b="1" dirty="0"/>
              <a:t> – 8d</a:t>
            </a:r>
            <a:r>
              <a:rPr lang="hu-HU" sz="2400" b="1" baseline="30000" dirty="0"/>
              <a:t>3</a:t>
            </a:r>
            <a:r>
              <a:rPr lang="hu-HU" sz="2400" b="1" dirty="0"/>
              <a:t>) – (4c</a:t>
            </a:r>
            <a:r>
              <a:rPr lang="hu-HU" sz="2400" b="1" baseline="30000" dirty="0"/>
              <a:t>4</a:t>
            </a:r>
            <a:r>
              <a:rPr lang="hu-HU" sz="2400" b="1" dirty="0"/>
              <a:t> – 10d</a:t>
            </a:r>
            <a:r>
              <a:rPr lang="hu-HU" sz="2400" b="1" baseline="30000" dirty="0"/>
              <a:t>3</a:t>
            </a:r>
            <a:r>
              <a:rPr lang="hu-HU" sz="2400" b="1" dirty="0"/>
              <a:t>) =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612958ED-3CED-7C58-E06A-49314858EF53}"/>
              </a:ext>
            </a:extLst>
          </p:cNvPr>
          <p:cNvSpPr txBox="1"/>
          <p:nvPr/>
        </p:nvSpPr>
        <p:spPr>
          <a:xfrm>
            <a:off x="6906396" y="5243107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9c</a:t>
            </a:r>
            <a:r>
              <a:rPr lang="hu-HU" sz="2400" b="1" baseline="30000" dirty="0"/>
              <a:t>4</a:t>
            </a:r>
            <a:r>
              <a:rPr lang="hu-HU" sz="2400" b="1" dirty="0"/>
              <a:t> – 8d</a:t>
            </a:r>
            <a:r>
              <a:rPr lang="hu-HU" sz="2400" b="1" baseline="30000" dirty="0"/>
              <a:t>3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82CC8F9E-A353-5447-81A0-7DA7D56440E0}"/>
              </a:ext>
            </a:extLst>
          </p:cNvPr>
          <p:cNvSpPr txBox="1"/>
          <p:nvPr/>
        </p:nvSpPr>
        <p:spPr>
          <a:xfrm>
            <a:off x="10074737" y="5241397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5c</a:t>
            </a:r>
            <a:r>
              <a:rPr lang="hu-HU" sz="2400" b="1" baseline="30000" dirty="0"/>
              <a:t>4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B684CFBE-464B-5E86-8ACA-5901A088D4F2}"/>
              </a:ext>
            </a:extLst>
          </p:cNvPr>
          <p:cNvSpPr txBox="1"/>
          <p:nvPr/>
        </p:nvSpPr>
        <p:spPr>
          <a:xfrm>
            <a:off x="8105685" y="524253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– 4c</a:t>
            </a:r>
            <a:r>
              <a:rPr lang="hu-HU" sz="2400" b="1" baseline="30000" dirty="0"/>
              <a:t>4</a:t>
            </a:r>
            <a:r>
              <a:rPr lang="hu-HU" sz="2400" b="1" dirty="0"/>
              <a:t> + 10d</a:t>
            </a:r>
            <a:r>
              <a:rPr lang="hu-HU" sz="2400" b="1" baseline="30000" dirty="0"/>
              <a:t>3</a:t>
            </a:r>
            <a:r>
              <a:rPr lang="hu-HU" sz="2400" b="1" dirty="0"/>
              <a:t> =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A56E86A3-28AF-C3A1-0624-BF7453169C78}"/>
              </a:ext>
            </a:extLst>
          </p:cNvPr>
          <p:cNvSpPr txBox="1"/>
          <p:nvPr/>
        </p:nvSpPr>
        <p:spPr>
          <a:xfrm>
            <a:off x="3399433" y="5746539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–(8k</a:t>
            </a:r>
            <a:r>
              <a:rPr lang="hu-HU" sz="2400" b="1" baseline="30000" dirty="0"/>
              <a:t>2</a:t>
            </a:r>
            <a:r>
              <a:rPr lang="hu-HU" sz="2400" b="1" dirty="0"/>
              <a:t> – 6n</a:t>
            </a:r>
            <a:r>
              <a:rPr lang="hu-HU" sz="2400" b="1" baseline="30000" dirty="0"/>
              <a:t>2</a:t>
            </a:r>
            <a:r>
              <a:rPr lang="hu-HU" sz="2400" b="1" dirty="0"/>
              <a:t>) – (-5k</a:t>
            </a:r>
            <a:r>
              <a:rPr lang="hu-HU" sz="2400" b="1" baseline="30000" dirty="0"/>
              <a:t>2</a:t>
            </a:r>
            <a:r>
              <a:rPr lang="hu-HU" sz="2400" b="1" dirty="0"/>
              <a:t> + 6n</a:t>
            </a:r>
            <a:r>
              <a:rPr lang="hu-HU" sz="2400" b="1" baseline="30000" dirty="0"/>
              <a:t>2</a:t>
            </a:r>
            <a:r>
              <a:rPr lang="hu-HU" sz="2400" b="1" dirty="0"/>
              <a:t>) =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374D58A3-957B-ED26-E597-658C583B5F70}"/>
              </a:ext>
            </a:extLst>
          </p:cNvPr>
          <p:cNvSpPr txBox="1"/>
          <p:nvPr/>
        </p:nvSpPr>
        <p:spPr>
          <a:xfrm>
            <a:off x="7122828" y="5744829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– 8k</a:t>
            </a:r>
            <a:r>
              <a:rPr lang="hu-HU" sz="2400" b="1" baseline="30000" dirty="0"/>
              <a:t>2</a:t>
            </a:r>
            <a:r>
              <a:rPr lang="hu-HU" sz="2400" b="1" dirty="0"/>
              <a:t> + 6n</a:t>
            </a:r>
            <a:r>
              <a:rPr lang="hu-HU" sz="2400" b="1" baseline="30000" dirty="0"/>
              <a:t>2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2449BCF5-19E1-DA68-B308-4202B865D4F2}"/>
              </a:ext>
            </a:extLst>
          </p:cNvPr>
          <p:cNvSpPr txBox="1"/>
          <p:nvPr/>
        </p:nvSpPr>
        <p:spPr>
          <a:xfrm>
            <a:off x="10461177" y="5743119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–3k</a:t>
            </a:r>
            <a:r>
              <a:rPr lang="hu-HU" sz="2400" b="1" baseline="30000" dirty="0"/>
              <a:t>2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475BE81E-2468-2643-0C4F-3202EC99CE1F}"/>
              </a:ext>
            </a:extLst>
          </p:cNvPr>
          <p:cNvSpPr txBox="1"/>
          <p:nvPr/>
        </p:nvSpPr>
        <p:spPr>
          <a:xfrm>
            <a:off x="8606919" y="5744260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+ 5k</a:t>
            </a:r>
            <a:r>
              <a:rPr lang="hu-HU" sz="2400" b="1" baseline="30000" dirty="0"/>
              <a:t>2</a:t>
            </a:r>
            <a:r>
              <a:rPr lang="hu-HU" sz="2400" b="1" dirty="0"/>
              <a:t> – 6n</a:t>
            </a:r>
            <a:r>
              <a:rPr lang="hu-HU" sz="2400" b="1" baseline="30000" dirty="0"/>
              <a:t>2</a:t>
            </a:r>
            <a:r>
              <a:rPr lang="hu-HU" sz="2400" b="1" dirty="0"/>
              <a:t> =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F5EF03EF-1C6A-5ABE-B5C9-3A7E46AD5098}"/>
              </a:ext>
            </a:extLst>
          </p:cNvPr>
          <p:cNvSpPr txBox="1"/>
          <p:nvPr/>
        </p:nvSpPr>
        <p:spPr>
          <a:xfrm>
            <a:off x="10920926" y="2703677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+ 3y</a:t>
            </a:r>
            <a:r>
              <a:rPr lang="hu-HU" sz="2400" b="1" baseline="30000" dirty="0"/>
              <a:t>2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0148DC23-A42D-95B9-61DB-EFD4880C7E3F}"/>
              </a:ext>
            </a:extLst>
          </p:cNvPr>
          <p:cNvSpPr txBox="1"/>
          <p:nvPr/>
        </p:nvSpPr>
        <p:spPr>
          <a:xfrm>
            <a:off x="10634872" y="3215673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+ a</a:t>
            </a:r>
            <a:r>
              <a:rPr lang="hu-HU" sz="2400" b="1" baseline="30000" dirty="0"/>
              <a:t>2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2DA0E7BA-9344-D2A5-29A7-58162AB882EB}"/>
              </a:ext>
            </a:extLst>
          </p:cNvPr>
          <p:cNvSpPr txBox="1"/>
          <p:nvPr/>
        </p:nvSpPr>
        <p:spPr>
          <a:xfrm>
            <a:off x="10548854" y="5249961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+ 2d</a:t>
            </a:r>
            <a:r>
              <a:rPr lang="hu-HU" sz="240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23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217C889-FBF5-695B-2737-0D688F05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475" y="365046"/>
            <a:ext cx="8315050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Összeadás és kivonás zárójelekkel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63D9DCF-462B-ACFA-97E5-7A60975C242E}"/>
              </a:ext>
            </a:extLst>
          </p:cNvPr>
          <p:cNvSpPr txBox="1"/>
          <p:nvPr/>
        </p:nvSpPr>
        <p:spPr>
          <a:xfrm>
            <a:off x="235525" y="2040985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(10x</a:t>
            </a:r>
            <a:r>
              <a:rPr lang="hu-HU" sz="2800" b="1" baseline="30000" dirty="0"/>
              <a:t>2</a:t>
            </a:r>
            <a:r>
              <a:rPr lang="hu-HU" sz="2800" b="1" dirty="0"/>
              <a:t> – 8x</a:t>
            </a:r>
            <a:r>
              <a:rPr lang="hu-HU" sz="2800" b="1" baseline="30000" dirty="0"/>
              <a:t>3</a:t>
            </a:r>
            <a:r>
              <a:rPr lang="hu-HU" sz="2800" b="1" dirty="0"/>
              <a:t>) – (7x</a:t>
            </a:r>
            <a:r>
              <a:rPr lang="hu-HU" sz="2800" b="1" baseline="30000" dirty="0"/>
              <a:t>2</a:t>
            </a:r>
            <a:r>
              <a:rPr lang="hu-HU" sz="2800" b="1" dirty="0"/>
              <a:t> – 11x</a:t>
            </a:r>
            <a:r>
              <a:rPr lang="hu-HU" sz="2800" b="1" baseline="30000" dirty="0"/>
              <a:t>3</a:t>
            </a:r>
            <a:r>
              <a:rPr lang="hu-HU" sz="2800" b="1" dirty="0"/>
              <a:t>) =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23AAD84-2786-5E78-4DFD-CDB376AF54A1}"/>
              </a:ext>
            </a:extLst>
          </p:cNvPr>
          <p:cNvSpPr txBox="1"/>
          <p:nvPr/>
        </p:nvSpPr>
        <p:spPr>
          <a:xfrm>
            <a:off x="284938" y="1726060"/>
            <a:ext cx="12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úgy hagyja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E586D53-3027-0463-6C07-62219CDCF553}"/>
              </a:ext>
            </a:extLst>
          </p:cNvPr>
          <p:cNvSpPr txBox="1"/>
          <p:nvPr/>
        </p:nvSpPr>
        <p:spPr>
          <a:xfrm>
            <a:off x="4608112" y="2039277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10x</a:t>
            </a:r>
            <a:r>
              <a:rPr lang="hu-HU" sz="2800" b="1" baseline="30000" dirty="0"/>
              <a:t>2</a:t>
            </a:r>
            <a:r>
              <a:rPr lang="hu-HU" sz="2800" b="1" dirty="0"/>
              <a:t> – 8x</a:t>
            </a:r>
            <a:r>
              <a:rPr lang="hu-HU" sz="2800" b="1" baseline="30000" dirty="0"/>
              <a:t>3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B6A3B10-5D13-2775-67DC-90DEC4A314CD}"/>
              </a:ext>
            </a:extLst>
          </p:cNvPr>
          <p:cNvSpPr txBox="1"/>
          <p:nvPr/>
        </p:nvSpPr>
        <p:spPr>
          <a:xfrm>
            <a:off x="8597027" y="2042312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3x</a:t>
            </a:r>
            <a:r>
              <a:rPr lang="hu-HU" sz="2800" b="1" baseline="30000" dirty="0"/>
              <a:t>2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2692360-00A2-E2EE-F397-A63203B6E52B}"/>
              </a:ext>
            </a:extLst>
          </p:cNvPr>
          <p:cNvSpPr txBox="1"/>
          <p:nvPr/>
        </p:nvSpPr>
        <p:spPr>
          <a:xfrm>
            <a:off x="6224954" y="2038709"/>
            <a:ext cx="2497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 7x</a:t>
            </a:r>
            <a:r>
              <a:rPr lang="hu-HU" sz="2800" b="1" baseline="30000" dirty="0"/>
              <a:t>2</a:t>
            </a:r>
            <a:r>
              <a:rPr lang="hu-HU" sz="2800" b="1" dirty="0"/>
              <a:t> + 11x</a:t>
            </a:r>
            <a:r>
              <a:rPr lang="hu-HU" sz="2800" b="1" baseline="30000" dirty="0"/>
              <a:t>3</a:t>
            </a:r>
            <a:r>
              <a:rPr lang="hu-HU" sz="2800" b="1" dirty="0"/>
              <a:t> =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A73ED67-811C-31F1-EBD0-FA42F7F892D3}"/>
              </a:ext>
            </a:extLst>
          </p:cNvPr>
          <p:cNvSpPr txBox="1"/>
          <p:nvPr/>
        </p:nvSpPr>
        <p:spPr>
          <a:xfrm>
            <a:off x="1780067" y="172435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megváltoztatja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D50CF3D-B6DE-7905-BC65-736E7FB3D658}"/>
              </a:ext>
            </a:extLst>
          </p:cNvPr>
          <p:cNvSpPr txBox="1"/>
          <p:nvPr/>
        </p:nvSpPr>
        <p:spPr>
          <a:xfrm>
            <a:off x="190274" y="2871480"/>
            <a:ext cx="537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(4a</a:t>
            </a:r>
            <a:r>
              <a:rPr lang="hu-HU" sz="2800" b="1" baseline="30000" dirty="0"/>
              <a:t>3</a:t>
            </a:r>
            <a:r>
              <a:rPr lang="hu-HU" sz="2800" b="1" dirty="0"/>
              <a:t>b</a:t>
            </a:r>
            <a:r>
              <a:rPr lang="hu-HU" sz="2800" b="1" baseline="30000" dirty="0"/>
              <a:t>2</a:t>
            </a:r>
            <a:r>
              <a:rPr lang="hu-HU" sz="2800" b="1" dirty="0"/>
              <a:t> + 8a</a:t>
            </a:r>
            <a:r>
              <a:rPr lang="hu-HU" sz="2800" b="1" baseline="30000" dirty="0"/>
              <a:t>2</a:t>
            </a:r>
            <a:r>
              <a:rPr lang="hu-HU" sz="2800" b="1" dirty="0"/>
              <a:t>b</a:t>
            </a:r>
            <a:r>
              <a:rPr lang="hu-HU" sz="2800" b="1" baseline="30000" dirty="0"/>
              <a:t>3</a:t>
            </a:r>
            <a:r>
              <a:rPr lang="hu-HU" sz="2800" b="1" dirty="0"/>
              <a:t>) + (6a</a:t>
            </a:r>
            <a:r>
              <a:rPr lang="hu-HU" sz="2800" b="1" baseline="30000" dirty="0"/>
              <a:t>3</a:t>
            </a:r>
            <a:r>
              <a:rPr lang="hu-HU" sz="2800" b="1" dirty="0"/>
              <a:t>b</a:t>
            </a:r>
            <a:r>
              <a:rPr lang="hu-HU" sz="2800" b="1" baseline="30000" dirty="0"/>
              <a:t>2</a:t>
            </a:r>
            <a:r>
              <a:rPr lang="hu-HU" sz="2800" b="1" dirty="0"/>
              <a:t> – a</a:t>
            </a:r>
            <a:r>
              <a:rPr lang="hu-HU" sz="2800" b="1" baseline="30000" dirty="0"/>
              <a:t>2</a:t>
            </a:r>
            <a:r>
              <a:rPr lang="hu-HU" sz="2800" b="1" dirty="0"/>
              <a:t>b</a:t>
            </a:r>
            <a:r>
              <a:rPr lang="hu-HU" sz="2800" b="1" baseline="30000" dirty="0"/>
              <a:t>3</a:t>
            </a:r>
            <a:r>
              <a:rPr lang="hu-HU" sz="2800" b="1" dirty="0"/>
              <a:t>) =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24F8853-7FFC-80D0-DDDF-C4E3ED4603E4}"/>
              </a:ext>
            </a:extLst>
          </p:cNvPr>
          <p:cNvSpPr txBox="1"/>
          <p:nvPr/>
        </p:nvSpPr>
        <p:spPr>
          <a:xfrm>
            <a:off x="283228" y="2556555"/>
            <a:ext cx="12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úgy hagyja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4F178E85-74C9-F377-D9D9-5C6C9B016659}"/>
              </a:ext>
            </a:extLst>
          </p:cNvPr>
          <p:cNvSpPr txBox="1"/>
          <p:nvPr/>
        </p:nvSpPr>
        <p:spPr>
          <a:xfrm>
            <a:off x="5349518" y="2869772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4a</a:t>
            </a:r>
            <a:r>
              <a:rPr lang="hu-HU" sz="2800" b="1" baseline="30000" dirty="0"/>
              <a:t>3</a:t>
            </a:r>
            <a:r>
              <a:rPr lang="hu-HU" sz="2800" b="1" dirty="0"/>
              <a:t>b</a:t>
            </a:r>
            <a:r>
              <a:rPr lang="hu-HU" sz="2800" b="1" baseline="30000" dirty="0"/>
              <a:t>2</a:t>
            </a:r>
            <a:r>
              <a:rPr lang="hu-HU" sz="2800" b="1" dirty="0"/>
              <a:t> + 8a</a:t>
            </a:r>
            <a:r>
              <a:rPr lang="hu-HU" sz="2800" b="1" baseline="30000" dirty="0"/>
              <a:t>2</a:t>
            </a:r>
            <a:r>
              <a:rPr lang="hu-HU" sz="2800" b="1" dirty="0"/>
              <a:t>b</a:t>
            </a:r>
            <a:r>
              <a:rPr lang="hu-HU" sz="2800" b="1" baseline="30000" dirty="0"/>
              <a:t>3</a:t>
            </a:r>
            <a:endParaRPr lang="hu-HU" sz="2800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0A79C5B-F247-5E9A-30B9-3110B675EAD1}"/>
              </a:ext>
            </a:extLst>
          </p:cNvPr>
          <p:cNvSpPr txBox="1"/>
          <p:nvPr/>
        </p:nvSpPr>
        <p:spPr>
          <a:xfrm>
            <a:off x="9819622" y="287280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10a</a:t>
            </a:r>
            <a:r>
              <a:rPr lang="hu-HU" sz="2800" b="1" baseline="30000" dirty="0"/>
              <a:t>3</a:t>
            </a:r>
            <a:r>
              <a:rPr lang="hu-HU" sz="2800" b="1" dirty="0"/>
              <a:t>b</a:t>
            </a:r>
            <a:r>
              <a:rPr lang="hu-HU" sz="2800" b="1" baseline="30000" dirty="0"/>
              <a:t>2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CD12396-00E4-91C3-7D35-A3776D6A3BE4}"/>
              </a:ext>
            </a:extLst>
          </p:cNvPr>
          <p:cNvSpPr txBox="1"/>
          <p:nvPr/>
        </p:nvSpPr>
        <p:spPr>
          <a:xfrm>
            <a:off x="7436546" y="2869204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+ 6a</a:t>
            </a:r>
            <a:r>
              <a:rPr lang="hu-HU" sz="2800" b="1" baseline="30000" dirty="0"/>
              <a:t>3</a:t>
            </a:r>
            <a:r>
              <a:rPr lang="hu-HU" sz="2800" b="1" dirty="0"/>
              <a:t>b</a:t>
            </a:r>
            <a:r>
              <a:rPr lang="hu-HU" sz="2800" b="1" baseline="30000" dirty="0"/>
              <a:t>2</a:t>
            </a:r>
            <a:r>
              <a:rPr lang="hu-HU" sz="2800" b="1" dirty="0"/>
              <a:t> – a</a:t>
            </a:r>
            <a:r>
              <a:rPr lang="hu-HU" sz="2800" b="1" baseline="30000" dirty="0"/>
              <a:t>2</a:t>
            </a:r>
            <a:r>
              <a:rPr lang="hu-HU" sz="2800" b="1" dirty="0"/>
              <a:t>b</a:t>
            </a:r>
            <a:r>
              <a:rPr lang="hu-HU" sz="2800" b="1" baseline="30000" dirty="0"/>
              <a:t>3</a:t>
            </a:r>
            <a:r>
              <a:rPr lang="hu-HU" sz="2800" b="1" dirty="0"/>
              <a:t>=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FD204A1-089F-7328-0F82-F200DCBF64EE}"/>
              </a:ext>
            </a:extLst>
          </p:cNvPr>
          <p:cNvSpPr txBox="1"/>
          <p:nvPr/>
        </p:nvSpPr>
        <p:spPr>
          <a:xfrm>
            <a:off x="1853462" y="2554845"/>
            <a:ext cx="12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úgy hagyja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B8AC8895-2C59-A302-C4B3-EBC6D2A322F9}"/>
              </a:ext>
            </a:extLst>
          </p:cNvPr>
          <p:cNvSpPr txBox="1"/>
          <p:nvPr/>
        </p:nvSpPr>
        <p:spPr>
          <a:xfrm>
            <a:off x="264760" y="3804716"/>
            <a:ext cx="475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–(9a</a:t>
            </a:r>
            <a:r>
              <a:rPr lang="hu-HU" sz="2800" b="1" baseline="30000" dirty="0"/>
              <a:t>2</a:t>
            </a:r>
            <a:r>
              <a:rPr lang="hu-HU" sz="2800" b="1" dirty="0"/>
              <a:t> + 11a) – (– 8a</a:t>
            </a:r>
            <a:r>
              <a:rPr lang="hu-HU" sz="2800" b="1" baseline="30000" dirty="0"/>
              <a:t>2</a:t>
            </a:r>
            <a:r>
              <a:rPr lang="hu-HU" sz="2800" b="1" dirty="0"/>
              <a:t> – 12a) =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046C21D-CB73-359E-CC4A-9B3906B6FA71}"/>
              </a:ext>
            </a:extLst>
          </p:cNvPr>
          <p:cNvSpPr txBox="1"/>
          <p:nvPr/>
        </p:nvSpPr>
        <p:spPr>
          <a:xfrm>
            <a:off x="281517" y="3489791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megváltoztatja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BB44B614-76DA-BFCB-A656-1D247372A7A2}"/>
              </a:ext>
            </a:extLst>
          </p:cNvPr>
          <p:cNvSpPr txBox="1"/>
          <p:nvPr/>
        </p:nvSpPr>
        <p:spPr>
          <a:xfrm>
            <a:off x="4906589" y="3803008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 9a</a:t>
            </a:r>
            <a:r>
              <a:rPr lang="hu-HU" sz="2800" b="1" baseline="30000" dirty="0"/>
              <a:t>2</a:t>
            </a:r>
            <a:r>
              <a:rPr lang="hu-HU" sz="2800" b="1" dirty="0"/>
              <a:t> – 11a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A273C1E8-BF25-EA2C-5870-11C9A389C7FC}"/>
              </a:ext>
            </a:extLst>
          </p:cNvPr>
          <p:cNvSpPr txBox="1"/>
          <p:nvPr/>
        </p:nvSpPr>
        <p:spPr>
          <a:xfrm>
            <a:off x="9067577" y="3806043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 a</a:t>
            </a:r>
            <a:r>
              <a:rPr lang="hu-HU" sz="2800" b="1" baseline="30000" dirty="0"/>
              <a:t>2</a:t>
            </a:r>
            <a:endParaRPr lang="hu-HU" sz="2800" b="1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E48EB1F9-03C6-1400-BEFC-E8A826F049E0}"/>
              </a:ext>
            </a:extLst>
          </p:cNvPr>
          <p:cNvSpPr txBox="1"/>
          <p:nvPr/>
        </p:nvSpPr>
        <p:spPr>
          <a:xfrm>
            <a:off x="6699055" y="380244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+ 8a</a:t>
            </a:r>
            <a:r>
              <a:rPr lang="hu-HU" sz="2800" b="1" baseline="30000" dirty="0"/>
              <a:t>2</a:t>
            </a:r>
            <a:r>
              <a:rPr lang="hu-HU" sz="2800" b="1" dirty="0"/>
              <a:t> + 12a =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47ED577D-A36B-EAFD-1FF4-D7FBB0ECA501}"/>
              </a:ext>
            </a:extLst>
          </p:cNvPr>
          <p:cNvSpPr txBox="1"/>
          <p:nvPr/>
        </p:nvSpPr>
        <p:spPr>
          <a:xfrm>
            <a:off x="1985313" y="3488081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megváltoztatja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7B4F26B-DCDE-F544-BAFC-E90907D8766E}"/>
              </a:ext>
            </a:extLst>
          </p:cNvPr>
          <p:cNvSpPr txBox="1"/>
          <p:nvPr/>
        </p:nvSpPr>
        <p:spPr>
          <a:xfrm>
            <a:off x="471592" y="4760209"/>
            <a:ext cx="6774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(3m</a:t>
            </a:r>
            <a:r>
              <a:rPr lang="hu-HU" sz="2800" b="1" baseline="30000" dirty="0"/>
              <a:t>2</a:t>
            </a:r>
            <a:r>
              <a:rPr lang="hu-HU" sz="2800" b="1" dirty="0"/>
              <a:t> – 5n</a:t>
            </a:r>
            <a:r>
              <a:rPr lang="hu-HU" sz="2800" b="1" baseline="30000" dirty="0"/>
              <a:t>2</a:t>
            </a:r>
            <a:r>
              <a:rPr lang="hu-HU" sz="2800" b="1" dirty="0"/>
              <a:t> + 8) – (7m</a:t>
            </a:r>
            <a:r>
              <a:rPr lang="hu-HU" sz="2800" b="1" baseline="30000" dirty="0"/>
              <a:t>2</a:t>
            </a:r>
            <a:r>
              <a:rPr lang="hu-HU" sz="2800" b="1" dirty="0"/>
              <a:t> + 2n</a:t>
            </a:r>
            <a:r>
              <a:rPr lang="hu-HU" sz="2800" b="1" baseline="30000" dirty="0"/>
              <a:t>2</a:t>
            </a:r>
            <a:r>
              <a:rPr lang="hu-HU" sz="2800" b="1" dirty="0"/>
              <a:t>) + (4n</a:t>
            </a:r>
            <a:r>
              <a:rPr lang="hu-HU" sz="2800" b="1" baseline="30000" dirty="0"/>
              <a:t>2</a:t>
            </a:r>
            <a:r>
              <a:rPr lang="hu-HU" sz="2800" b="1" dirty="0"/>
              <a:t> – 6) =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E2492FF0-32B9-6BC3-46CA-4B156E153110}"/>
              </a:ext>
            </a:extLst>
          </p:cNvPr>
          <p:cNvSpPr txBox="1"/>
          <p:nvPr/>
        </p:nvSpPr>
        <p:spPr>
          <a:xfrm>
            <a:off x="281518" y="4445284"/>
            <a:ext cx="12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úgy hagyja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73F76946-A74B-554C-ED7F-A4AB6C736A4C}"/>
              </a:ext>
            </a:extLst>
          </p:cNvPr>
          <p:cNvSpPr txBox="1"/>
          <p:nvPr/>
        </p:nvSpPr>
        <p:spPr>
          <a:xfrm>
            <a:off x="7052322" y="4758501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3m</a:t>
            </a:r>
            <a:r>
              <a:rPr lang="hu-HU" sz="2800" b="1" baseline="30000" dirty="0"/>
              <a:t>2</a:t>
            </a:r>
            <a:r>
              <a:rPr lang="hu-HU" sz="2800" b="1" dirty="0"/>
              <a:t> – 5n</a:t>
            </a:r>
            <a:r>
              <a:rPr lang="hu-HU" sz="2800" b="1" baseline="30000" dirty="0"/>
              <a:t>2</a:t>
            </a:r>
            <a:r>
              <a:rPr lang="hu-HU" sz="2800" b="1" dirty="0"/>
              <a:t> + 8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B2BED813-DEFE-7A00-1030-A6E96CEFACC3}"/>
              </a:ext>
            </a:extLst>
          </p:cNvPr>
          <p:cNvSpPr txBox="1"/>
          <p:nvPr/>
        </p:nvSpPr>
        <p:spPr>
          <a:xfrm>
            <a:off x="2436492" y="5392447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 4m</a:t>
            </a:r>
            <a:r>
              <a:rPr lang="hu-HU" sz="2800" b="1" baseline="30000" dirty="0"/>
              <a:t>2</a:t>
            </a:r>
            <a:endParaRPr lang="hu-HU" sz="2800" b="1" dirty="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854CFFF6-DFCE-851A-3F4C-139D68053009}"/>
              </a:ext>
            </a:extLst>
          </p:cNvPr>
          <p:cNvSpPr txBox="1"/>
          <p:nvPr/>
        </p:nvSpPr>
        <p:spPr>
          <a:xfrm>
            <a:off x="9261750" y="4764897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 7m</a:t>
            </a:r>
            <a:r>
              <a:rPr lang="hu-HU" sz="2800" b="1" baseline="30000" dirty="0"/>
              <a:t>2</a:t>
            </a:r>
            <a:r>
              <a:rPr lang="hu-HU" sz="2800" b="1" dirty="0"/>
              <a:t> – 2n</a:t>
            </a:r>
            <a:r>
              <a:rPr lang="hu-HU" sz="2800" b="1" baseline="30000" dirty="0"/>
              <a:t>2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37EFE11B-8022-44E9-9F38-C521281167C7}"/>
              </a:ext>
            </a:extLst>
          </p:cNvPr>
          <p:cNvSpPr txBox="1"/>
          <p:nvPr/>
        </p:nvSpPr>
        <p:spPr>
          <a:xfrm>
            <a:off x="2601759" y="4443574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megváltoztatja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4F7C07D1-E852-41AC-A468-67B981701A4B}"/>
              </a:ext>
            </a:extLst>
          </p:cNvPr>
          <p:cNvSpPr txBox="1"/>
          <p:nvPr/>
        </p:nvSpPr>
        <p:spPr>
          <a:xfrm>
            <a:off x="4368922" y="4443574"/>
            <a:ext cx="12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úgy hagyja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DCF6ECFF-499E-48B3-2059-388D2B8138AE}"/>
              </a:ext>
            </a:extLst>
          </p:cNvPr>
          <p:cNvSpPr txBox="1"/>
          <p:nvPr/>
        </p:nvSpPr>
        <p:spPr>
          <a:xfrm>
            <a:off x="11121004" y="476210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E7788A44-152E-4650-F21B-9682F920EEA4}"/>
              </a:ext>
            </a:extLst>
          </p:cNvPr>
          <p:cNvSpPr txBox="1"/>
          <p:nvPr/>
        </p:nvSpPr>
        <p:spPr>
          <a:xfrm>
            <a:off x="549602" y="5393221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+ 4n</a:t>
            </a:r>
            <a:r>
              <a:rPr lang="hu-HU" sz="2800" b="1" baseline="30000" dirty="0"/>
              <a:t>2</a:t>
            </a:r>
            <a:r>
              <a:rPr lang="hu-HU" sz="2800" b="1" dirty="0"/>
              <a:t> – 6 =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95C8110D-CC83-132D-873C-E0FDAF59E0BB}"/>
              </a:ext>
            </a:extLst>
          </p:cNvPr>
          <p:cNvSpPr txBox="1"/>
          <p:nvPr/>
        </p:nvSpPr>
        <p:spPr>
          <a:xfrm>
            <a:off x="9190072" y="2040602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+ 3x</a:t>
            </a:r>
            <a:r>
              <a:rPr lang="hu-HU" sz="2800" b="1" baseline="30000" dirty="0"/>
              <a:t>3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8EEA4513-069E-510E-8D9D-D3DD6D0DF09F}"/>
              </a:ext>
            </a:extLst>
          </p:cNvPr>
          <p:cNvSpPr txBox="1"/>
          <p:nvPr/>
        </p:nvSpPr>
        <p:spPr>
          <a:xfrm>
            <a:off x="10814292" y="2871097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+7a</a:t>
            </a:r>
            <a:r>
              <a:rPr lang="hu-HU" sz="2800" b="1" baseline="30000" dirty="0"/>
              <a:t>2</a:t>
            </a:r>
            <a:r>
              <a:rPr lang="hu-HU" sz="2800" b="1" dirty="0"/>
              <a:t>b</a:t>
            </a:r>
            <a:r>
              <a:rPr lang="hu-HU" sz="2800" b="1" baseline="30000" dirty="0"/>
              <a:t>3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8AA93FAC-D37B-9A97-9E57-F2E42587DA5D}"/>
              </a:ext>
            </a:extLst>
          </p:cNvPr>
          <p:cNvSpPr txBox="1"/>
          <p:nvPr/>
        </p:nvSpPr>
        <p:spPr>
          <a:xfrm>
            <a:off x="9749438" y="3804333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 a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785A0F71-4EB1-ED96-311B-12ED62C4D77B}"/>
              </a:ext>
            </a:extLst>
          </p:cNvPr>
          <p:cNvSpPr txBox="1"/>
          <p:nvPr/>
        </p:nvSpPr>
        <p:spPr>
          <a:xfrm>
            <a:off x="3425433" y="5390737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– 3n</a:t>
            </a:r>
            <a:r>
              <a:rPr lang="hu-HU" sz="2800" b="1" baseline="30000" dirty="0"/>
              <a:t>2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A06AAFF2-8E6B-BDF3-0FBD-9BE49B4FF491}"/>
              </a:ext>
            </a:extLst>
          </p:cNvPr>
          <p:cNvSpPr txBox="1"/>
          <p:nvPr/>
        </p:nvSpPr>
        <p:spPr>
          <a:xfrm>
            <a:off x="4278914" y="5390737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+</a:t>
            </a:r>
            <a:r>
              <a:rPr lang="hu-HU" b="1" dirty="0"/>
              <a:t> </a:t>
            </a:r>
            <a:r>
              <a:rPr lang="hu-HU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4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1597</Words>
  <Application>Microsoft Office PowerPoint</Application>
  <PresentationFormat>Širokouhlá</PresentationFormat>
  <Paragraphs>650</Paragraphs>
  <Slides>23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Tw Cen MT</vt:lpstr>
      <vt:lpstr>Wingdings</vt:lpstr>
      <vt:lpstr>Kvapka</vt:lpstr>
      <vt:lpstr>Műveletek hatványokkal</vt:lpstr>
      <vt:lpstr>Számokkal egyszerű…</vt:lpstr>
      <vt:lpstr>Összeadás, kivonás</vt:lpstr>
      <vt:lpstr>Összeadás, kivonás</vt:lpstr>
      <vt:lpstr>Összeadás, kivonás</vt:lpstr>
      <vt:lpstr>Összeadás, kivonás</vt:lpstr>
      <vt:lpstr>Összeadás, kivonás</vt:lpstr>
      <vt:lpstr>Összeadás, kivonás Zárójelekkel</vt:lpstr>
      <vt:lpstr>Összeadás és kivonás zárójelekkel</vt:lpstr>
      <vt:lpstr>Szorzás</vt:lpstr>
      <vt:lpstr>Szorzás</vt:lpstr>
      <vt:lpstr>osztás</vt:lpstr>
      <vt:lpstr>osztás</vt:lpstr>
      <vt:lpstr>osztás</vt:lpstr>
      <vt:lpstr>osztás</vt:lpstr>
      <vt:lpstr>Bizonyítás</vt:lpstr>
      <vt:lpstr>osztás</vt:lpstr>
      <vt:lpstr>Hatvány hatványozása</vt:lpstr>
      <vt:lpstr>Hatvány hatványozása</vt:lpstr>
      <vt:lpstr>Hogy is volt az a törtek egyszerűsítésével?</vt:lpstr>
      <vt:lpstr>törtek egyszerűsítése</vt:lpstr>
      <vt:lpstr>Összetettebb feladatok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ZS133</dc:creator>
  <cp:lastModifiedBy>ZS133</cp:lastModifiedBy>
  <cp:revision>41</cp:revision>
  <dcterms:created xsi:type="dcterms:W3CDTF">2024-11-25T16:40:57Z</dcterms:created>
  <dcterms:modified xsi:type="dcterms:W3CDTF">2025-07-29T18:55:37Z</dcterms:modified>
</cp:coreProperties>
</file>